
<file path=[Content_Types].xml><?xml version="1.0" encoding="utf-8"?>
<Types xmlns="http://schemas.openxmlformats.org/package/2006/content-types">
  <Default Extension="fntdata" ContentType="application/x-fontdata"/>
  <Default Extension="JPG" ContentType="image/jpeg"/>
  <Default Extension="m4a" ContentType="audio/mp4"/>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17"/>
  </p:notesMasterIdLst>
  <p:sldIdLst>
    <p:sldId id="256" r:id="rId2"/>
    <p:sldId id="288" r:id="rId3"/>
    <p:sldId id="303" r:id="rId4"/>
    <p:sldId id="299" r:id="rId5"/>
    <p:sldId id="298" r:id="rId6"/>
    <p:sldId id="300" r:id="rId7"/>
    <p:sldId id="262" r:id="rId8"/>
    <p:sldId id="297" r:id="rId9"/>
    <p:sldId id="292" r:id="rId10"/>
    <p:sldId id="294" r:id="rId11"/>
    <p:sldId id="293" r:id="rId12"/>
    <p:sldId id="296" r:id="rId13"/>
    <p:sldId id="290" r:id="rId14"/>
    <p:sldId id="264" r:id="rId15"/>
    <p:sldId id="258" r:id="rId16"/>
  </p:sldIdLst>
  <p:sldSz cx="9144000" cy="5143500" type="screen16x9"/>
  <p:notesSz cx="6858000" cy="9144000"/>
  <p:embeddedFontLst>
    <p:embeddedFont>
      <p:font typeface="Nixie One" panose="020B0604020202020204" charset="0"/>
      <p:regular r:id="rId18"/>
    </p:embeddedFont>
    <p:embeddedFont>
      <p:font typeface="Roboto Slab" pitchFamily="2" charset="0"/>
      <p:regular r:id="rId19"/>
      <p:bold r:id="rId20"/>
    </p:embeddedFont>
    <p:embeddedFont>
      <p:font typeface="Trebuchet MS" panose="020B0603020202020204" pitchFamily="34" charset="0"/>
      <p:regular r:id="rId21"/>
      <p:bold r:id="rId22"/>
      <p:italic r:id="rId23"/>
      <p:boldItalic r:id="rId24"/>
    </p:embeddedFont>
  </p:embeddedFontLst>
  <p:custDataLst>
    <p:tags r:id="rId25"/>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BF6E"/>
    <a:srgbClr val="3B8D61"/>
    <a:srgbClr val="18637B"/>
    <a:srgbClr val="124057"/>
    <a:srgbClr val="1657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8E92871-C73D-4AEA-A9DE-22A4FB41E356}">
  <a:tblStyle styleId="{C8E92871-C73D-4AEA-A9DE-22A4FB41E356}"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varScale="1">
        <p:scale>
          <a:sx n="81" d="100"/>
          <a:sy n="81" d="100"/>
        </p:scale>
        <p:origin x="66" y="83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7393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078699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30037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228427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1930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444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2566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5389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1198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68313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139072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0" y="4288500"/>
            <a:ext cx="9144000" cy="247500"/>
          </a:xfrm>
          <a:prstGeom prst="rect">
            <a:avLst/>
          </a:prstGeom>
          <a:solidFill>
            <a:srgbClr val="165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0" y="0"/>
            <a:ext cx="9144000" cy="530700"/>
          </a:xfrm>
          <a:prstGeom prst="rect">
            <a:avLst/>
          </a:prstGeom>
          <a:solidFill>
            <a:srgbClr val="186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14454"/>
              </a:solidFill>
            </a:endParaRPr>
          </a:p>
        </p:txBody>
      </p:sp>
      <p:sp>
        <p:nvSpPr>
          <p:cNvPr id="12" name="Google Shape;12;p2"/>
          <p:cNvSpPr/>
          <p:nvPr/>
        </p:nvSpPr>
        <p:spPr>
          <a:xfrm>
            <a:off x="0" y="500626"/>
            <a:ext cx="9144000" cy="3824100"/>
          </a:xfrm>
          <a:prstGeom prst="rect">
            <a:avLst/>
          </a:prstGeom>
          <a:solidFill>
            <a:srgbClr val="124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0" y="4493605"/>
            <a:ext cx="9144000" cy="118200"/>
          </a:xfrm>
          <a:prstGeom prst="rect">
            <a:avLst/>
          </a:prstGeom>
          <a:solidFill>
            <a:srgbClr val="3B8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0" y="4584075"/>
            <a:ext cx="9144000" cy="559500"/>
          </a:xfrm>
          <a:prstGeom prst="rect">
            <a:avLst/>
          </a:prstGeom>
          <a:solidFill>
            <a:srgbClr val="94BF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txBox="1">
            <a:spLocks noGrp="1"/>
          </p:cNvSpPr>
          <p:nvPr>
            <p:ph type="ctrTitle"/>
          </p:nvPr>
        </p:nvSpPr>
        <p:spPr>
          <a:xfrm>
            <a:off x="685800" y="2601425"/>
            <a:ext cx="5810400" cy="1159800"/>
          </a:xfrm>
          <a:prstGeom prst="rect">
            <a:avLst/>
          </a:prstGeom>
        </p:spPr>
        <p:txBody>
          <a:bodyPr spcFirstLastPara="1" wrap="square" lIns="91425" tIns="91425" rIns="91425" bIns="91425" anchor="b" anchorCtr="0">
            <a:noAutofit/>
          </a:bodyPr>
          <a:lstStyle>
            <a:lvl1pPr lvl="0">
              <a:spcBef>
                <a:spcPts val="0"/>
              </a:spcBef>
              <a:spcAft>
                <a:spcPts val="0"/>
              </a:spcAft>
              <a:buSzPts val="4800"/>
              <a:buNone/>
              <a:defRPr sz="48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6"/>
        <p:cNvGrpSpPr/>
        <p:nvPr/>
      </p:nvGrpSpPr>
      <p:grpSpPr>
        <a:xfrm>
          <a:off x="0" y="0"/>
          <a:ext cx="0" cy="0"/>
          <a:chOff x="0" y="0"/>
          <a:chExt cx="0" cy="0"/>
        </a:xfrm>
      </p:grpSpPr>
      <p:sp>
        <p:nvSpPr>
          <p:cNvPr id="17" name="Google Shape;17;p3"/>
          <p:cNvSpPr txBox="1">
            <a:spLocks noGrp="1"/>
          </p:cNvSpPr>
          <p:nvPr>
            <p:ph type="ctrTitle"/>
          </p:nvPr>
        </p:nvSpPr>
        <p:spPr>
          <a:xfrm>
            <a:off x="4113600" y="2878750"/>
            <a:ext cx="4505700" cy="1159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114454"/>
              </a:buClr>
              <a:buSzPts val="4800"/>
              <a:buNone/>
              <a:defRPr sz="4800">
                <a:solidFill>
                  <a:srgbClr val="114454"/>
                </a:solidFill>
              </a:defRPr>
            </a:lvl1pPr>
            <a:lvl2pPr lvl="1" rtl="0">
              <a:spcBef>
                <a:spcPts val="0"/>
              </a:spcBef>
              <a:spcAft>
                <a:spcPts val="0"/>
              </a:spcAft>
              <a:buClr>
                <a:srgbClr val="114454"/>
              </a:buClr>
              <a:buSzPts val="4800"/>
              <a:buNone/>
              <a:defRPr sz="4800">
                <a:solidFill>
                  <a:srgbClr val="114454"/>
                </a:solidFill>
              </a:defRPr>
            </a:lvl2pPr>
            <a:lvl3pPr lvl="2" rtl="0">
              <a:spcBef>
                <a:spcPts val="0"/>
              </a:spcBef>
              <a:spcAft>
                <a:spcPts val="0"/>
              </a:spcAft>
              <a:buClr>
                <a:srgbClr val="114454"/>
              </a:buClr>
              <a:buSzPts val="4800"/>
              <a:buNone/>
              <a:defRPr sz="4800">
                <a:solidFill>
                  <a:srgbClr val="114454"/>
                </a:solidFill>
              </a:defRPr>
            </a:lvl3pPr>
            <a:lvl4pPr lvl="3" rtl="0">
              <a:spcBef>
                <a:spcPts val="0"/>
              </a:spcBef>
              <a:spcAft>
                <a:spcPts val="0"/>
              </a:spcAft>
              <a:buClr>
                <a:srgbClr val="114454"/>
              </a:buClr>
              <a:buSzPts val="4800"/>
              <a:buNone/>
              <a:defRPr sz="4800">
                <a:solidFill>
                  <a:srgbClr val="114454"/>
                </a:solidFill>
              </a:defRPr>
            </a:lvl4pPr>
            <a:lvl5pPr lvl="4" rtl="0">
              <a:spcBef>
                <a:spcPts val="0"/>
              </a:spcBef>
              <a:spcAft>
                <a:spcPts val="0"/>
              </a:spcAft>
              <a:buClr>
                <a:srgbClr val="114454"/>
              </a:buClr>
              <a:buSzPts val="4800"/>
              <a:buNone/>
              <a:defRPr sz="4800">
                <a:solidFill>
                  <a:srgbClr val="114454"/>
                </a:solidFill>
              </a:defRPr>
            </a:lvl5pPr>
            <a:lvl6pPr lvl="5" rtl="0">
              <a:spcBef>
                <a:spcPts val="0"/>
              </a:spcBef>
              <a:spcAft>
                <a:spcPts val="0"/>
              </a:spcAft>
              <a:buClr>
                <a:srgbClr val="114454"/>
              </a:buClr>
              <a:buSzPts val="4800"/>
              <a:buNone/>
              <a:defRPr sz="4800">
                <a:solidFill>
                  <a:srgbClr val="114454"/>
                </a:solidFill>
              </a:defRPr>
            </a:lvl6pPr>
            <a:lvl7pPr lvl="6" rtl="0">
              <a:spcBef>
                <a:spcPts val="0"/>
              </a:spcBef>
              <a:spcAft>
                <a:spcPts val="0"/>
              </a:spcAft>
              <a:buClr>
                <a:srgbClr val="114454"/>
              </a:buClr>
              <a:buSzPts val="4800"/>
              <a:buNone/>
              <a:defRPr sz="4800">
                <a:solidFill>
                  <a:srgbClr val="114454"/>
                </a:solidFill>
              </a:defRPr>
            </a:lvl7pPr>
            <a:lvl8pPr lvl="7" rtl="0">
              <a:spcBef>
                <a:spcPts val="0"/>
              </a:spcBef>
              <a:spcAft>
                <a:spcPts val="0"/>
              </a:spcAft>
              <a:buClr>
                <a:srgbClr val="114454"/>
              </a:buClr>
              <a:buSzPts val="4800"/>
              <a:buNone/>
              <a:defRPr sz="4800">
                <a:solidFill>
                  <a:srgbClr val="114454"/>
                </a:solidFill>
              </a:defRPr>
            </a:lvl8pPr>
            <a:lvl9pPr lvl="8" rtl="0">
              <a:spcBef>
                <a:spcPts val="0"/>
              </a:spcBef>
              <a:spcAft>
                <a:spcPts val="0"/>
              </a:spcAft>
              <a:buClr>
                <a:srgbClr val="114454"/>
              </a:buClr>
              <a:buSzPts val="4800"/>
              <a:buNone/>
              <a:defRPr sz="4800">
                <a:solidFill>
                  <a:srgbClr val="114454"/>
                </a:solidFill>
              </a:defRPr>
            </a:lvl9pPr>
          </a:lstStyle>
          <a:p>
            <a:endParaRPr/>
          </a:p>
        </p:txBody>
      </p:sp>
      <p:sp>
        <p:nvSpPr>
          <p:cNvPr id="18" name="Google Shape;18;p3"/>
          <p:cNvSpPr txBox="1">
            <a:spLocks noGrp="1"/>
          </p:cNvSpPr>
          <p:nvPr>
            <p:ph type="subTitle" idx="1"/>
          </p:nvPr>
        </p:nvSpPr>
        <p:spPr>
          <a:xfrm>
            <a:off x="4113600" y="3983050"/>
            <a:ext cx="4505700" cy="784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94BF6E"/>
              </a:buClr>
              <a:buSzPts val="1800"/>
              <a:buNone/>
              <a:defRPr sz="1800" b="1">
                <a:solidFill>
                  <a:srgbClr val="94BF6E"/>
                </a:solidFill>
              </a:defRPr>
            </a:lvl1pPr>
            <a:lvl2pPr lvl="1" rtl="0">
              <a:spcBef>
                <a:spcPts val="0"/>
              </a:spcBef>
              <a:spcAft>
                <a:spcPts val="0"/>
              </a:spcAft>
              <a:buClr>
                <a:srgbClr val="94BF6E"/>
              </a:buClr>
              <a:buSzPts val="1800"/>
              <a:buNone/>
              <a:defRPr sz="1800" b="1">
                <a:solidFill>
                  <a:srgbClr val="94BF6E"/>
                </a:solidFill>
              </a:defRPr>
            </a:lvl2pPr>
            <a:lvl3pPr lvl="2" rtl="0">
              <a:spcBef>
                <a:spcPts val="0"/>
              </a:spcBef>
              <a:spcAft>
                <a:spcPts val="0"/>
              </a:spcAft>
              <a:buClr>
                <a:srgbClr val="94BF6E"/>
              </a:buClr>
              <a:buSzPts val="1800"/>
              <a:buNone/>
              <a:defRPr sz="1800" b="1">
                <a:solidFill>
                  <a:srgbClr val="94BF6E"/>
                </a:solidFill>
              </a:defRPr>
            </a:lvl3pPr>
            <a:lvl4pPr lvl="3" rtl="0">
              <a:spcBef>
                <a:spcPts val="0"/>
              </a:spcBef>
              <a:spcAft>
                <a:spcPts val="0"/>
              </a:spcAft>
              <a:buClr>
                <a:srgbClr val="94BF6E"/>
              </a:buClr>
              <a:buSzPts val="1800"/>
              <a:buNone/>
              <a:defRPr b="1">
                <a:solidFill>
                  <a:srgbClr val="94BF6E"/>
                </a:solidFill>
              </a:defRPr>
            </a:lvl4pPr>
            <a:lvl5pPr lvl="4" rtl="0">
              <a:spcBef>
                <a:spcPts val="0"/>
              </a:spcBef>
              <a:spcAft>
                <a:spcPts val="0"/>
              </a:spcAft>
              <a:buClr>
                <a:srgbClr val="94BF6E"/>
              </a:buClr>
              <a:buSzPts val="1800"/>
              <a:buNone/>
              <a:defRPr b="1">
                <a:solidFill>
                  <a:srgbClr val="94BF6E"/>
                </a:solidFill>
              </a:defRPr>
            </a:lvl5pPr>
            <a:lvl6pPr lvl="5" rtl="0">
              <a:spcBef>
                <a:spcPts val="0"/>
              </a:spcBef>
              <a:spcAft>
                <a:spcPts val="0"/>
              </a:spcAft>
              <a:buClr>
                <a:srgbClr val="94BF6E"/>
              </a:buClr>
              <a:buSzPts val="1800"/>
              <a:buNone/>
              <a:defRPr b="1">
                <a:solidFill>
                  <a:srgbClr val="94BF6E"/>
                </a:solidFill>
              </a:defRPr>
            </a:lvl6pPr>
            <a:lvl7pPr lvl="6" rtl="0">
              <a:spcBef>
                <a:spcPts val="0"/>
              </a:spcBef>
              <a:spcAft>
                <a:spcPts val="0"/>
              </a:spcAft>
              <a:buClr>
                <a:srgbClr val="94BF6E"/>
              </a:buClr>
              <a:buSzPts val="1800"/>
              <a:buNone/>
              <a:defRPr b="1">
                <a:solidFill>
                  <a:srgbClr val="94BF6E"/>
                </a:solidFill>
              </a:defRPr>
            </a:lvl7pPr>
            <a:lvl8pPr lvl="7" rtl="0">
              <a:spcBef>
                <a:spcPts val="0"/>
              </a:spcBef>
              <a:spcAft>
                <a:spcPts val="0"/>
              </a:spcAft>
              <a:buClr>
                <a:srgbClr val="94BF6E"/>
              </a:buClr>
              <a:buSzPts val="1800"/>
              <a:buNone/>
              <a:defRPr b="1">
                <a:solidFill>
                  <a:srgbClr val="94BF6E"/>
                </a:solidFill>
              </a:defRPr>
            </a:lvl8pPr>
            <a:lvl9pPr lvl="8" rtl="0">
              <a:spcBef>
                <a:spcPts val="0"/>
              </a:spcBef>
              <a:spcAft>
                <a:spcPts val="0"/>
              </a:spcAft>
              <a:buClr>
                <a:srgbClr val="94BF6E"/>
              </a:buClr>
              <a:buSzPts val="1800"/>
              <a:buNone/>
              <a:defRPr b="1">
                <a:solidFill>
                  <a:srgbClr val="94BF6E"/>
                </a:solidFill>
              </a:defRPr>
            </a:lvl9pPr>
          </a:lstStyle>
          <a:p>
            <a:endParaRPr/>
          </a:p>
        </p:txBody>
      </p:sp>
      <p:sp>
        <p:nvSpPr>
          <p:cNvPr id="19" name="Google Shape;19;p3"/>
          <p:cNvSpPr/>
          <p:nvPr/>
        </p:nvSpPr>
        <p:spPr>
          <a:xfrm>
            <a:off x="0" y="4288499"/>
            <a:ext cx="3474300" cy="247500"/>
          </a:xfrm>
          <a:prstGeom prst="rect">
            <a:avLst/>
          </a:prstGeom>
          <a:solidFill>
            <a:srgbClr val="165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a:off x="0" y="0"/>
            <a:ext cx="3474300" cy="530700"/>
          </a:xfrm>
          <a:prstGeom prst="rect">
            <a:avLst/>
          </a:prstGeom>
          <a:solidFill>
            <a:srgbClr val="186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14454"/>
              </a:solidFill>
            </a:endParaRPr>
          </a:p>
        </p:txBody>
      </p:sp>
      <p:sp>
        <p:nvSpPr>
          <p:cNvPr id="21" name="Google Shape;21;p3"/>
          <p:cNvSpPr/>
          <p:nvPr/>
        </p:nvSpPr>
        <p:spPr>
          <a:xfrm>
            <a:off x="0" y="500626"/>
            <a:ext cx="3474300" cy="3824100"/>
          </a:xfrm>
          <a:prstGeom prst="rect">
            <a:avLst/>
          </a:prstGeom>
          <a:solidFill>
            <a:srgbClr val="124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a:off x="0" y="4493604"/>
            <a:ext cx="3474300" cy="118200"/>
          </a:xfrm>
          <a:prstGeom prst="rect">
            <a:avLst/>
          </a:prstGeom>
          <a:solidFill>
            <a:srgbClr val="3B8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a:off x="0" y="4584075"/>
            <a:ext cx="3474300" cy="559500"/>
          </a:xfrm>
          <a:prstGeom prst="rect">
            <a:avLst/>
          </a:prstGeom>
          <a:solidFill>
            <a:srgbClr val="94BF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lvl1pPr lvl="0" algn="ctr" rtl="0">
              <a:buNone/>
              <a:defRPr sz="800">
                <a:solidFill>
                  <a:srgbClr val="FFFFFF"/>
                </a:solidFill>
                <a:latin typeface="Roboto Slab"/>
                <a:ea typeface="Roboto Slab"/>
                <a:cs typeface="Roboto Slab"/>
                <a:sym typeface="Roboto Slab"/>
              </a:defRPr>
            </a:lvl1pPr>
            <a:lvl2pPr lvl="1" algn="ctr" rtl="0">
              <a:buNone/>
              <a:defRPr sz="800">
                <a:solidFill>
                  <a:srgbClr val="FFFFFF"/>
                </a:solidFill>
                <a:latin typeface="Roboto Slab"/>
                <a:ea typeface="Roboto Slab"/>
                <a:cs typeface="Roboto Slab"/>
                <a:sym typeface="Roboto Slab"/>
              </a:defRPr>
            </a:lvl2pPr>
            <a:lvl3pPr lvl="2" algn="ctr" rtl="0">
              <a:buNone/>
              <a:defRPr sz="800">
                <a:solidFill>
                  <a:srgbClr val="FFFFFF"/>
                </a:solidFill>
                <a:latin typeface="Roboto Slab"/>
                <a:ea typeface="Roboto Slab"/>
                <a:cs typeface="Roboto Slab"/>
                <a:sym typeface="Roboto Slab"/>
              </a:defRPr>
            </a:lvl3pPr>
            <a:lvl4pPr lvl="3" algn="ctr" rtl="0">
              <a:buNone/>
              <a:defRPr sz="800">
                <a:solidFill>
                  <a:srgbClr val="FFFFFF"/>
                </a:solidFill>
                <a:latin typeface="Roboto Slab"/>
                <a:ea typeface="Roboto Slab"/>
                <a:cs typeface="Roboto Slab"/>
                <a:sym typeface="Roboto Slab"/>
              </a:defRPr>
            </a:lvl4pPr>
            <a:lvl5pPr lvl="4" algn="ctr" rtl="0">
              <a:buNone/>
              <a:defRPr sz="800">
                <a:solidFill>
                  <a:srgbClr val="FFFFFF"/>
                </a:solidFill>
                <a:latin typeface="Roboto Slab"/>
                <a:ea typeface="Roboto Slab"/>
                <a:cs typeface="Roboto Slab"/>
                <a:sym typeface="Roboto Slab"/>
              </a:defRPr>
            </a:lvl5pPr>
            <a:lvl6pPr lvl="5" algn="ctr" rtl="0">
              <a:buNone/>
              <a:defRPr sz="800">
                <a:solidFill>
                  <a:srgbClr val="FFFFFF"/>
                </a:solidFill>
                <a:latin typeface="Roboto Slab"/>
                <a:ea typeface="Roboto Slab"/>
                <a:cs typeface="Roboto Slab"/>
                <a:sym typeface="Roboto Slab"/>
              </a:defRPr>
            </a:lvl6pPr>
            <a:lvl7pPr lvl="6" algn="ctr" rtl="0">
              <a:buNone/>
              <a:defRPr sz="800">
                <a:solidFill>
                  <a:srgbClr val="FFFFFF"/>
                </a:solidFill>
                <a:latin typeface="Roboto Slab"/>
                <a:ea typeface="Roboto Slab"/>
                <a:cs typeface="Roboto Slab"/>
                <a:sym typeface="Roboto Slab"/>
              </a:defRPr>
            </a:lvl7pPr>
            <a:lvl8pPr lvl="7" algn="ctr" rtl="0">
              <a:buNone/>
              <a:defRPr sz="800">
                <a:solidFill>
                  <a:srgbClr val="FFFFFF"/>
                </a:solidFill>
                <a:latin typeface="Roboto Slab"/>
                <a:ea typeface="Roboto Slab"/>
                <a:cs typeface="Roboto Slab"/>
                <a:sym typeface="Roboto Slab"/>
              </a:defRPr>
            </a:lvl8pPr>
            <a:lvl9pPr lvl="8" algn="ctr" rtl="0">
              <a:buNone/>
              <a:defRPr sz="800">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44"/>
        <p:cNvGrpSpPr/>
        <p:nvPr/>
      </p:nvGrpSpPr>
      <p:grpSpPr>
        <a:xfrm>
          <a:off x="0" y="0"/>
          <a:ext cx="0" cy="0"/>
          <a:chOff x="0" y="0"/>
          <a:chExt cx="0" cy="0"/>
        </a:xfrm>
      </p:grpSpPr>
      <p:sp>
        <p:nvSpPr>
          <p:cNvPr id="45" name="Google Shape;45;p6"/>
          <p:cNvSpPr/>
          <p:nvPr/>
        </p:nvSpPr>
        <p:spPr>
          <a:xfrm>
            <a:off x="0" y="0"/>
            <a:ext cx="247200" cy="530700"/>
          </a:xfrm>
          <a:prstGeom prst="rect">
            <a:avLst/>
          </a:prstGeom>
          <a:solidFill>
            <a:srgbClr val="186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14454"/>
              </a:solidFill>
            </a:endParaRPr>
          </a:p>
        </p:txBody>
      </p:sp>
      <p:sp>
        <p:nvSpPr>
          <p:cNvPr id="46" name="Google Shape;46;p6"/>
          <p:cNvSpPr/>
          <p:nvPr/>
        </p:nvSpPr>
        <p:spPr>
          <a:xfrm>
            <a:off x="0" y="500625"/>
            <a:ext cx="4572000" cy="1058700"/>
          </a:xfrm>
          <a:prstGeom prst="rect">
            <a:avLst/>
          </a:prstGeom>
          <a:solidFill>
            <a:srgbClr val="124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6"/>
          <p:cNvSpPr/>
          <p:nvPr/>
        </p:nvSpPr>
        <p:spPr>
          <a:xfrm>
            <a:off x="0" y="1553406"/>
            <a:ext cx="247200" cy="1532700"/>
          </a:xfrm>
          <a:prstGeom prst="rect">
            <a:avLst/>
          </a:prstGeom>
          <a:solidFill>
            <a:srgbClr val="165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6"/>
          <p:cNvSpPr/>
          <p:nvPr/>
        </p:nvSpPr>
        <p:spPr>
          <a:xfrm>
            <a:off x="0" y="3086100"/>
            <a:ext cx="247200" cy="605400"/>
          </a:xfrm>
          <a:prstGeom prst="rect">
            <a:avLst/>
          </a:prstGeom>
          <a:solidFill>
            <a:srgbClr val="3B8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6"/>
          <p:cNvSpPr/>
          <p:nvPr/>
        </p:nvSpPr>
        <p:spPr>
          <a:xfrm>
            <a:off x="0" y="3691500"/>
            <a:ext cx="247200" cy="1452000"/>
          </a:xfrm>
          <a:prstGeom prst="rect">
            <a:avLst/>
          </a:prstGeom>
          <a:solidFill>
            <a:srgbClr val="94BF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0" name="Google Shape;50;p6"/>
          <p:cNvCxnSpPr/>
          <p:nvPr/>
        </p:nvCxnSpPr>
        <p:spPr>
          <a:xfrm>
            <a:off x="1037450" y="809725"/>
            <a:ext cx="0" cy="470700"/>
          </a:xfrm>
          <a:prstGeom prst="straightConnector1">
            <a:avLst/>
          </a:prstGeom>
          <a:noFill/>
          <a:ln w="9525" cap="flat" cmpd="sng">
            <a:solidFill>
              <a:srgbClr val="18637B"/>
            </a:solidFill>
            <a:prstDash val="solid"/>
            <a:round/>
            <a:headEnd type="none" w="med" len="med"/>
            <a:tailEnd type="none" w="med" len="med"/>
          </a:ln>
        </p:spPr>
      </p:cxnSp>
      <p:sp>
        <p:nvSpPr>
          <p:cNvPr id="51" name="Google Shape;51;p6"/>
          <p:cNvSpPr txBox="1">
            <a:spLocks noGrp="1"/>
          </p:cNvSpPr>
          <p:nvPr>
            <p:ph type="title"/>
          </p:nvPr>
        </p:nvSpPr>
        <p:spPr>
          <a:xfrm>
            <a:off x="1146025" y="530725"/>
            <a:ext cx="3208800" cy="1028700"/>
          </a:xfrm>
          <a:prstGeom prst="rect">
            <a:avLst/>
          </a:prstGeom>
        </p:spPr>
        <p:txBody>
          <a:bodyPr spcFirstLastPara="1" wrap="square" lIns="91425" tIns="91425" rIns="91425" bIns="91425" anchor="ctr"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52" name="Google Shape;52;p6"/>
          <p:cNvSpPr txBox="1">
            <a:spLocks noGrp="1"/>
          </p:cNvSpPr>
          <p:nvPr>
            <p:ph type="body" idx="1"/>
          </p:nvPr>
        </p:nvSpPr>
        <p:spPr>
          <a:xfrm>
            <a:off x="1146025" y="1767275"/>
            <a:ext cx="3660300" cy="31587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53" name="Google Shape;53;p6"/>
          <p:cNvSpPr txBox="1">
            <a:spLocks noGrp="1"/>
          </p:cNvSpPr>
          <p:nvPr>
            <p:ph type="body" idx="2"/>
          </p:nvPr>
        </p:nvSpPr>
        <p:spPr>
          <a:xfrm>
            <a:off x="5026623" y="1767275"/>
            <a:ext cx="3660300" cy="31587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54" name="Google Shape;54;p6"/>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lvl1pPr lvl="0" algn="ctr" rtl="0">
              <a:buNone/>
              <a:defRPr sz="800">
                <a:solidFill>
                  <a:srgbClr val="FFFFFF"/>
                </a:solidFill>
                <a:latin typeface="Roboto Slab"/>
                <a:ea typeface="Roboto Slab"/>
                <a:cs typeface="Roboto Slab"/>
                <a:sym typeface="Roboto Slab"/>
              </a:defRPr>
            </a:lvl1pPr>
            <a:lvl2pPr lvl="1" algn="ctr" rtl="0">
              <a:buNone/>
              <a:defRPr sz="800">
                <a:solidFill>
                  <a:srgbClr val="FFFFFF"/>
                </a:solidFill>
                <a:latin typeface="Roboto Slab"/>
                <a:ea typeface="Roboto Slab"/>
                <a:cs typeface="Roboto Slab"/>
                <a:sym typeface="Roboto Slab"/>
              </a:defRPr>
            </a:lvl2pPr>
            <a:lvl3pPr lvl="2" algn="ctr" rtl="0">
              <a:buNone/>
              <a:defRPr sz="800">
                <a:solidFill>
                  <a:srgbClr val="FFFFFF"/>
                </a:solidFill>
                <a:latin typeface="Roboto Slab"/>
                <a:ea typeface="Roboto Slab"/>
                <a:cs typeface="Roboto Slab"/>
                <a:sym typeface="Roboto Slab"/>
              </a:defRPr>
            </a:lvl3pPr>
            <a:lvl4pPr lvl="3" algn="ctr" rtl="0">
              <a:buNone/>
              <a:defRPr sz="800">
                <a:solidFill>
                  <a:srgbClr val="FFFFFF"/>
                </a:solidFill>
                <a:latin typeface="Roboto Slab"/>
                <a:ea typeface="Roboto Slab"/>
                <a:cs typeface="Roboto Slab"/>
                <a:sym typeface="Roboto Slab"/>
              </a:defRPr>
            </a:lvl4pPr>
            <a:lvl5pPr lvl="4" algn="ctr" rtl="0">
              <a:buNone/>
              <a:defRPr sz="800">
                <a:solidFill>
                  <a:srgbClr val="FFFFFF"/>
                </a:solidFill>
                <a:latin typeface="Roboto Slab"/>
                <a:ea typeface="Roboto Slab"/>
                <a:cs typeface="Roboto Slab"/>
                <a:sym typeface="Roboto Slab"/>
              </a:defRPr>
            </a:lvl5pPr>
            <a:lvl6pPr lvl="5" algn="ctr" rtl="0">
              <a:buNone/>
              <a:defRPr sz="800">
                <a:solidFill>
                  <a:srgbClr val="FFFFFF"/>
                </a:solidFill>
                <a:latin typeface="Roboto Slab"/>
                <a:ea typeface="Roboto Slab"/>
                <a:cs typeface="Roboto Slab"/>
                <a:sym typeface="Roboto Slab"/>
              </a:defRPr>
            </a:lvl6pPr>
            <a:lvl7pPr lvl="6" algn="ctr" rtl="0">
              <a:buNone/>
              <a:defRPr sz="800">
                <a:solidFill>
                  <a:srgbClr val="FFFFFF"/>
                </a:solidFill>
                <a:latin typeface="Roboto Slab"/>
                <a:ea typeface="Roboto Slab"/>
                <a:cs typeface="Roboto Slab"/>
                <a:sym typeface="Roboto Slab"/>
              </a:defRPr>
            </a:lvl7pPr>
            <a:lvl8pPr lvl="7" algn="ctr" rtl="0">
              <a:buNone/>
              <a:defRPr sz="800">
                <a:solidFill>
                  <a:srgbClr val="FFFFFF"/>
                </a:solidFill>
                <a:latin typeface="Roboto Slab"/>
                <a:ea typeface="Roboto Slab"/>
                <a:cs typeface="Roboto Slab"/>
                <a:sym typeface="Roboto Slab"/>
              </a:defRPr>
            </a:lvl8pPr>
            <a:lvl9pPr lvl="8" algn="ctr" rtl="0">
              <a:buNone/>
              <a:defRPr sz="800">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55"/>
        <p:cNvGrpSpPr/>
        <p:nvPr/>
      </p:nvGrpSpPr>
      <p:grpSpPr>
        <a:xfrm>
          <a:off x="0" y="0"/>
          <a:ext cx="0" cy="0"/>
          <a:chOff x="0" y="0"/>
          <a:chExt cx="0" cy="0"/>
        </a:xfrm>
      </p:grpSpPr>
      <p:sp>
        <p:nvSpPr>
          <p:cNvPr id="56" name="Google Shape;56;p7"/>
          <p:cNvSpPr/>
          <p:nvPr/>
        </p:nvSpPr>
        <p:spPr>
          <a:xfrm>
            <a:off x="0" y="0"/>
            <a:ext cx="247200" cy="530700"/>
          </a:xfrm>
          <a:prstGeom prst="rect">
            <a:avLst/>
          </a:prstGeom>
          <a:solidFill>
            <a:srgbClr val="186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14454"/>
              </a:solidFill>
            </a:endParaRPr>
          </a:p>
        </p:txBody>
      </p:sp>
      <p:sp>
        <p:nvSpPr>
          <p:cNvPr id="57" name="Google Shape;57;p7"/>
          <p:cNvSpPr/>
          <p:nvPr/>
        </p:nvSpPr>
        <p:spPr>
          <a:xfrm>
            <a:off x="0" y="500625"/>
            <a:ext cx="4572000" cy="1058700"/>
          </a:xfrm>
          <a:prstGeom prst="rect">
            <a:avLst/>
          </a:prstGeom>
          <a:solidFill>
            <a:srgbClr val="124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7"/>
          <p:cNvSpPr/>
          <p:nvPr/>
        </p:nvSpPr>
        <p:spPr>
          <a:xfrm>
            <a:off x="0" y="1553406"/>
            <a:ext cx="247200" cy="1532700"/>
          </a:xfrm>
          <a:prstGeom prst="rect">
            <a:avLst/>
          </a:prstGeom>
          <a:solidFill>
            <a:srgbClr val="165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7"/>
          <p:cNvSpPr/>
          <p:nvPr/>
        </p:nvSpPr>
        <p:spPr>
          <a:xfrm>
            <a:off x="0" y="3086100"/>
            <a:ext cx="247200" cy="605400"/>
          </a:xfrm>
          <a:prstGeom prst="rect">
            <a:avLst/>
          </a:prstGeom>
          <a:solidFill>
            <a:srgbClr val="3B8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7"/>
          <p:cNvSpPr/>
          <p:nvPr/>
        </p:nvSpPr>
        <p:spPr>
          <a:xfrm>
            <a:off x="0" y="3691500"/>
            <a:ext cx="247200" cy="1452000"/>
          </a:xfrm>
          <a:prstGeom prst="rect">
            <a:avLst/>
          </a:prstGeom>
          <a:solidFill>
            <a:srgbClr val="94BF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1" name="Google Shape;61;p7"/>
          <p:cNvCxnSpPr/>
          <p:nvPr/>
        </p:nvCxnSpPr>
        <p:spPr>
          <a:xfrm>
            <a:off x="1037450" y="809725"/>
            <a:ext cx="0" cy="470700"/>
          </a:xfrm>
          <a:prstGeom prst="straightConnector1">
            <a:avLst/>
          </a:prstGeom>
          <a:noFill/>
          <a:ln w="9525" cap="flat" cmpd="sng">
            <a:solidFill>
              <a:srgbClr val="18637B"/>
            </a:solidFill>
            <a:prstDash val="solid"/>
            <a:round/>
            <a:headEnd type="none" w="med" len="med"/>
            <a:tailEnd type="none" w="med" len="med"/>
          </a:ln>
        </p:spPr>
      </p:cxnSp>
      <p:sp>
        <p:nvSpPr>
          <p:cNvPr id="62" name="Google Shape;62;p7"/>
          <p:cNvSpPr txBox="1">
            <a:spLocks noGrp="1"/>
          </p:cNvSpPr>
          <p:nvPr>
            <p:ph type="title"/>
          </p:nvPr>
        </p:nvSpPr>
        <p:spPr>
          <a:xfrm>
            <a:off x="1146025" y="530725"/>
            <a:ext cx="3208800" cy="10287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63" name="Google Shape;63;p7"/>
          <p:cNvSpPr txBox="1">
            <a:spLocks noGrp="1"/>
          </p:cNvSpPr>
          <p:nvPr>
            <p:ph type="body" idx="1"/>
          </p:nvPr>
        </p:nvSpPr>
        <p:spPr>
          <a:xfrm>
            <a:off x="1146025" y="1773300"/>
            <a:ext cx="2409900" cy="31527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64" name="Google Shape;64;p7"/>
          <p:cNvSpPr txBox="1">
            <a:spLocks noGrp="1"/>
          </p:cNvSpPr>
          <p:nvPr>
            <p:ph type="body" idx="2"/>
          </p:nvPr>
        </p:nvSpPr>
        <p:spPr>
          <a:xfrm>
            <a:off x="3679388" y="1773300"/>
            <a:ext cx="2409900" cy="31527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65" name="Google Shape;65;p7"/>
          <p:cNvSpPr txBox="1">
            <a:spLocks noGrp="1"/>
          </p:cNvSpPr>
          <p:nvPr>
            <p:ph type="body" idx="3"/>
          </p:nvPr>
        </p:nvSpPr>
        <p:spPr>
          <a:xfrm>
            <a:off x="6212750" y="1773300"/>
            <a:ext cx="2409900" cy="31527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66" name="Google Shape;66;p7"/>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lvl1pPr lvl="0" algn="ctr" rtl="0">
              <a:buNone/>
              <a:defRPr sz="800">
                <a:solidFill>
                  <a:srgbClr val="FFFFFF"/>
                </a:solidFill>
                <a:latin typeface="Roboto Slab"/>
                <a:ea typeface="Roboto Slab"/>
                <a:cs typeface="Roboto Slab"/>
                <a:sym typeface="Roboto Slab"/>
              </a:defRPr>
            </a:lvl1pPr>
            <a:lvl2pPr lvl="1" algn="ctr" rtl="0">
              <a:buNone/>
              <a:defRPr sz="800">
                <a:solidFill>
                  <a:srgbClr val="FFFFFF"/>
                </a:solidFill>
                <a:latin typeface="Roboto Slab"/>
                <a:ea typeface="Roboto Slab"/>
                <a:cs typeface="Roboto Slab"/>
                <a:sym typeface="Roboto Slab"/>
              </a:defRPr>
            </a:lvl2pPr>
            <a:lvl3pPr lvl="2" algn="ctr" rtl="0">
              <a:buNone/>
              <a:defRPr sz="800">
                <a:solidFill>
                  <a:srgbClr val="FFFFFF"/>
                </a:solidFill>
                <a:latin typeface="Roboto Slab"/>
                <a:ea typeface="Roboto Slab"/>
                <a:cs typeface="Roboto Slab"/>
                <a:sym typeface="Roboto Slab"/>
              </a:defRPr>
            </a:lvl3pPr>
            <a:lvl4pPr lvl="3" algn="ctr" rtl="0">
              <a:buNone/>
              <a:defRPr sz="800">
                <a:solidFill>
                  <a:srgbClr val="FFFFFF"/>
                </a:solidFill>
                <a:latin typeface="Roboto Slab"/>
                <a:ea typeface="Roboto Slab"/>
                <a:cs typeface="Roboto Slab"/>
                <a:sym typeface="Roboto Slab"/>
              </a:defRPr>
            </a:lvl4pPr>
            <a:lvl5pPr lvl="4" algn="ctr" rtl="0">
              <a:buNone/>
              <a:defRPr sz="800">
                <a:solidFill>
                  <a:srgbClr val="FFFFFF"/>
                </a:solidFill>
                <a:latin typeface="Roboto Slab"/>
                <a:ea typeface="Roboto Slab"/>
                <a:cs typeface="Roboto Slab"/>
                <a:sym typeface="Roboto Slab"/>
              </a:defRPr>
            </a:lvl5pPr>
            <a:lvl6pPr lvl="5" algn="ctr" rtl="0">
              <a:buNone/>
              <a:defRPr sz="800">
                <a:solidFill>
                  <a:srgbClr val="FFFFFF"/>
                </a:solidFill>
                <a:latin typeface="Roboto Slab"/>
                <a:ea typeface="Roboto Slab"/>
                <a:cs typeface="Roboto Slab"/>
                <a:sym typeface="Roboto Slab"/>
              </a:defRPr>
            </a:lvl6pPr>
            <a:lvl7pPr lvl="6" algn="ctr" rtl="0">
              <a:buNone/>
              <a:defRPr sz="800">
                <a:solidFill>
                  <a:srgbClr val="FFFFFF"/>
                </a:solidFill>
                <a:latin typeface="Roboto Slab"/>
                <a:ea typeface="Roboto Slab"/>
                <a:cs typeface="Roboto Slab"/>
                <a:sym typeface="Roboto Slab"/>
              </a:defRPr>
            </a:lvl7pPr>
            <a:lvl8pPr lvl="7" algn="ctr" rtl="0">
              <a:buNone/>
              <a:defRPr sz="800">
                <a:solidFill>
                  <a:srgbClr val="FFFFFF"/>
                </a:solidFill>
                <a:latin typeface="Roboto Slab"/>
                <a:ea typeface="Roboto Slab"/>
                <a:cs typeface="Roboto Slab"/>
                <a:sym typeface="Roboto Slab"/>
              </a:defRPr>
            </a:lvl8pPr>
            <a:lvl9pPr lvl="8" algn="ctr" rtl="0">
              <a:buNone/>
              <a:defRPr sz="800">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4"/>
        <p:cNvGrpSpPr/>
        <p:nvPr/>
      </p:nvGrpSpPr>
      <p:grpSpPr>
        <a:xfrm>
          <a:off x="0" y="0"/>
          <a:ext cx="0" cy="0"/>
          <a:chOff x="0" y="0"/>
          <a:chExt cx="0" cy="0"/>
        </a:xfrm>
      </p:grpSpPr>
      <p:sp>
        <p:nvSpPr>
          <p:cNvPr id="85" name="Google Shape;85;p10"/>
          <p:cNvSpPr/>
          <p:nvPr/>
        </p:nvSpPr>
        <p:spPr>
          <a:xfrm>
            <a:off x="0" y="0"/>
            <a:ext cx="247200" cy="530700"/>
          </a:xfrm>
          <a:prstGeom prst="rect">
            <a:avLst/>
          </a:prstGeom>
          <a:solidFill>
            <a:srgbClr val="186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14454"/>
              </a:solidFill>
            </a:endParaRPr>
          </a:p>
        </p:txBody>
      </p:sp>
      <p:sp>
        <p:nvSpPr>
          <p:cNvPr id="86" name="Google Shape;86;p10"/>
          <p:cNvSpPr/>
          <p:nvPr/>
        </p:nvSpPr>
        <p:spPr>
          <a:xfrm>
            <a:off x="0" y="500625"/>
            <a:ext cx="247200" cy="1058700"/>
          </a:xfrm>
          <a:prstGeom prst="rect">
            <a:avLst/>
          </a:prstGeom>
          <a:solidFill>
            <a:srgbClr val="124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0"/>
          <p:cNvSpPr/>
          <p:nvPr/>
        </p:nvSpPr>
        <p:spPr>
          <a:xfrm>
            <a:off x="0" y="1553406"/>
            <a:ext cx="247200" cy="1532700"/>
          </a:xfrm>
          <a:prstGeom prst="rect">
            <a:avLst/>
          </a:prstGeom>
          <a:solidFill>
            <a:srgbClr val="165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0"/>
          <p:cNvSpPr/>
          <p:nvPr/>
        </p:nvSpPr>
        <p:spPr>
          <a:xfrm>
            <a:off x="0" y="3086100"/>
            <a:ext cx="247200" cy="605400"/>
          </a:xfrm>
          <a:prstGeom prst="rect">
            <a:avLst/>
          </a:prstGeom>
          <a:solidFill>
            <a:srgbClr val="3B8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0"/>
          <p:cNvSpPr/>
          <p:nvPr/>
        </p:nvSpPr>
        <p:spPr>
          <a:xfrm>
            <a:off x="0" y="3691500"/>
            <a:ext cx="247200" cy="1452000"/>
          </a:xfrm>
          <a:prstGeom prst="rect">
            <a:avLst/>
          </a:prstGeom>
          <a:solidFill>
            <a:srgbClr val="94BF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0"/>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lvl1pPr lvl="0" algn="ctr" rtl="0">
              <a:buNone/>
              <a:defRPr sz="800">
                <a:solidFill>
                  <a:srgbClr val="FFFFFF"/>
                </a:solidFill>
                <a:latin typeface="Roboto Slab"/>
                <a:ea typeface="Roboto Slab"/>
                <a:cs typeface="Roboto Slab"/>
                <a:sym typeface="Roboto Slab"/>
              </a:defRPr>
            </a:lvl1pPr>
            <a:lvl2pPr lvl="1" algn="ctr" rtl="0">
              <a:buNone/>
              <a:defRPr sz="800">
                <a:solidFill>
                  <a:srgbClr val="FFFFFF"/>
                </a:solidFill>
                <a:latin typeface="Roboto Slab"/>
                <a:ea typeface="Roboto Slab"/>
                <a:cs typeface="Roboto Slab"/>
                <a:sym typeface="Roboto Slab"/>
              </a:defRPr>
            </a:lvl2pPr>
            <a:lvl3pPr lvl="2" algn="ctr" rtl="0">
              <a:buNone/>
              <a:defRPr sz="800">
                <a:solidFill>
                  <a:srgbClr val="FFFFFF"/>
                </a:solidFill>
                <a:latin typeface="Roboto Slab"/>
                <a:ea typeface="Roboto Slab"/>
                <a:cs typeface="Roboto Slab"/>
                <a:sym typeface="Roboto Slab"/>
              </a:defRPr>
            </a:lvl3pPr>
            <a:lvl4pPr lvl="3" algn="ctr" rtl="0">
              <a:buNone/>
              <a:defRPr sz="800">
                <a:solidFill>
                  <a:srgbClr val="FFFFFF"/>
                </a:solidFill>
                <a:latin typeface="Roboto Slab"/>
                <a:ea typeface="Roboto Slab"/>
                <a:cs typeface="Roboto Slab"/>
                <a:sym typeface="Roboto Slab"/>
              </a:defRPr>
            </a:lvl4pPr>
            <a:lvl5pPr lvl="4" algn="ctr" rtl="0">
              <a:buNone/>
              <a:defRPr sz="800">
                <a:solidFill>
                  <a:srgbClr val="FFFFFF"/>
                </a:solidFill>
                <a:latin typeface="Roboto Slab"/>
                <a:ea typeface="Roboto Slab"/>
                <a:cs typeface="Roboto Slab"/>
                <a:sym typeface="Roboto Slab"/>
              </a:defRPr>
            </a:lvl5pPr>
            <a:lvl6pPr lvl="5" algn="ctr" rtl="0">
              <a:buNone/>
              <a:defRPr sz="800">
                <a:solidFill>
                  <a:srgbClr val="FFFFFF"/>
                </a:solidFill>
                <a:latin typeface="Roboto Slab"/>
                <a:ea typeface="Roboto Slab"/>
                <a:cs typeface="Roboto Slab"/>
                <a:sym typeface="Roboto Slab"/>
              </a:defRPr>
            </a:lvl6pPr>
            <a:lvl7pPr lvl="6" algn="ctr" rtl="0">
              <a:buNone/>
              <a:defRPr sz="800">
                <a:solidFill>
                  <a:srgbClr val="FFFFFF"/>
                </a:solidFill>
                <a:latin typeface="Roboto Slab"/>
                <a:ea typeface="Roboto Slab"/>
                <a:cs typeface="Roboto Slab"/>
                <a:sym typeface="Roboto Slab"/>
              </a:defRPr>
            </a:lvl7pPr>
            <a:lvl8pPr lvl="7" algn="ctr" rtl="0">
              <a:buNone/>
              <a:defRPr sz="800">
                <a:solidFill>
                  <a:srgbClr val="FFFFFF"/>
                </a:solidFill>
                <a:latin typeface="Roboto Slab"/>
                <a:ea typeface="Roboto Slab"/>
                <a:cs typeface="Roboto Slab"/>
                <a:sym typeface="Roboto Slab"/>
              </a:defRPr>
            </a:lvl8pPr>
            <a:lvl9pPr lvl="8" algn="ctr" rtl="0">
              <a:buNone/>
              <a:defRPr sz="800">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style A">
  <p:cSld name="BLANK_1_1">
    <p:spTree>
      <p:nvGrpSpPr>
        <p:cNvPr id="1" name="Shape 91"/>
        <p:cNvGrpSpPr/>
        <p:nvPr/>
      </p:nvGrpSpPr>
      <p:grpSpPr>
        <a:xfrm>
          <a:off x="0" y="0"/>
          <a:ext cx="0" cy="0"/>
          <a:chOff x="0" y="0"/>
          <a:chExt cx="0" cy="0"/>
        </a:xfrm>
      </p:grpSpPr>
      <p:sp>
        <p:nvSpPr>
          <p:cNvPr id="92" name="Google Shape;92;p11"/>
          <p:cNvSpPr/>
          <p:nvPr/>
        </p:nvSpPr>
        <p:spPr>
          <a:xfrm>
            <a:off x="0" y="1148250"/>
            <a:ext cx="9144000" cy="2847000"/>
          </a:xfrm>
          <a:prstGeom prst="rect">
            <a:avLst/>
          </a:prstGeom>
          <a:solidFill>
            <a:srgbClr val="165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1"/>
          <p:cNvSpPr/>
          <p:nvPr/>
        </p:nvSpPr>
        <p:spPr>
          <a:xfrm>
            <a:off x="0" y="0"/>
            <a:ext cx="9144000" cy="530700"/>
          </a:xfrm>
          <a:prstGeom prst="rect">
            <a:avLst/>
          </a:prstGeom>
          <a:solidFill>
            <a:srgbClr val="186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14454"/>
              </a:solidFill>
            </a:endParaRPr>
          </a:p>
        </p:txBody>
      </p:sp>
      <p:sp>
        <p:nvSpPr>
          <p:cNvPr id="94" name="Google Shape;94;p11"/>
          <p:cNvSpPr/>
          <p:nvPr/>
        </p:nvSpPr>
        <p:spPr>
          <a:xfrm>
            <a:off x="0" y="500625"/>
            <a:ext cx="9144000" cy="732000"/>
          </a:xfrm>
          <a:prstGeom prst="rect">
            <a:avLst/>
          </a:prstGeom>
          <a:solidFill>
            <a:srgbClr val="124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1"/>
          <p:cNvSpPr/>
          <p:nvPr/>
        </p:nvSpPr>
        <p:spPr>
          <a:xfrm>
            <a:off x="0" y="3962800"/>
            <a:ext cx="9144000" cy="370200"/>
          </a:xfrm>
          <a:prstGeom prst="rect">
            <a:avLst/>
          </a:prstGeom>
          <a:solidFill>
            <a:srgbClr val="3B8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1"/>
          <p:cNvSpPr/>
          <p:nvPr/>
        </p:nvSpPr>
        <p:spPr>
          <a:xfrm>
            <a:off x="0" y="4333125"/>
            <a:ext cx="9144000" cy="810300"/>
          </a:xfrm>
          <a:prstGeom prst="rect">
            <a:avLst/>
          </a:prstGeom>
          <a:solidFill>
            <a:srgbClr val="94BF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1"/>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lvl1pPr lvl="0" algn="ctr" rtl="0">
              <a:buNone/>
              <a:defRPr sz="800">
                <a:solidFill>
                  <a:srgbClr val="FFFFFF"/>
                </a:solidFill>
                <a:latin typeface="Roboto Slab"/>
                <a:ea typeface="Roboto Slab"/>
                <a:cs typeface="Roboto Slab"/>
                <a:sym typeface="Roboto Slab"/>
              </a:defRPr>
            </a:lvl1pPr>
            <a:lvl2pPr lvl="1" algn="ctr" rtl="0">
              <a:buNone/>
              <a:defRPr sz="800">
                <a:solidFill>
                  <a:srgbClr val="FFFFFF"/>
                </a:solidFill>
                <a:latin typeface="Roboto Slab"/>
                <a:ea typeface="Roboto Slab"/>
                <a:cs typeface="Roboto Slab"/>
                <a:sym typeface="Roboto Slab"/>
              </a:defRPr>
            </a:lvl2pPr>
            <a:lvl3pPr lvl="2" algn="ctr" rtl="0">
              <a:buNone/>
              <a:defRPr sz="800">
                <a:solidFill>
                  <a:srgbClr val="FFFFFF"/>
                </a:solidFill>
                <a:latin typeface="Roboto Slab"/>
                <a:ea typeface="Roboto Slab"/>
                <a:cs typeface="Roboto Slab"/>
                <a:sym typeface="Roboto Slab"/>
              </a:defRPr>
            </a:lvl3pPr>
            <a:lvl4pPr lvl="3" algn="ctr" rtl="0">
              <a:buNone/>
              <a:defRPr sz="800">
                <a:solidFill>
                  <a:srgbClr val="FFFFFF"/>
                </a:solidFill>
                <a:latin typeface="Roboto Slab"/>
                <a:ea typeface="Roboto Slab"/>
                <a:cs typeface="Roboto Slab"/>
                <a:sym typeface="Roboto Slab"/>
              </a:defRPr>
            </a:lvl4pPr>
            <a:lvl5pPr lvl="4" algn="ctr" rtl="0">
              <a:buNone/>
              <a:defRPr sz="800">
                <a:solidFill>
                  <a:srgbClr val="FFFFFF"/>
                </a:solidFill>
                <a:latin typeface="Roboto Slab"/>
                <a:ea typeface="Roboto Slab"/>
                <a:cs typeface="Roboto Slab"/>
                <a:sym typeface="Roboto Slab"/>
              </a:defRPr>
            </a:lvl5pPr>
            <a:lvl6pPr lvl="5" algn="ctr" rtl="0">
              <a:buNone/>
              <a:defRPr sz="800">
                <a:solidFill>
                  <a:srgbClr val="FFFFFF"/>
                </a:solidFill>
                <a:latin typeface="Roboto Slab"/>
                <a:ea typeface="Roboto Slab"/>
                <a:cs typeface="Roboto Slab"/>
                <a:sym typeface="Roboto Slab"/>
              </a:defRPr>
            </a:lvl6pPr>
            <a:lvl7pPr lvl="6" algn="ctr" rtl="0">
              <a:buNone/>
              <a:defRPr sz="800">
                <a:solidFill>
                  <a:srgbClr val="FFFFFF"/>
                </a:solidFill>
                <a:latin typeface="Roboto Slab"/>
                <a:ea typeface="Roboto Slab"/>
                <a:cs typeface="Roboto Slab"/>
                <a:sym typeface="Roboto Slab"/>
              </a:defRPr>
            </a:lvl7pPr>
            <a:lvl8pPr lvl="7" algn="ctr" rtl="0">
              <a:buNone/>
              <a:defRPr sz="800">
                <a:solidFill>
                  <a:srgbClr val="FFFFFF"/>
                </a:solidFill>
                <a:latin typeface="Roboto Slab"/>
                <a:ea typeface="Roboto Slab"/>
                <a:cs typeface="Roboto Slab"/>
                <a:sym typeface="Roboto Slab"/>
              </a:defRPr>
            </a:lvl8pPr>
            <a:lvl9pPr lvl="8" algn="ctr" rtl="0">
              <a:buNone/>
              <a:defRPr sz="800">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146025" y="530725"/>
            <a:ext cx="3208800" cy="10287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rgbClr val="FFFFFF"/>
              </a:buClr>
              <a:buSzPts val="1800"/>
              <a:buFont typeface="Roboto Slab"/>
              <a:buNone/>
              <a:defRPr sz="1800" b="1">
                <a:solidFill>
                  <a:srgbClr val="FFFFFF"/>
                </a:solidFill>
                <a:latin typeface="Roboto Slab"/>
                <a:ea typeface="Roboto Slab"/>
                <a:cs typeface="Roboto Slab"/>
                <a:sym typeface="Roboto Slab"/>
              </a:defRPr>
            </a:lvl1pPr>
            <a:lvl2pPr lvl="1">
              <a:spcBef>
                <a:spcPts val="0"/>
              </a:spcBef>
              <a:spcAft>
                <a:spcPts val="0"/>
              </a:spcAft>
              <a:buClr>
                <a:srgbClr val="FFFFFF"/>
              </a:buClr>
              <a:buSzPts val="1800"/>
              <a:buFont typeface="Roboto Slab"/>
              <a:buNone/>
              <a:defRPr sz="1800" b="1">
                <a:solidFill>
                  <a:srgbClr val="FFFFFF"/>
                </a:solidFill>
                <a:latin typeface="Roboto Slab"/>
                <a:ea typeface="Roboto Slab"/>
                <a:cs typeface="Roboto Slab"/>
                <a:sym typeface="Roboto Slab"/>
              </a:defRPr>
            </a:lvl2pPr>
            <a:lvl3pPr lvl="2">
              <a:spcBef>
                <a:spcPts val="0"/>
              </a:spcBef>
              <a:spcAft>
                <a:spcPts val="0"/>
              </a:spcAft>
              <a:buClr>
                <a:srgbClr val="FFFFFF"/>
              </a:buClr>
              <a:buSzPts val="1800"/>
              <a:buFont typeface="Roboto Slab"/>
              <a:buNone/>
              <a:defRPr sz="1800" b="1">
                <a:solidFill>
                  <a:srgbClr val="FFFFFF"/>
                </a:solidFill>
                <a:latin typeface="Roboto Slab"/>
                <a:ea typeface="Roboto Slab"/>
                <a:cs typeface="Roboto Slab"/>
                <a:sym typeface="Roboto Slab"/>
              </a:defRPr>
            </a:lvl3pPr>
            <a:lvl4pPr lvl="3">
              <a:spcBef>
                <a:spcPts val="0"/>
              </a:spcBef>
              <a:spcAft>
                <a:spcPts val="0"/>
              </a:spcAft>
              <a:buClr>
                <a:srgbClr val="FFFFFF"/>
              </a:buClr>
              <a:buSzPts val="1800"/>
              <a:buFont typeface="Roboto Slab"/>
              <a:buNone/>
              <a:defRPr sz="1800" b="1">
                <a:solidFill>
                  <a:srgbClr val="FFFFFF"/>
                </a:solidFill>
                <a:latin typeface="Roboto Slab"/>
                <a:ea typeface="Roboto Slab"/>
                <a:cs typeface="Roboto Slab"/>
                <a:sym typeface="Roboto Slab"/>
              </a:defRPr>
            </a:lvl4pPr>
            <a:lvl5pPr lvl="4">
              <a:spcBef>
                <a:spcPts val="0"/>
              </a:spcBef>
              <a:spcAft>
                <a:spcPts val="0"/>
              </a:spcAft>
              <a:buClr>
                <a:srgbClr val="FFFFFF"/>
              </a:buClr>
              <a:buSzPts val="1800"/>
              <a:buFont typeface="Roboto Slab"/>
              <a:buNone/>
              <a:defRPr sz="1800" b="1">
                <a:solidFill>
                  <a:srgbClr val="FFFFFF"/>
                </a:solidFill>
                <a:latin typeface="Roboto Slab"/>
                <a:ea typeface="Roboto Slab"/>
                <a:cs typeface="Roboto Slab"/>
                <a:sym typeface="Roboto Slab"/>
              </a:defRPr>
            </a:lvl5pPr>
            <a:lvl6pPr lvl="5">
              <a:spcBef>
                <a:spcPts val="0"/>
              </a:spcBef>
              <a:spcAft>
                <a:spcPts val="0"/>
              </a:spcAft>
              <a:buClr>
                <a:srgbClr val="FFFFFF"/>
              </a:buClr>
              <a:buSzPts val="1800"/>
              <a:buFont typeface="Roboto Slab"/>
              <a:buNone/>
              <a:defRPr sz="1800" b="1">
                <a:solidFill>
                  <a:srgbClr val="FFFFFF"/>
                </a:solidFill>
                <a:latin typeface="Roboto Slab"/>
                <a:ea typeface="Roboto Slab"/>
                <a:cs typeface="Roboto Slab"/>
                <a:sym typeface="Roboto Slab"/>
              </a:defRPr>
            </a:lvl6pPr>
            <a:lvl7pPr lvl="6">
              <a:spcBef>
                <a:spcPts val="0"/>
              </a:spcBef>
              <a:spcAft>
                <a:spcPts val="0"/>
              </a:spcAft>
              <a:buClr>
                <a:srgbClr val="FFFFFF"/>
              </a:buClr>
              <a:buSzPts val="1800"/>
              <a:buFont typeface="Roboto Slab"/>
              <a:buNone/>
              <a:defRPr sz="1800" b="1">
                <a:solidFill>
                  <a:srgbClr val="FFFFFF"/>
                </a:solidFill>
                <a:latin typeface="Roboto Slab"/>
                <a:ea typeface="Roboto Slab"/>
                <a:cs typeface="Roboto Slab"/>
                <a:sym typeface="Roboto Slab"/>
              </a:defRPr>
            </a:lvl7pPr>
            <a:lvl8pPr lvl="7">
              <a:spcBef>
                <a:spcPts val="0"/>
              </a:spcBef>
              <a:spcAft>
                <a:spcPts val="0"/>
              </a:spcAft>
              <a:buClr>
                <a:srgbClr val="FFFFFF"/>
              </a:buClr>
              <a:buSzPts val="1800"/>
              <a:buFont typeface="Roboto Slab"/>
              <a:buNone/>
              <a:defRPr sz="1800" b="1">
                <a:solidFill>
                  <a:srgbClr val="FFFFFF"/>
                </a:solidFill>
                <a:latin typeface="Roboto Slab"/>
                <a:ea typeface="Roboto Slab"/>
                <a:cs typeface="Roboto Slab"/>
                <a:sym typeface="Roboto Slab"/>
              </a:defRPr>
            </a:lvl8pPr>
            <a:lvl9pPr lvl="8">
              <a:spcBef>
                <a:spcPts val="0"/>
              </a:spcBef>
              <a:spcAft>
                <a:spcPts val="0"/>
              </a:spcAft>
              <a:buClr>
                <a:srgbClr val="FFFFFF"/>
              </a:buClr>
              <a:buSzPts val="1800"/>
              <a:buFont typeface="Roboto Slab"/>
              <a:buNone/>
              <a:defRPr sz="1800" b="1">
                <a:solidFill>
                  <a:srgbClr val="FFFFFF"/>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1146025" y="1767275"/>
            <a:ext cx="7540800" cy="3158700"/>
          </a:xfrm>
          <a:prstGeom prst="rect">
            <a:avLst/>
          </a:prstGeom>
          <a:noFill/>
          <a:ln>
            <a:noFill/>
          </a:ln>
        </p:spPr>
        <p:txBody>
          <a:bodyPr spcFirstLastPara="1" wrap="square" lIns="91425" tIns="91425" rIns="91425" bIns="91425" anchor="t" anchorCtr="0">
            <a:noAutofit/>
          </a:bodyPr>
          <a:lstStyle>
            <a:lvl1pPr marL="457200" lvl="0" indent="-419100">
              <a:spcBef>
                <a:spcPts val="600"/>
              </a:spcBef>
              <a:spcAft>
                <a:spcPts val="0"/>
              </a:spcAft>
              <a:buClr>
                <a:srgbClr val="114454"/>
              </a:buClr>
              <a:buSzPts val="3000"/>
              <a:buFont typeface="Nixie One"/>
              <a:buChar char="▪"/>
              <a:defRPr sz="3000">
                <a:solidFill>
                  <a:srgbClr val="114454"/>
                </a:solidFill>
                <a:latin typeface="Nixie One"/>
                <a:ea typeface="Nixie One"/>
                <a:cs typeface="Nixie One"/>
                <a:sym typeface="Nixie One"/>
              </a:defRPr>
            </a:lvl1pPr>
            <a:lvl2pPr marL="914400" lvl="1" indent="-381000">
              <a:spcBef>
                <a:spcPts val="0"/>
              </a:spcBef>
              <a:spcAft>
                <a:spcPts val="0"/>
              </a:spcAft>
              <a:buClr>
                <a:srgbClr val="114454"/>
              </a:buClr>
              <a:buSzPts val="2400"/>
              <a:buFont typeface="Nixie One"/>
              <a:buChar char="▫"/>
              <a:defRPr sz="2400">
                <a:solidFill>
                  <a:srgbClr val="114454"/>
                </a:solidFill>
                <a:latin typeface="Nixie One"/>
                <a:ea typeface="Nixie One"/>
                <a:cs typeface="Nixie One"/>
                <a:sym typeface="Nixie One"/>
              </a:defRPr>
            </a:lvl2pPr>
            <a:lvl3pPr marL="1371600" lvl="2" indent="-381000">
              <a:spcBef>
                <a:spcPts val="0"/>
              </a:spcBef>
              <a:spcAft>
                <a:spcPts val="0"/>
              </a:spcAft>
              <a:buClr>
                <a:srgbClr val="114454"/>
              </a:buClr>
              <a:buSzPts val="2400"/>
              <a:buFont typeface="Nixie One"/>
              <a:buChar char="■"/>
              <a:defRPr sz="2400">
                <a:solidFill>
                  <a:srgbClr val="114454"/>
                </a:solidFill>
                <a:latin typeface="Nixie One"/>
                <a:ea typeface="Nixie One"/>
                <a:cs typeface="Nixie One"/>
                <a:sym typeface="Nixie One"/>
              </a:defRPr>
            </a:lvl3pPr>
            <a:lvl4pPr marL="1828800" lvl="3" indent="-342900">
              <a:spcBef>
                <a:spcPts val="0"/>
              </a:spcBef>
              <a:spcAft>
                <a:spcPts val="0"/>
              </a:spcAft>
              <a:buClr>
                <a:srgbClr val="114454"/>
              </a:buClr>
              <a:buSzPts val="1800"/>
              <a:buFont typeface="Nixie One"/>
              <a:buChar char="●"/>
              <a:defRPr sz="1800">
                <a:solidFill>
                  <a:srgbClr val="114454"/>
                </a:solidFill>
                <a:latin typeface="Nixie One"/>
                <a:ea typeface="Nixie One"/>
                <a:cs typeface="Nixie One"/>
                <a:sym typeface="Nixie One"/>
              </a:defRPr>
            </a:lvl4pPr>
            <a:lvl5pPr marL="2286000" lvl="4" indent="-342900">
              <a:spcBef>
                <a:spcPts val="0"/>
              </a:spcBef>
              <a:spcAft>
                <a:spcPts val="0"/>
              </a:spcAft>
              <a:buClr>
                <a:srgbClr val="114454"/>
              </a:buClr>
              <a:buSzPts val="1800"/>
              <a:buFont typeface="Nixie One"/>
              <a:buChar char="○"/>
              <a:defRPr sz="1800">
                <a:solidFill>
                  <a:srgbClr val="114454"/>
                </a:solidFill>
                <a:latin typeface="Nixie One"/>
                <a:ea typeface="Nixie One"/>
                <a:cs typeface="Nixie One"/>
                <a:sym typeface="Nixie One"/>
              </a:defRPr>
            </a:lvl5pPr>
            <a:lvl6pPr marL="2743200" lvl="5" indent="-342900">
              <a:spcBef>
                <a:spcPts val="0"/>
              </a:spcBef>
              <a:spcAft>
                <a:spcPts val="0"/>
              </a:spcAft>
              <a:buClr>
                <a:srgbClr val="114454"/>
              </a:buClr>
              <a:buSzPts val="1800"/>
              <a:buFont typeface="Nixie One"/>
              <a:buChar char="■"/>
              <a:defRPr sz="1800">
                <a:solidFill>
                  <a:srgbClr val="114454"/>
                </a:solidFill>
                <a:latin typeface="Nixie One"/>
                <a:ea typeface="Nixie One"/>
                <a:cs typeface="Nixie One"/>
                <a:sym typeface="Nixie One"/>
              </a:defRPr>
            </a:lvl6pPr>
            <a:lvl7pPr marL="3200400" lvl="6" indent="-342900">
              <a:spcBef>
                <a:spcPts val="0"/>
              </a:spcBef>
              <a:spcAft>
                <a:spcPts val="0"/>
              </a:spcAft>
              <a:buClr>
                <a:srgbClr val="114454"/>
              </a:buClr>
              <a:buSzPts val="1800"/>
              <a:buFont typeface="Nixie One"/>
              <a:buChar char="●"/>
              <a:defRPr sz="1800">
                <a:solidFill>
                  <a:srgbClr val="114454"/>
                </a:solidFill>
                <a:latin typeface="Nixie One"/>
                <a:ea typeface="Nixie One"/>
                <a:cs typeface="Nixie One"/>
                <a:sym typeface="Nixie One"/>
              </a:defRPr>
            </a:lvl7pPr>
            <a:lvl8pPr marL="3657600" lvl="7" indent="-342900">
              <a:spcBef>
                <a:spcPts val="0"/>
              </a:spcBef>
              <a:spcAft>
                <a:spcPts val="0"/>
              </a:spcAft>
              <a:buClr>
                <a:srgbClr val="114454"/>
              </a:buClr>
              <a:buSzPts val="1800"/>
              <a:buFont typeface="Nixie One"/>
              <a:buChar char="○"/>
              <a:defRPr sz="1800">
                <a:solidFill>
                  <a:srgbClr val="114454"/>
                </a:solidFill>
                <a:latin typeface="Nixie One"/>
                <a:ea typeface="Nixie One"/>
                <a:cs typeface="Nixie One"/>
                <a:sym typeface="Nixie One"/>
              </a:defRPr>
            </a:lvl8pPr>
            <a:lvl9pPr marL="4114800" lvl="8" indent="-342900">
              <a:spcBef>
                <a:spcPts val="0"/>
              </a:spcBef>
              <a:spcAft>
                <a:spcPts val="0"/>
              </a:spcAft>
              <a:buClr>
                <a:srgbClr val="114454"/>
              </a:buClr>
              <a:buSzPts val="1800"/>
              <a:buFont typeface="Nixie One"/>
              <a:buChar char="■"/>
              <a:defRPr sz="1800">
                <a:solidFill>
                  <a:srgbClr val="114454"/>
                </a:solidFill>
                <a:latin typeface="Nixie One"/>
                <a:ea typeface="Nixie One"/>
                <a:cs typeface="Nixie One"/>
                <a:sym typeface="Nixie One"/>
              </a:defRPr>
            </a:lvl9pPr>
          </a:lstStyle>
          <a:p>
            <a:endParaRPr/>
          </a:p>
        </p:txBody>
      </p:sp>
      <p:sp>
        <p:nvSpPr>
          <p:cNvPr id="8" name="Google Shape;8;p1"/>
          <p:cNvSpPr txBox="1">
            <a:spLocks noGrp="1"/>
          </p:cNvSpPr>
          <p:nvPr>
            <p:ph type="sldNum" idx="12"/>
          </p:nvPr>
        </p:nvSpPr>
        <p:spPr>
          <a:xfrm>
            <a:off x="-51050" y="4819400"/>
            <a:ext cx="349200" cy="324000"/>
          </a:xfrm>
          <a:prstGeom prst="rect">
            <a:avLst/>
          </a:prstGeom>
          <a:noFill/>
          <a:ln>
            <a:noFill/>
          </a:ln>
        </p:spPr>
        <p:txBody>
          <a:bodyPr spcFirstLastPara="1" wrap="square" lIns="91425" tIns="91425" rIns="91425" bIns="91425" anchor="t" anchorCtr="0">
            <a:noAutofit/>
          </a:bodyPr>
          <a:lstStyle>
            <a:lvl1pPr lvl="0" algn="ctr">
              <a:buNone/>
              <a:defRPr sz="800">
                <a:solidFill>
                  <a:srgbClr val="FFFFFF"/>
                </a:solidFill>
                <a:latin typeface="Roboto Slab"/>
                <a:ea typeface="Roboto Slab"/>
                <a:cs typeface="Roboto Slab"/>
                <a:sym typeface="Roboto Slab"/>
              </a:defRPr>
            </a:lvl1pPr>
            <a:lvl2pPr lvl="1" algn="ctr">
              <a:buNone/>
              <a:defRPr sz="800">
                <a:solidFill>
                  <a:srgbClr val="FFFFFF"/>
                </a:solidFill>
                <a:latin typeface="Roboto Slab"/>
                <a:ea typeface="Roboto Slab"/>
                <a:cs typeface="Roboto Slab"/>
                <a:sym typeface="Roboto Slab"/>
              </a:defRPr>
            </a:lvl2pPr>
            <a:lvl3pPr lvl="2" algn="ctr">
              <a:buNone/>
              <a:defRPr sz="800">
                <a:solidFill>
                  <a:srgbClr val="FFFFFF"/>
                </a:solidFill>
                <a:latin typeface="Roboto Slab"/>
                <a:ea typeface="Roboto Slab"/>
                <a:cs typeface="Roboto Slab"/>
                <a:sym typeface="Roboto Slab"/>
              </a:defRPr>
            </a:lvl3pPr>
            <a:lvl4pPr lvl="3" algn="ctr">
              <a:buNone/>
              <a:defRPr sz="800">
                <a:solidFill>
                  <a:srgbClr val="FFFFFF"/>
                </a:solidFill>
                <a:latin typeface="Roboto Slab"/>
                <a:ea typeface="Roboto Slab"/>
                <a:cs typeface="Roboto Slab"/>
                <a:sym typeface="Roboto Slab"/>
              </a:defRPr>
            </a:lvl4pPr>
            <a:lvl5pPr lvl="4" algn="ctr">
              <a:buNone/>
              <a:defRPr sz="800">
                <a:solidFill>
                  <a:srgbClr val="FFFFFF"/>
                </a:solidFill>
                <a:latin typeface="Roboto Slab"/>
                <a:ea typeface="Roboto Slab"/>
                <a:cs typeface="Roboto Slab"/>
                <a:sym typeface="Roboto Slab"/>
              </a:defRPr>
            </a:lvl5pPr>
            <a:lvl6pPr lvl="5" algn="ctr">
              <a:buNone/>
              <a:defRPr sz="800">
                <a:solidFill>
                  <a:srgbClr val="FFFFFF"/>
                </a:solidFill>
                <a:latin typeface="Roboto Slab"/>
                <a:ea typeface="Roboto Slab"/>
                <a:cs typeface="Roboto Slab"/>
                <a:sym typeface="Roboto Slab"/>
              </a:defRPr>
            </a:lvl6pPr>
            <a:lvl7pPr lvl="6" algn="ctr">
              <a:buNone/>
              <a:defRPr sz="800">
                <a:solidFill>
                  <a:srgbClr val="FFFFFF"/>
                </a:solidFill>
                <a:latin typeface="Roboto Slab"/>
                <a:ea typeface="Roboto Slab"/>
                <a:cs typeface="Roboto Slab"/>
                <a:sym typeface="Roboto Slab"/>
              </a:defRPr>
            </a:lvl7pPr>
            <a:lvl8pPr lvl="7" algn="ctr">
              <a:buNone/>
              <a:defRPr sz="800">
                <a:solidFill>
                  <a:srgbClr val="FFFFFF"/>
                </a:solidFill>
                <a:latin typeface="Roboto Slab"/>
                <a:ea typeface="Roboto Slab"/>
                <a:cs typeface="Roboto Slab"/>
                <a:sym typeface="Roboto Slab"/>
              </a:defRPr>
            </a:lvl8pPr>
            <a:lvl9pPr lvl="8" algn="ctr">
              <a:buNone/>
              <a:defRPr sz="800">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 id="2147483656" r:id="rId5"/>
    <p:sldLayoutId id="2147483657" r:id="rId6"/>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notesSlide" Target="../notesSlides/notesSlide10.xml"/><Relationship Id="rId7" Type="http://schemas.openxmlformats.org/officeDocument/2006/relationships/image" Target="../media/image5.svg"/><Relationship Id="rId2" Type="http://schemas.openxmlformats.org/officeDocument/2006/relationships/slideLayout" Target="../slideLayouts/slideLayout5.xml"/><Relationship Id="rId1" Type="http://schemas.openxmlformats.org/officeDocument/2006/relationships/tags" Target="../tags/tag11.xml"/><Relationship Id="rId6" Type="http://schemas.openxmlformats.org/officeDocument/2006/relationships/image" Target="../media/image4.png"/><Relationship Id="rId5" Type="http://schemas.openxmlformats.org/officeDocument/2006/relationships/image" Target="../media/image24.svg"/><Relationship Id="rId4" Type="http://schemas.openxmlformats.org/officeDocument/2006/relationships/image" Target="../media/image23.png"/><Relationship Id="rId9" Type="http://schemas.openxmlformats.org/officeDocument/2006/relationships/image" Target="../media/image30.svg"/></Relationships>
</file>

<file path=ppt/slides/_rels/slide11.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notesSlide" Target="../notesSlides/notesSlide11.xml"/><Relationship Id="rId7" Type="http://schemas.openxmlformats.org/officeDocument/2006/relationships/image" Target="../media/image31.png"/><Relationship Id="rId2" Type="http://schemas.openxmlformats.org/officeDocument/2006/relationships/slideLayout" Target="../slideLayouts/slideLayout5.xml"/><Relationship Id="rId1" Type="http://schemas.openxmlformats.org/officeDocument/2006/relationships/tags" Target="../tags/tag12.xml"/><Relationship Id="rId6" Type="http://schemas.openxmlformats.org/officeDocument/2006/relationships/hyperlink" Target="https://www.medicare.gov/blog/whats-covered-mobile-app" TargetMode="External"/><Relationship Id="rId5" Type="http://schemas.openxmlformats.org/officeDocument/2006/relationships/image" Target="../media/image24.svg"/><Relationship Id="rId10" Type="http://schemas.openxmlformats.org/officeDocument/2006/relationships/image" Target="../media/image5.svg"/><Relationship Id="rId4" Type="http://schemas.openxmlformats.org/officeDocument/2006/relationships/image" Target="../media/image23.png"/><Relationship Id="rId9"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notesSlide" Target="../notesSlides/notesSlide12.xml"/><Relationship Id="rId7" Type="http://schemas.openxmlformats.org/officeDocument/2006/relationships/image" Target="../media/image5.svg"/><Relationship Id="rId2" Type="http://schemas.openxmlformats.org/officeDocument/2006/relationships/slideLayout" Target="../slideLayouts/slideLayout5.xml"/><Relationship Id="rId1" Type="http://schemas.openxmlformats.org/officeDocument/2006/relationships/tags" Target="../tags/tag13.xml"/><Relationship Id="rId6" Type="http://schemas.openxmlformats.org/officeDocument/2006/relationships/image" Target="../media/image4.png"/><Relationship Id="rId5" Type="http://schemas.openxmlformats.org/officeDocument/2006/relationships/image" Target="../media/image24.svg"/><Relationship Id="rId4" Type="http://schemas.openxmlformats.org/officeDocument/2006/relationships/image" Target="../media/image23.png"/><Relationship Id="rId9" Type="http://schemas.openxmlformats.org/officeDocument/2006/relationships/image" Target="../media/image34.svg"/></Relationships>
</file>

<file path=ppt/slides/_rels/slide13.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hyperlink" Target="http://www.needymeds.org/" TargetMode="External"/><Relationship Id="rId18" Type="http://schemas.openxmlformats.org/officeDocument/2006/relationships/image" Target="../media/image4.png"/><Relationship Id="rId3" Type="http://schemas.openxmlformats.org/officeDocument/2006/relationships/audio" Target="../media/media2.m4a"/><Relationship Id="rId21" Type="http://schemas.openxmlformats.org/officeDocument/2006/relationships/image" Target="../media/image26.svg"/><Relationship Id="rId7" Type="http://schemas.openxmlformats.org/officeDocument/2006/relationships/image" Target="../media/image23.png"/><Relationship Id="rId12" Type="http://schemas.openxmlformats.org/officeDocument/2006/relationships/hyperlink" Target="https://www.youtube.com/watch?v=6DkroDzTpiU" TargetMode="External"/><Relationship Id="rId17" Type="http://schemas.openxmlformats.org/officeDocument/2006/relationships/hyperlink" Target="https://youtu.be/jb8XWHag7lc" TargetMode="External"/><Relationship Id="rId2" Type="http://schemas.microsoft.com/office/2007/relationships/media" Target="../media/media2.m4a"/><Relationship Id="rId16" Type="http://schemas.openxmlformats.org/officeDocument/2006/relationships/hyperlink" Target="https://youtu.be/HK8ubQshCPU" TargetMode="External"/><Relationship Id="rId20" Type="http://schemas.openxmlformats.org/officeDocument/2006/relationships/image" Target="../media/image25.png"/><Relationship Id="rId1" Type="http://schemas.openxmlformats.org/officeDocument/2006/relationships/tags" Target="../tags/tag14.xml"/><Relationship Id="rId6" Type="http://schemas.openxmlformats.org/officeDocument/2006/relationships/hyperlink" Target="https://www.fairhealthconsumer.org/" TargetMode="External"/><Relationship Id="rId11" Type="http://schemas.openxmlformats.org/officeDocument/2006/relationships/hyperlink" Target="http://www.goodrx.com/" TargetMode="External"/><Relationship Id="rId5" Type="http://schemas.openxmlformats.org/officeDocument/2006/relationships/notesSlide" Target="../notesSlides/notesSlide13.xml"/><Relationship Id="rId15" Type="http://schemas.openxmlformats.org/officeDocument/2006/relationships/hyperlink" Target="http://www.familywize.org/" TargetMode="External"/><Relationship Id="rId10" Type="http://schemas.openxmlformats.org/officeDocument/2006/relationships/hyperlink" Target="https://youtu.be/WuZrwo-Qxww" TargetMode="External"/><Relationship Id="rId19" Type="http://schemas.openxmlformats.org/officeDocument/2006/relationships/image" Target="../media/image5.svg"/><Relationship Id="rId4" Type="http://schemas.openxmlformats.org/officeDocument/2006/relationships/slideLayout" Target="../slideLayouts/slideLayout5.xml"/><Relationship Id="rId9" Type="http://schemas.openxmlformats.org/officeDocument/2006/relationships/hyperlink" Target="https://youtu.be/6eVf0vgLbQc" TargetMode="External"/><Relationship Id="rId14" Type="http://schemas.openxmlformats.org/officeDocument/2006/relationships/hyperlink" Target="https://www.youtube.com/watch?v=axYWGGlo-A0" TargetMode="External"/><Relationship Id="rId22"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14.svg"/><Relationship Id="rId3" Type="http://schemas.openxmlformats.org/officeDocument/2006/relationships/notesSlide" Target="../notesSlides/notesSlide14.xml"/><Relationship Id="rId7" Type="http://schemas.openxmlformats.org/officeDocument/2006/relationships/image" Target="../media/image20.svg"/><Relationship Id="rId12" Type="http://schemas.openxmlformats.org/officeDocument/2006/relationships/image" Target="../media/image13.png"/><Relationship Id="rId2" Type="http://schemas.openxmlformats.org/officeDocument/2006/relationships/slideLayout" Target="../slideLayouts/slideLayout4.xml"/><Relationship Id="rId1" Type="http://schemas.openxmlformats.org/officeDocument/2006/relationships/tags" Target="../tags/tag15.xml"/><Relationship Id="rId6" Type="http://schemas.openxmlformats.org/officeDocument/2006/relationships/image" Target="../media/image19.png"/><Relationship Id="rId11" Type="http://schemas.openxmlformats.org/officeDocument/2006/relationships/image" Target="../media/image16.svg"/><Relationship Id="rId5" Type="http://schemas.openxmlformats.org/officeDocument/2006/relationships/image" Target="../media/image22.svg"/><Relationship Id="rId15" Type="http://schemas.openxmlformats.org/officeDocument/2006/relationships/image" Target="../media/image5.svg"/><Relationship Id="rId10" Type="http://schemas.openxmlformats.org/officeDocument/2006/relationships/image" Target="../media/image15.png"/><Relationship Id="rId4" Type="http://schemas.openxmlformats.org/officeDocument/2006/relationships/image" Target="../media/image21.png"/><Relationship Id="rId9" Type="http://schemas.openxmlformats.org/officeDocument/2006/relationships/image" Target="../media/image18.svg"/><Relationship Id="rId14" Type="http://schemas.openxmlformats.org/officeDocument/2006/relationships/image" Target="../media/image4.png"/></Relationships>
</file>

<file path=ppt/slides/_rels/slide15.xml.rels><?xml version="1.0" encoding="UTF-8" standalone="yes"?>
<Relationships xmlns="http://schemas.openxmlformats.org/package/2006/relationships"><Relationship Id="rId8" Type="http://schemas.openxmlformats.org/officeDocument/2006/relationships/hyperlink" Target="https://youtu.be/jb8XWHag7lc" TargetMode="External"/><Relationship Id="rId3" Type="http://schemas.openxmlformats.org/officeDocument/2006/relationships/notesSlide" Target="../notesSlides/notesSlide15.xml"/><Relationship Id="rId7" Type="http://schemas.openxmlformats.org/officeDocument/2006/relationships/hyperlink" Target="https://youtu.be/HK8ubQshCPU" TargetMode="External"/><Relationship Id="rId12" Type="http://schemas.openxmlformats.org/officeDocument/2006/relationships/hyperlink" Target="https://creativecommons.org/licenses/by-sa/3.0/" TargetMode="External"/><Relationship Id="rId2" Type="http://schemas.openxmlformats.org/officeDocument/2006/relationships/slideLayout" Target="../slideLayouts/slideLayout6.xml"/><Relationship Id="rId1" Type="http://schemas.openxmlformats.org/officeDocument/2006/relationships/tags" Target="../tags/tag16.xml"/><Relationship Id="rId6" Type="http://schemas.openxmlformats.org/officeDocument/2006/relationships/hyperlink" Target="https://www.youtube.com/watch?v=6DkroDzTpiU" TargetMode="External"/><Relationship Id="rId11" Type="http://schemas.openxmlformats.org/officeDocument/2006/relationships/hyperlink" Target="http://commons.wikimedia.org/wiki/File:Stetho_book.jpg" TargetMode="External"/><Relationship Id="rId5" Type="http://schemas.openxmlformats.org/officeDocument/2006/relationships/hyperlink" Target="https://youtu.be/WuZrwo-Qxww" TargetMode="External"/><Relationship Id="rId10" Type="http://schemas.openxmlformats.org/officeDocument/2006/relationships/image" Target="../media/image35.jpg"/><Relationship Id="rId4" Type="http://schemas.openxmlformats.org/officeDocument/2006/relationships/hyperlink" Target="https://youtu.be/6eVf0vgLbQc" TargetMode="External"/><Relationship Id="rId9" Type="http://schemas.openxmlformats.org/officeDocument/2006/relationships/hyperlink" Target="https://www.youtube.com/watch?v=axYWGGlo-A0"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4.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media1.m4a"/><Relationship Id="rId7" Type="http://schemas.openxmlformats.org/officeDocument/2006/relationships/image" Target="../media/image5.svg"/><Relationship Id="rId2" Type="http://schemas.microsoft.com/office/2007/relationships/media" Target="../media/media1.m4a"/><Relationship Id="rId1" Type="http://schemas.openxmlformats.org/officeDocument/2006/relationships/tags" Target="../tags/tag5.xml"/><Relationship Id="rId6" Type="http://schemas.openxmlformats.org/officeDocument/2006/relationships/image" Target="../media/image4.png"/><Relationship Id="rId5" Type="http://schemas.openxmlformats.org/officeDocument/2006/relationships/notesSlide" Target="../notesSlides/notesSlide4.xml"/><Relationship Id="rId4"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5.xml"/><Relationship Id="rId7" Type="http://schemas.openxmlformats.org/officeDocument/2006/relationships/image" Target="../media/image5.svg"/><Relationship Id="rId2" Type="http://schemas.openxmlformats.org/officeDocument/2006/relationships/slideLayout" Target="../slideLayouts/slideLayout5.xml"/><Relationship Id="rId1" Type="http://schemas.openxmlformats.org/officeDocument/2006/relationships/tags" Target="../tags/tag6.xml"/><Relationship Id="rId6" Type="http://schemas.openxmlformats.org/officeDocument/2006/relationships/image" Target="../media/image4.png"/><Relationship Id="rId11" Type="http://schemas.openxmlformats.org/officeDocument/2006/relationships/image" Target="../media/image12.png"/><Relationship Id="rId5" Type="http://schemas.microsoft.com/office/2007/relationships/hdphoto" Target="../media/hdphoto1.wdp"/><Relationship Id="rId10" Type="http://schemas.openxmlformats.org/officeDocument/2006/relationships/image" Target="../media/image11.png"/><Relationship Id="rId4" Type="http://schemas.openxmlformats.org/officeDocument/2006/relationships/image" Target="../media/image8.pn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6.xml"/><Relationship Id="rId7" Type="http://schemas.microsoft.com/office/2007/relationships/hdphoto" Target="../media/hdphoto1.wdp"/><Relationship Id="rId2" Type="http://schemas.openxmlformats.org/officeDocument/2006/relationships/slideLayout" Target="../slideLayouts/slideLayout3.xml"/><Relationship Id="rId1" Type="http://schemas.openxmlformats.org/officeDocument/2006/relationships/tags" Target="../tags/tag7.xml"/><Relationship Id="rId6" Type="http://schemas.openxmlformats.org/officeDocument/2006/relationships/image" Target="../media/image8.png"/><Relationship Id="rId11" Type="http://schemas.openxmlformats.org/officeDocument/2006/relationships/image" Target="../media/image12.png"/><Relationship Id="rId5" Type="http://schemas.openxmlformats.org/officeDocument/2006/relationships/image" Target="../media/image5.svg"/><Relationship Id="rId10"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svg"/><Relationship Id="rId3" Type="http://schemas.openxmlformats.org/officeDocument/2006/relationships/notesSlide" Target="../notesSlides/notesSlide7.xml"/><Relationship Id="rId7" Type="http://schemas.openxmlformats.org/officeDocument/2006/relationships/image" Target="../media/image14.svg"/><Relationship Id="rId12" Type="http://schemas.openxmlformats.org/officeDocument/2006/relationships/image" Target="../media/image19.png"/><Relationship Id="rId2" Type="http://schemas.openxmlformats.org/officeDocument/2006/relationships/slideLayout" Target="../slideLayouts/slideLayout5.xml"/><Relationship Id="rId1" Type="http://schemas.openxmlformats.org/officeDocument/2006/relationships/tags" Target="../tags/tag8.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5.svg"/><Relationship Id="rId15" Type="http://schemas.openxmlformats.org/officeDocument/2006/relationships/image" Target="../media/image22.svg"/><Relationship Id="rId10" Type="http://schemas.openxmlformats.org/officeDocument/2006/relationships/image" Target="../media/image17.png"/><Relationship Id="rId4" Type="http://schemas.openxmlformats.org/officeDocument/2006/relationships/image" Target="../media/image4.png"/><Relationship Id="rId9" Type="http://schemas.openxmlformats.org/officeDocument/2006/relationships/image" Target="../media/image16.svg"/><Relationship Id="rId14" Type="http://schemas.openxmlformats.org/officeDocument/2006/relationships/image" Target="../media/image21.png"/></Relationships>
</file>

<file path=ppt/slides/_rels/slide8.xml.rels><?xml version="1.0" encoding="UTF-8" standalone="yes"?>
<Relationships xmlns="http://schemas.openxmlformats.org/package/2006/relationships"><Relationship Id="rId8" Type="http://schemas.openxmlformats.org/officeDocument/2006/relationships/hyperlink" Target="http://www.familywize.org/" TargetMode="External"/><Relationship Id="rId13" Type="http://schemas.openxmlformats.org/officeDocument/2006/relationships/image" Target="../media/image4.png"/><Relationship Id="rId3" Type="http://schemas.openxmlformats.org/officeDocument/2006/relationships/notesSlide" Target="../notesSlides/notesSlide8.xml"/><Relationship Id="rId7" Type="http://schemas.openxmlformats.org/officeDocument/2006/relationships/hyperlink" Target="http://www.needymeds.org/" TargetMode="External"/><Relationship Id="rId12" Type="http://schemas.openxmlformats.org/officeDocument/2006/relationships/hyperlink" Target="http://www.communityhealthadvocates.org/" TargetMode="External"/><Relationship Id="rId2" Type="http://schemas.openxmlformats.org/officeDocument/2006/relationships/slideLayout" Target="../slideLayouts/slideLayout5.xml"/><Relationship Id="rId16" Type="http://schemas.openxmlformats.org/officeDocument/2006/relationships/image" Target="../media/image26.svg"/><Relationship Id="rId1" Type="http://schemas.openxmlformats.org/officeDocument/2006/relationships/tags" Target="../tags/tag9.xml"/><Relationship Id="rId6" Type="http://schemas.openxmlformats.org/officeDocument/2006/relationships/hyperlink" Target="http://www.goodrx.com/" TargetMode="External"/><Relationship Id="rId11" Type="http://schemas.openxmlformats.org/officeDocument/2006/relationships/hyperlink" Target="http://www.patientadvocate.org/" TargetMode="External"/><Relationship Id="rId5" Type="http://schemas.openxmlformats.org/officeDocument/2006/relationships/image" Target="../media/image24.svg"/><Relationship Id="rId15" Type="http://schemas.openxmlformats.org/officeDocument/2006/relationships/image" Target="../media/image25.png"/><Relationship Id="rId10" Type="http://schemas.openxmlformats.org/officeDocument/2006/relationships/hyperlink" Target="http://www.google.com/" TargetMode="External"/><Relationship Id="rId4" Type="http://schemas.openxmlformats.org/officeDocument/2006/relationships/image" Target="../media/image23.png"/><Relationship Id="rId9" Type="http://schemas.openxmlformats.org/officeDocument/2006/relationships/hyperlink" Target="https://www.fairhealthconsumer.org/" TargetMode="External"/><Relationship Id="rId14" Type="http://schemas.openxmlformats.org/officeDocument/2006/relationships/image" Target="../media/image5.svg"/></Relationships>
</file>

<file path=ppt/slides/_rels/slide9.xml.rels><?xml version="1.0" encoding="UTF-8" standalone="yes"?>
<Relationships xmlns="http://schemas.openxmlformats.org/package/2006/relationships"><Relationship Id="rId8" Type="http://schemas.openxmlformats.org/officeDocument/2006/relationships/hyperlink" Target="https://www.acponline.org/system/files/documents/practice-resources/patient-resources/cost-of-care-patient-facts.pdf" TargetMode="External"/><Relationship Id="rId13" Type="http://schemas.openxmlformats.org/officeDocument/2006/relationships/image" Target="../media/image4.png"/><Relationship Id="rId3" Type="http://schemas.openxmlformats.org/officeDocument/2006/relationships/notesSlide" Target="../notesSlides/notesSlide9.xml"/><Relationship Id="rId7" Type="http://schemas.openxmlformats.org/officeDocument/2006/relationships/hyperlink" Target="https://www.acponline.org/system/files/documents/clinical_information/high_value_care/clinician_resources/cost-of-care/4-cost-of-care-online-health-estimator-resource.pdf" TargetMode="External"/><Relationship Id="rId12" Type="http://schemas.openxmlformats.org/officeDocument/2006/relationships/hyperlink" Target="https://www.nyacp.org/files/Cost%20of%20Care/Cost%20Saving%20Tips%20for%20Medications.pdf" TargetMode="External"/><Relationship Id="rId2" Type="http://schemas.openxmlformats.org/officeDocument/2006/relationships/slideLayout" Target="../slideLayouts/slideLayout5.xml"/><Relationship Id="rId16" Type="http://schemas.openxmlformats.org/officeDocument/2006/relationships/image" Target="../media/image28.svg"/><Relationship Id="rId1" Type="http://schemas.openxmlformats.org/officeDocument/2006/relationships/tags" Target="../tags/tag10.xml"/><Relationship Id="rId6" Type="http://schemas.openxmlformats.org/officeDocument/2006/relationships/hyperlink" Target="https://www.acponline.org/system/files/documents/clinical_information/high_value_care/clinician_resources/cost-of-care/3-cost-of-care-resources-for-clinicians-and-patients.pdf" TargetMode="External"/><Relationship Id="rId11" Type="http://schemas.openxmlformats.org/officeDocument/2006/relationships/hyperlink" Target="https://www.nyacp.org/files/Avoid%20Surprise%20Bills%20-Preventive%20Care%20Handout.docx" TargetMode="External"/><Relationship Id="rId5" Type="http://schemas.openxmlformats.org/officeDocument/2006/relationships/image" Target="../media/image24.svg"/><Relationship Id="rId15" Type="http://schemas.openxmlformats.org/officeDocument/2006/relationships/image" Target="../media/image27.png"/><Relationship Id="rId10" Type="http://schemas.openxmlformats.org/officeDocument/2006/relationships/hyperlink" Target="https://www.nyacp.org/files/Medicare%20Coverage%20Gap%20Handout(1).docx" TargetMode="External"/><Relationship Id="rId4" Type="http://schemas.openxmlformats.org/officeDocument/2006/relationships/image" Target="../media/image23.png"/><Relationship Id="rId9" Type="http://schemas.openxmlformats.org/officeDocument/2006/relationships/hyperlink" Target="https://www.nyacp.org/files/Cost%20of%20Care/Ask%20Us%20Poster%2018x24%20to%20print%2012_5.pdf" TargetMode="External"/><Relationship Id="rId14" Type="http://schemas.openxmlformats.org/officeDocument/2006/relationships/image" Target="../media/image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3"/>
          <p:cNvSpPr txBox="1">
            <a:spLocks noGrp="1"/>
          </p:cNvSpPr>
          <p:nvPr>
            <p:ph type="ctrTitle"/>
          </p:nvPr>
        </p:nvSpPr>
        <p:spPr>
          <a:xfrm>
            <a:off x="685800" y="2601425"/>
            <a:ext cx="58104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Cost of Care Tools and Resources</a:t>
            </a:r>
            <a:endParaRPr dirty="0"/>
          </a:p>
        </p:txBody>
      </p:sp>
      <p:sp>
        <p:nvSpPr>
          <p:cNvPr id="3" name="TextBox 2">
            <a:extLst>
              <a:ext uri="{FF2B5EF4-FFF2-40B4-BE49-F238E27FC236}">
                <a16:creationId xmlns:a16="http://schemas.microsoft.com/office/drawing/2014/main" id="{88F5712F-F97B-4D7D-96AB-2994E2ED40DA}"/>
              </a:ext>
            </a:extLst>
          </p:cNvPr>
          <p:cNvSpPr txBox="1"/>
          <p:nvPr/>
        </p:nvSpPr>
        <p:spPr>
          <a:xfrm>
            <a:off x="359508" y="4809281"/>
            <a:ext cx="8266623" cy="492443"/>
          </a:xfrm>
          <a:prstGeom prst="rect">
            <a:avLst/>
          </a:prstGeom>
          <a:noFill/>
        </p:spPr>
        <p:txBody>
          <a:bodyPr wrap="square" rtlCol="0">
            <a:spAutoFit/>
          </a:bodyPr>
          <a:lstStyle/>
          <a:p>
            <a:pPr algn="ctr"/>
            <a:r>
              <a:rPr lang="en-US" sz="600" i="1" dirty="0"/>
              <a:t>Support for this work was provided by the New York State Health Foundation (</a:t>
            </a:r>
            <a:r>
              <a:rPr lang="en-US" sz="600" i="1" dirty="0" err="1"/>
              <a:t>NYSHealth</a:t>
            </a:r>
            <a:r>
              <a:rPr lang="en-US" sz="600" i="1" dirty="0"/>
              <a:t>). The mission of </a:t>
            </a:r>
            <a:r>
              <a:rPr lang="en-US" sz="600" i="1" dirty="0" err="1"/>
              <a:t>NYSHealth</a:t>
            </a:r>
            <a:r>
              <a:rPr lang="en-US" sz="600" i="1" dirty="0"/>
              <a:t> is to expand health insurance coverage, increase access to high-quality health care services, and improve public and community health. The views presented here are those of the authors and not necessarily those of the New York State Health Foundation or its directors, officers, and staff.</a:t>
            </a:r>
            <a:endParaRPr lang="en-US" sz="600" dirty="0"/>
          </a:p>
          <a:p>
            <a:endParaRPr lang="en-US" dirty="0"/>
          </a:p>
        </p:txBody>
      </p:sp>
      <p:pic>
        <p:nvPicPr>
          <p:cNvPr id="5" name="Picture 4">
            <a:extLst>
              <a:ext uri="{FF2B5EF4-FFF2-40B4-BE49-F238E27FC236}">
                <a16:creationId xmlns:a16="http://schemas.microsoft.com/office/drawing/2014/main" id="{B864387A-F595-4D3F-A386-DF39E4F1289C}"/>
              </a:ext>
            </a:extLst>
          </p:cNvPr>
          <p:cNvPicPr>
            <a:picLocks noChangeAspect="1"/>
          </p:cNvPicPr>
          <p:nvPr/>
        </p:nvPicPr>
        <p:blipFill>
          <a:blip r:embed="rId4"/>
          <a:stretch>
            <a:fillRect/>
          </a:stretch>
        </p:blipFill>
        <p:spPr>
          <a:xfrm>
            <a:off x="3883306" y="4413443"/>
            <a:ext cx="1377387" cy="395838"/>
          </a:xfrm>
          <a:prstGeom prst="rect">
            <a:avLst/>
          </a:prstGeom>
        </p:spPr>
      </p:pic>
      <p:pic>
        <p:nvPicPr>
          <p:cNvPr id="7" name="Graphic 6" descr="Money">
            <a:extLst>
              <a:ext uri="{FF2B5EF4-FFF2-40B4-BE49-F238E27FC236}">
                <a16:creationId xmlns:a16="http://schemas.microsoft.com/office/drawing/2014/main" id="{F080513C-22B1-4FC8-A583-82BD47AA01C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0309022">
            <a:off x="6090044" y="1593528"/>
            <a:ext cx="1382449" cy="1382449"/>
          </a:xfrm>
          <a:prstGeom prst="rect">
            <a:avLst/>
          </a:prstGeom>
        </p:spPr>
      </p:pic>
      <p:sp>
        <p:nvSpPr>
          <p:cNvPr id="6" name="Google Shape;175;p19">
            <a:extLst>
              <a:ext uri="{FF2B5EF4-FFF2-40B4-BE49-F238E27FC236}">
                <a16:creationId xmlns:a16="http://schemas.microsoft.com/office/drawing/2014/main" id="{A9C3A552-D01D-4242-8BE0-CBE5F62A8C7B}"/>
              </a:ext>
            </a:extLst>
          </p:cNvPr>
          <p:cNvSpPr txBox="1">
            <a:spLocks/>
          </p:cNvSpPr>
          <p:nvPr/>
        </p:nvSpPr>
        <p:spPr>
          <a:xfrm>
            <a:off x="782053" y="2898627"/>
            <a:ext cx="6992042" cy="186983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419100" algn="l" rtl="0">
              <a:lnSpc>
                <a:spcPct val="100000"/>
              </a:lnSpc>
              <a:spcBef>
                <a:spcPts val="600"/>
              </a:spcBef>
              <a:spcAft>
                <a:spcPts val="0"/>
              </a:spcAft>
              <a:buClr>
                <a:srgbClr val="114454"/>
              </a:buClr>
              <a:buSzPts val="3000"/>
              <a:buFont typeface="Nixie One"/>
              <a:buChar char="▪"/>
              <a:defRPr sz="3000" b="0" i="0" u="none" strike="noStrike" cap="none">
                <a:solidFill>
                  <a:srgbClr val="114454"/>
                </a:solidFill>
                <a:latin typeface="Nixie One"/>
                <a:ea typeface="Nixie One"/>
                <a:cs typeface="Nixie One"/>
                <a:sym typeface="Nixie One"/>
              </a:defRPr>
            </a:lvl1pPr>
            <a:lvl2pPr marL="914400" marR="0" lvl="1" indent="-381000" algn="l" rtl="0">
              <a:lnSpc>
                <a:spcPct val="100000"/>
              </a:lnSpc>
              <a:spcBef>
                <a:spcPts val="0"/>
              </a:spcBef>
              <a:spcAft>
                <a:spcPts val="0"/>
              </a:spcAft>
              <a:buClr>
                <a:srgbClr val="114454"/>
              </a:buClr>
              <a:buSzPts val="2400"/>
              <a:buFont typeface="Nixie One"/>
              <a:buChar char="▫"/>
              <a:defRPr sz="2400" b="0" i="0" u="none" strike="noStrike" cap="none">
                <a:solidFill>
                  <a:srgbClr val="114454"/>
                </a:solidFill>
                <a:latin typeface="Nixie One"/>
                <a:ea typeface="Nixie One"/>
                <a:cs typeface="Nixie One"/>
                <a:sym typeface="Nixie One"/>
              </a:defRPr>
            </a:lvl2pPr>
            <a:lvl3pPr marL="1371600" marR="0" lvl="2" indent="-381000" algn="l" rtl="0">
              <a:lnSpc>
                <a:spcPct val="100000"/>
              </a:lnSpc>
              <a:spcBef>
                <a:spcPts val="0"/>
              </a:spcBef>
              <a:spcAft>
                <a:spcPts val="0"/>
              </a:spcAft>
              <a:buClr>
                <a:srgbClr val="114454"/>
              </a:buClr>
              <a:buSzPts val="2400"/>
              <a:buFont typeface="Nixie One"/>
              <a:buChar char="■"/>
              <a:defRPr sz="2400" b="0" i="0" u="none" strike="noStrike" cap="none">
                <a:solidFill>
                  <a:srgbClr val="114454"/>
                </a:solidFill>
                <a:latin typeface="Nixie One"/>
                <a:ea typeface="Nixie One"/>
                <a:cs typeface="Nixie One"/>
                <a:sym typeface="Nixie One"/>
              </a:defRPr>
            </a:lvl3pPr>
            <a:lvl4pPr marL="1828800" marR="0" lvl="3"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4pPr>
            <a:lvl5pPr marL="2286000" marR="0" lvl="4"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5pPr>
            <a:lvl6pPr marL="2743200" marR="0" lvl="5"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6pPr>
            <a:lvl7pPr marL="3200400" marR="0" lvl="6"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7pPr>
            <a:lvl8pPr marL="3657600" marR="0" lvl="7"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8pPr>
            <a:lvl9pPr marL="4114800" marR="0" lvl="8"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9pPr>
          </a:lstStyle>
          <a:p>
            <a:pPr marL="0" indent="0">
              <a:buFont typeface="Nixie One"/>
              <a:buNone/>
            </a:pPr>
            <a:r>
              <a:rPr lang="en-US" sz="1600" dirty="0">
                <a:solidFill>
                  <a:srgbClr val="94BF6E"/>
                </a:solidFill>
              </a:rPr>
              <a:t>What is available for physicians and Patients?</a:t>
            </a:r>
          </a:p>
        </p:txBody>
      </p:sp>
      <p:pic>
        <p:nvPicPr>
          <p:cNvPr id="9" name="Graphic 8" descr="Circle with left arrow">
            <a:hlinkClick r:id="" action="ppaction://hlinkshowjump?jump=nextslide"/>
            <a:extLst>
              <a:ext uri="{FF2B5EF4-FFF2-40B4-BE49-F238E27FC236}">
                <a16:creationId xmlns:a16="http://schemas.microsoft.com/office/drawing/2014/main" id="{8C1D54A8-39CF-40D6-95F5-011667337E4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626131" y="4650154"/>
            <a:ext cx="480325" cy="480325"/>
          </a:xfrm>
          <a:prstGeom prst="rect">
            <a:avLst/>
          </a:prstGeom>
        </p:spPr>
      </p:pic>
    </p:spTree>
    <p:custDataLst>
      <p:tags r:id="rId1"/>
    </p:custDataLst>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graphicFrame>
        <p:nvGraphicFramePr>
          <p:cNvPr id="15" name="Table 14">
            <a:extLst>
              <a:ext uri="{FF2B5EF4-FFF2-40B4-BE49-F238E27FC236}">
                <a16:creationId xmlns:a16="http://schemas.microsoft.com/office/drawing/2014/main" id="{BDD131E9-294A-4BE2-872F-546430536434}"/>
              </a:ext>
            </a:extLst>
          </p:cNvPr>
          <p:cNvGraphicFramePr>
            <a:graphicFrameLocks noGrp="1"/>
          </p:cNvGraphicFramePr>
          <p:nvPr>
            <p:extLst>
              <p:ext uri="{D42A27DB-BD31-4B8C-83A1-F6EECF244321}">
                <p14:modId xmlns:p14="http://schemas.microsoft.com/office/powerpoint/2010/main" val="3404283252"/>
              </p:ext>
            </p:extLst>
          </p:nvPr>
        </p:nvGraphicFramePr>
        <p:xfrm>
          <a:off x="481081" y="1136103"/>
          <a:ext cx="8385212" cy="2198363"/>
        </p:xfrm>
        <a:graphic>
          <a:graphicData uri="http://schemas.openxmlformats.org/drawingml/2006/table">
            <a:tbl>
              <a:tblPr firstRow="1" bandRow="1">
                <a:tableStyleId>{C8E92871-C73D-4AEA-A9DE-22A4FB41E356}</a:tableStyleId>
              </a:tblPr>
              <a:tblGrid>
                <a:gridCol w="2277583">
                  <a:extLst>
                    <a:ext uri="{9D8B030D-6E8A-4147-A177-3AD203B41FA5}">
                      <a16:colId xmlns:a16="http://schemas.microsoft.com/office/drawing/2014/main" val="999060841"/>
                    </a:ext>
                  </a:extLst>
                </a:gridCol>
                <a:gridCol w="3089278">
                  <a:extLst>
                    <a:ext uri="{9D8B030D-6E8A-4147-A177-3AD203B41FA5}">
                      <a16:colId xmlns:a16="http://schemas.microsoft.com/office/drawing/2014/main" val="1537715240"/>
                    </a:ext>
                  </a:extLst>
                </a:gridCol>
                <a:gridCol w="3018351">
                  <a:extLst>
                    <a:ext uri="{9D8B030D-6E8A-4147-A177-3AD203B41FA5}">
                      <a16:colId xmlns:a16="http://schemas.microsoft.com/office/drawing/2014/main" val="1452867838"/>
                    </a:ext>
                  </a:extLst>
                </a:gridCol>
              </a:tblGrid>
              <a:tr h="295246">
                <a:tc>
                  <a:txBody>
                    <a:bodyPr/>
                    <a:lstStyle/>
                    <a:p>
                      <a:pPr algn="ctr"/>
                      <a:r>
                        <a:rPr lang="en-US" sz="1200" b="1" dirty="0">
                          <a:solidFill>
                            <a:schemeClr val="bg1"/>
                          </a:solidFill>
                          <a:latin typeface="Roboto Slab" pitchFamily="2" charset="0"/>
                          <a:ea typeface="Roboto Slab" pitchFamily="2" charset="0"/>
                        </a:rPr>
                        <a:t>Tool</a:t>
                      </a:r>
                    </a:p>
                  </a:txBody>
                  <a:tcPr>
                    <a:solidFill>
                      <a:srgbClr val="165751"/>
                    </a:solidFill>
                  </a:tcPr>
                </a:tc>
                <a:tc>
                  <a:txBody>
                    <a:bodyPr/>
                    <a:lstStyle/>
                    <a:p>
                      <a:pPr algn="ctr"/>
                      <a:r>
                        <a:rPr lang="en-US" sz="1200" b="1" dirty="0">
                          <a:solidFill>
                            <a:schemeClr val="bg1"/>
                          </a:solidFill>
                          <a:latin typeface="Roboto Slab" pitchFamily="2" charset="0"/>
                          <a:ea typeface="Roboto Slab" pitchFamily="2" charset="0"/>
                        </a:rPr>
                        <a:t>Best Uses</a:t>
                      </a:r>
                    </a:p>
                  </a:txBody>
                  <a:tcPr>
                    <a:solidFill>
                      <a:srgbClr val="165751"/>
                    </a:solidFill>
                  </a:tcPr>
                </a:tc>
                <a:tc>
                  <a:txBody>
                    <a:bodyPr/>
                    <a:lstStyle/>
                    <a:p>
                      <a:pPr algn="ctr"/>
                      <a:r>
                        <a:rPr lang="en-US" sz="1200" b="1" dirty="0">
                          <a:solidFill>
                            <a:schemeClr val="bg1"/>
                          </a:solidFill>
                          <a:latin typeface="Roboto Slab" pitchFamily="2" charset="0"/>
                          <a:ea typeface="Roboto Slab" pitchFamily="2" charset="0"/>
                        </a:rPr>
                        <a:t>Roadblocks</a:t>
                      </a:r>
                    </a:p>
                  </a:txBody>
                  <a:tcPr>
                    <a:solidFill>
                      <a:srgbClr val="165751"/>
                    </a:solidFill>
                  </a:tcPr>
                </a:tc>
                <a:extLst>
                  <a:ext uri="{0D108BD9-81ED-4DB2-BD59-A6C34878D82A}">
                    <a16:rowId xmlns:a16="http://schemas.microsoft.com/office/drawing/2014/main" val="527621013"/>
                  </a:ext>
                </a:extLst>
              </a:tr>
              <a:tr h="1078477">
                <a:tc>
                  <a:txBody>
                    <a:bodyPr/>
                    <a:lstStyle/>
                    <a:p>
                      <a:r>
                        <a:rPr lang="en-US" sz="1000" b="1" dirty="0">
                          <a:solidFill>
                            <a:srgbClr val="94BF6E"/>
                          </a:solidFill>
                          <a:latin typeface="Nixie One" panose="020B0604020202020204" charset="0"/>
                        </a:rPr>
                        <a:t>Electronic Health Record</a:t>
                      </a:r>
                    </a:p>
                  </a:txBody>
                  <a:tcPr>
                    <a:solidFill>
                      <a:srgbClr val="165751"/>
                    </a:solidFill>
                  </a:tcPr>
                </a:tc>
                <a:tc>
                  <a:txBody>
                    <a:bodyPr/>
                    <a:lstStyle/>
                    <a:p>
                      <a:pPr marL="117475" indent="-117475">
                        <a:buFont typeface="Wingdings" panose="05000000000000000000" pitchFamily="2" charset="2"/>
                        <a:buChar char="ü"/>
                      </a:pPr>
                      <a:r>
                        <a:rPr lang="en-US" sz="900" dirty="0">
                          <a:latin typeface="Roboto Slab" pitchFamily="2" charset="0"/>
                          <a:ea typeface="Roboto Slab" pitchFamily="2" charset="0"/>
                        </a:rPr>
                        <a:t>Use your</a:t>
                      </a:r>
                      <a:r>
                        <a:rPr lang="en-US" sz="900" baseline="0" dirty="0">
                          <a:latin typeface="Roboto Slab" pitchFamily="2" charset="0"/>
                          <a:ea typeface="Roboto Slab" pitchFamily="2" charset="0"/>
                        </a:rPr>
                        <a:t> EHR to check the patient’s formulary.  It will most likely show tiers and possibly copays and alternatives.</a:t>
                      </a:r>
                    </a:p>
                    <a:p>
                      <a:pPr marL="117475" indent="-117475">
                        <a:buFont typeface="Wingdings" panose="05000000000000000000" pitchFamily="2" charset="2"/>
                        <a:buChar char="ü"/>
                      </a:pPr>
                      <a:r>
                        <a:rPr lang="en-US" sz="900" baseline="0" dirty="0">
                          <a:latin typeface="Roboto Slab" pitchFamily="2" charset="0"/>
                          <a:ea typeface="Roboto Slab" pitchFamily="2" charset="0"/>
                        </a:rPr>
                        <a:t>Ask IT or put in a ticket to see if your EHR is capable of more!</a:t>
                      </a:r>
                    </a:p>
                    <a:p>
                      <a:pPr marL="117475" marR="0" lvl="0" indent="-117475"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ü"/>
                        <a:tabLst/>
                        <a:defRPr/>
                      </a:pPr>
                      <a:r>
                        <a:rPr lang="en-US" sz="900" dirty="0">
                          <a:latin typeface="Roboto Slab" pitchFamily="2" charset="0"/>
                          <a:ea typeface="Roboto Slab" pitchFamily="2" charset="0"/>
                        </a:rPr>
                        <a:t>Ask if average prices or even</a:t>
                      </a:r>
                      <a:r>
                        <a:rPr lang="en-US" sz="900" baseline="0" dirty="0">
                          <a:latin typeface="Roboto Slab" pitchFamily="2" charset="0"/>
                          <a:ea typeface="Roboto Slab" pitchFamily="2" charset="0"/>
                        </a:rPr>
                        <a:t> your own organization’s average prices can be entered in the EHR.  </a:t>
                      </a:r>
                      <a:endParaRPr lang="en-US" sz="900" dirty="0">
                        <a:latin typeface="Roboto Slab" pitchFamily="2" charset="0"/>
                        <a:ea typeface="Roboto Slab" pitchFamily="2" charset="0"/>
                      </a:endParaRPr>
                    </a:p>
                  </a:txBody>
                  <a:tcPr/>
                </a:tc>
                <a:tc>
                  <a:txBody>
                    <a:bodyPr/>
                    <a:lstStyle/>
                    <a:p>
                      <a:pPr marL="117475" indent="-117475">
                        <a:buFont typeface="Trebuchet MS" panose="020B0603020202020204" pitchFamily="34" charset="0"/>
                        <a:buChar char="x"/>
                      </a:pPr>
                      <a:r>
                        <a:rPr lang="en-US" sz="900" dirty="0">
                          <a:latin typeface="Roboto Slab" pitchFamily="2" charset="0"/>
                          <a:ea typeface="Roboto Slab" pitchFamily="2" charset="0"/>
                        </a:rPr>
                        <a:t>To use the formulary</a:t>
                      </a:r>
                      <a:r>
                        <a:rPr lang="en-US" sz="900" baseline="0" dirty="0">
                          <a:latin typeface="Roboto Slab" pitchFamily="2" charset="0"/>
                          <a:ea typeface="Roboto Slab" pitchFamily="2" charset="0"/>
                        </a:rPr>
                        <a:t> correctly, the patient’s complete insurance information must be entered into the system.  </a:t>
                      </a:r>
                    </a:p>
                    <a:p>
                      <a:pPr marL="117475" indent="-117475">
                        <a:buFont typeface="Trebuchet MS" panose="020B0603020202020204" pitchFamily="34" charset="0"/>
                        <a:buChar char="x"/>
                      </a:pPr>
                      <a:r>
                        <a:rPr lang="en-US" sz="900" baseline="0" dirty="0">
                          <a:latin typeface="Roboto Slab" pitchFamily="2" charset="0"/>
                          <a:ea typeface="Roboto Slab" pitchFamily="2" charset="0"/>
                        </a:rPr>
                        <a:t>You may need to persistently follow up on tickets</a:t>
                      </a:r>
                      <a:endParaRPr lang="en-US" sz="900" dirty="0">
                        <a:latin typeface="Roboto Slab" pitchFamily="2" charset="0"/>
                        <a:ea typeface="Roboto Slab" pitchFamily="2" charset="0"/>
                      </a:endParaRPr>
                    </a:p>
                    <a:p>
                      <a:pPr marL="117475" indent="-117475">
                        <a:buFont typeface="Trebuchet MS" panose="020B0603020202020204" pitchFamily="34" charset="0"/>
                        <a:buChar char="x"/>
                      </a:pPr>
                      <a:r>
                        <a:rPr lang="en-US" sz="900" baseline="0" dirty="0">
                          <a:latin typeface="Roboto Slab" pitchFamily="2" charset="0"/>
                          <a:ea typeface="Roboto Slab" pitchFamily="2" charset="0"/>
                        </a:rPr>
                        <a:t>They may only be able to enter the charge amount and not the patient responsibility</a:t>
                      </a:r>
                      <a:endParaRPr lang="en-US" sz="900" dirty="0">
                        <a:latin typeface="Roboto Slab" pitchFamily="2" charset="0"/>
                        <a:ea typeface="Roboto Slab" pitchFamily="2" charset="0"/>
                      </a:endParaRPr>
                    </a:p>
                  </a:txBody>
                  <a:tcPr/>
                </a:tc>
                <a:extLst>
                  <a:ext uri="{0D108BD9-81ED-4DB2-BD59-A6C34878D82A}">
                    <a16:rowId xmlns:a16="http://schemas.microsoft.com/office/drawing/2014/main" val="990671957"/>
                  </a:ext>
                </a:extLst>
              </a:tr>
              <a:tr h="714397">
                <a:tc>
                  <a:txBody>
                    <a:bodyPr/>
                    <a:lstStyle/>
                    <a:p>
                      <a:r>
                        <a:rPr lang="en-US" sz="1000" b="1" dirty="0">
                          <a:solidFill>
                            <a:srgbClr val="94BF6E"/>
                          </a:solidFill>
                          <a:latin typeface="Nixie One" panose="020B0604020202020204" charset="0"/>
                        </a:rPr>
                        <a:t>Patient Portal</a:t>
                      </a:r>
                    </a:p>
                  </a:txBody>
                  <a:tcPr>
                    <a:solidFill>
                      <a:srgbClr val="165751"/>
                    </a:solidFill>
                  </a:tcPr>
                </a:tc>
                <a:tc>
                  <a:txBody>
                    <a:bodyPr/>
                    <a:lstStyle/>
                    <a:p>
                      <a:pPr marL="171450" indent="-171450">
                        <a:buFont typeface="Wingdings" panose="05000000000000000000" pitchFamily="2" charset="2"/>
                        <a:buChar char="ü"/>
                      </a:pPr>
                      <a:r>
                        <a:rPr lang="en-US" sz="900" b="0" i="0" u="none" strike="noStrike" cap="none" dirty="0">
                          <a:solidFill>
                            <a:srgbClr val="000000"/>
                          </a:solidFill>
                          <a:effectLst/>
                          <a:latin typeface="Roboto Slab" pitchFamily="2" charset="0"/>
                          <a:ea typeface="Roboto Slab" pitchFamily="2" charset="0"/>
                          <a:cs typeface="Arial"/>
                          <a:sym typeface="Arial"/>
                        </a:rPr>
                        <a:t>Keep a list of handouts for patients to access</a:t>
                      </a:r>
                    </a:p>
                    <a:p>
                      <a:pPr marL="171450" indent="-171450">
                        <a:buFont typeface="Wingdings" panose="05000000000000000000" pitchFamily="2" charset="2"/>
                        <a:buChar char="ü"/>
                      </a:pPr>
                      <a:r>
                        <a:rPr lang="en-US" sz="900" b="0" i="0" u="none" strike="noStrike" cap="none" dirty="0">
                          <a:solidFill>
                            <a:srgbClr val="000000"/>
                          </a:solidFill>
                          <a:effectLst/>
                          <a:latin typeface="Roboto Slab" pitchFamily="2" charset="0"/>
                          <a:ea typeface="Roboto Slab" pitchFamily="2" charset="0"/>
                          <a:cs typeface="Arial"/>
                          <a:sym typeface="Arial"/>
                        </a:rPr>
                        <a:t>Follow up on Cost of Care questions from the patient visit</a:t>
                      </a:r>
                    </a:p>
                    <a:p>
                      <a:pPr marL="171450" indent="-171450">
                        <a:buFont typeface="Wingdings" panose="05000000000000000000" pitchFamily="2" charset="2"/>
                        <a:buChar char="ü"/>
                      </a:pPr>
                      <a:r>
                        <a:rPr lang="en-US" sz="900" b="0" i="0" u="none" strike="noStrike" cap="none" dirty="0">
                          <a:solidFill>
                            <a:srgbClr val="000000"/>
                          </a:solidFill>
                          <a:effectLst/>
                          <a:latin typeface="Roboto Slab" pitchFamily="2" charset="0"/>
                          <a:ea typeface="Roboto Slab" pitchFamily="2" charset="0"/>
                          <a:cs typeface="Arial"/>
                          <a:sym typeface="Arial"/>
                        </a:rPr>
                        <a:t>Provide links to price transparency tools</a:t>
                      </a:r>
                    </a:p>
                  </a:txBody>
                  <a:tcPr/>
                </a:tc>
                <a:tc>
                  <a:txBody>
                    <a:bodyPr/>
                    <a:lstStyle/>
                    <a:p>
                      <a:pPr marL="117475" indent="-117475">
                        <a:buFontTx/>
                        <a:buBlip>
                          <a:blip r:embed="rId4">
                            <a:extLst>
                              <a:ext uri="{96DAC541-7B7A-43D3-8B79-37D633B846F1}">
                                <asvg:svgBlip xmlns:asvg="http://schemas.microsoft.com/office/drawing/2016/SVG/main" r:embed="rId5"/>
                              </a:ext>
                            </a:extLst>
                          </a:blip>
                        </a:buBlip>
                      </a:pPr>
                      <a:r>
                        <a:rPr lang="en-US" sz="900" b="0" i="0" u="none" strike="noStrike" cap="none" dirty="0">
                          <a:solidFill>
                            <a:srgbClr val="000000"/>
                          </a:solidFill>
                          <a:effectLst/>
                          <a:latin typeface="Roboto Slab" pitchFamily="2" charset="0"/>
                          <a:ea typeface="Roboto Slab" pitchFamily="2" charset="0"/>
                          <a:cs typeface="Arial"/>
                          <a:sym typeface="Arial"/>
                        </a:rPr>
                        <a:t>Some patient portals may be limited in functionality to store this information</a:t>
                      </a:r>
                    </a:p>
                  </a:txBody>
                  <a:tcPr/>
                </a:tc>
                <a:extLst>
                  <a:ext uri="{0D108BD9-81ED-4DB2-BD59-A6C34878D82A}">
                    <a16:rowId xmlns:a16="http://schemas.microsoft.com/office/drawing/2014/main" val="1031448626"/>
                  </a:ext>
                </a:extLst>
              </a:tr>
            </a:tbl>
          </a:graphicData>
        </a:graphic>
      </p:graphicFrame>
      <p:sp>
        <p:nvSpPr>
          <p:cNvPr id="174" name="Google Shape;174;p19"/>
          <p:cNvSpPr txBox="1">
            <a:spLocks noGrp="1"/>
          </p:cNvSpPr>
          <p:nvPr>
            <p:ph type="ctrTitle" idx="4294967295"/>
          </p:nvPr>
        </p:nvSpPr>
        <p:spPr>
          <a:xfrm>
            <a:off x="1" y="82593"/>
            <a:ext cx="3840479" cy="637112"/>
          </a:xfrm>
          <a:prstGeom prst="rect">
            <a:avLst/>
          </a:prstGeom>
          <a:solidFill>
            <a:srgbClr val="124057"/>
          </a:solidFill>
        </p:spPr>
        <p:txBody>
          <a:bodyPr spcFirstLastPara="1" wrap="square" lIns="91425" tIns="91425" rIns="91425" bIns="91425" anchor="t" anchorCtr="0">
            <a:noAutofit/>
          </a:bodyPr>
          <a:lstStyle/>
          <a:p>
            <a:pPr marL="0" lvl="0" indent="0" rtl="0">
              <a:spcBef>
                <a:spcPts val="0"/>
              </a:spcBef>
              <a:spcAft>
                <a:spcPts val="0"/>
              </a:spcAft>
              <a:buNone/>
            </a:pPr>
            <a:r>
              <a:rPr lang="en-US" sz="3600" dirty="0">
                <a:solidFill>
                  <a:srgbClr val="94BF6E"/>
                </a:solidFill>
              </a:rPr>
              <a:t>    </a:t>
            </a:r>
            <a:endParaRPr sz="3600" dirty="0">
              <a:solidFill>
                <a:srgbClr val="94BF6E"/>
              </a:solidFill>
            </a:endParaRPr>
          </a:p>
        </p:txBody>
      </p:sp>
      <p:sp>
        <p:nvSpPr>
          <p:cNvPr id="187" name="Google Shape;187;p19"/>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10</a:t>
            </a:fld>
            <a:endParaRPr/>
          </a:p>
        </p:txBody>
      </p:sp>
      <p:pic>
        <p:nvPicPr>
          <p:cNvPr id="22" name="Graphic 21" descr="Circle with left arrow">
            <a:hlinkClick r:id="" action="ppaction://hlinkshowjump?jump=nextslide"/>
            <a:extLst>
              <a:ext uri="{FF2B5EF4-FFF2-40B4-BE49-F238E27FC236}">
                <a16:creationId xmlns:a16="http://schemas.microsoft.com/office/drawing/2014/main" id="{E06B9A6F-33E8-41A9-89E5-22BA602B077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626131" y="4650154"/>
            <a:ext cx="480325" cy="480325"/>
          </a:xfrm>
          <a:prstGeom prst="rect">
            <a:avLst/>
          </a:prstGeom>
        </p:spPr>
      </p:pic>
      <p:sp>
        <p:nvSpPr>
          <p:cNvPr id="2" name="TextBox 1">
            <a:extLst>
              <a:ext uri="{FF2B5EF4-FFF2-40B4-BE49-F238E27FC236}">
                <a16:creationId xmlns:a16="http://schemas.microsoft.com/office/drawing/2014/main" id="{FF3DCC71-FAED-44C2-AC82-A14C7CF52459}"/>
              </a:ext>
            </a:extLst>
          </p:cNvPr>
          <p:cNvSpPr txBox="1"/>
          <p:nvPr/>
        </p:nvSpPr>
        <p:spPr>
          <a:xfrm>
            <a:off x="1382979" y="163843"/>
            <a:ext cx="2314375" cy="461665"/>
          </a:xfrm>
          <a:prstGeom prst="rect">
            <a:avLst/>
          </a:prstGeom>
          <a:noFill/>
        </p:spPr>
        <p:txBody>
          <a:bodyPr wrap="square" rtlCol="0">
            <a:spAutoFit/>
          </a:bodyPr>
          <a:lstStyle/>
          <a:p>
            <a:r>
              <a:rPr lang="en-US" sz="2400" b="1" dirty="0">
                <a:solidFill>
                  <a:schemeClr val="bg1"/>
                </a:solidFill>
                <a:latin typeface="Roboto Slab" pitchFamily="2" charset="0"/>
                <a:ea typeface="Roboto Slab" pitchFamily="2" charset="0"/>
              </a:rPr>
              <a:t>TECHNOLOGY</a:t>
            </a:r>
          </a:p>
        </p:txBody>
      </p:sp>
      <p:cxnSp>
        <p:nvCxnSpPr>
          <p:cNvPr id="9" name="Straight Connector 8">
            <a:extLst>
              <a:ext uri="{FF2B5EF4-FFF2-40B4-BE49-F238E27FC236}">
                <a16:creationId xmlns:a16="http://schemas.microsoft.com/office/drawing/2014/main" id="{F1645FB3-7777-42D4-81C1-654347BC3015}"/>
              </a:ext>
            </a:extLst>
          </p:cNvPr>
          <p:cNvCxnSpPr/>
          <p:nvPr/>
        </p:nvCxnSpPr>
        <p:spPr>
          <a:xfrm>
            <a:off x="1235241" y="252549"/>
            <a:ext cx="0" cy="287382"/>
          </a:xfrm>
          <a:prstGeom prst="line">
            <a:avLst/>
          </a:prstGeom>
          <a:ln>
            <a:solidFill>
              <a:srgbClr val="18637B"/>
            </a:solidFill>
          </a:ln>
        </p:spPr>
        <p:style>
          <a:lnRef idx="1">
            <a:schemeClr val="accent1"/>
          </a:lnRef>
          <a:fillRef idx="0">
            <a:schemeClr val="accent1"/>
          </a:fillRef>
          <a:effectRef idx="0">
            <a:schemeClr val="accent1"/>
          </a:effectRef>
          <a:fontRef idx="minor">
            <a:schemeClr val="tx1"/>
          </a:fontRef>
        </p:style>
      </p:cxnSp>
      <p:pic>
        <p:nvPicPr>
          <p:cNvPr id="10" name="Graphic 9" descr="Plug">
            <a:extLst>
              <a:ext uri="{FF2B5EF4-FFF2-40B4-BE49-F238E27FC236}">
                <a16:creationId xmlns:a16="http://schemas.microsoft.com/office/drawing/2014/main" id="{2EBE28AC-7F57-4D36-844F-7437FF9BAAD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5400000">
            <a:off x="320253" y="47297"/>
            <a:ext cx="786024" cy="694753"/>
          </a:xfrm>
          <a:prstGeom prst="rect">
            <a:avLst/>
          </a:prstGeom>
        </p:spPr>
      </p:pic>
    </p:spTree>
    <p:custDataLst>
      <p:tags r:id="rId1"/>
    </p:custDataLst>
    <p:extLst>
      <p:ext uri="{BB962C8B-B14F-4D97-AF65-F5344CB8AC3E}">
        <p14:creationId xmlns:p14="http://schemas.microsoft.com/office/powerpoint/2010/main" val="374673264"/>
      </p:ext>
    </p:extLst>
  </p:cSld>
  <p:clrMapOvr>
    <a:masterClrMapping/>
  </p:clrMapOvr>
  <p:transition advClick="0">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graphicFrame>
        <p:nvGraphicFramePr>
          <p:cNvPr id="15" name="Table 14">
            <a:extLst>
              <a:ext uri="{FF2B5EF4-FFF2-40B4-BE49-F238E27FC236}">
                <a16:creationId xmlns:a16="http://schemas.microsoft.com/office/drawing/2014/main" id="{BDD131E9-294A-4BE2-872F-546430536434}"/>
              </a:ext>
            </a:extLst>
          </p:cNvPr>
          <p:cNvGraphicFramePr>
            <a:graphicFrameLocks noGrp="1"/>
          </p:cNvGraphicFramePr>
          <p:nvPr>
            <p:extLst>
              <p:ext uri="{D42A27DB-BD31-4B8C-83A1-F6EECF244321}">
                <p14:modId xmlns:p14="http://schemas.microsoft.com/office/powerpoint/2010/main" val="3402379528"/>
              </p:ext>
            </p:extLst>
          </p:nvPr>
        </p:nvGraphicFramePr>
        <p:xfrm>
          <a:off x="348342" y="1170478"/>
          <a:ext cx="8623778" cy="2129612"/>
        </p:xfrm>
        <a:graphic>
          <a:graphicData uri="http://schemas.openxmlformats.org/drawingml/2006/table">
            <a:tbl>
              <a:tblPr firstRow="1" bandRow="1">
                <a:tableStyleId>{C8E92871-C73D-4AEA-A9DE-22A4FB41E356}</a:tableStyleId>
              </a:tblPr>
              <a:tblGrid>
                <a:gridCol w="1877541">
                  <a:extLst>
                    <a:ext uri="{9D8B030D-6E8A-4147-A177-3AD203B41FA5}">
                      <a16:colId xmlns:a16="http://schemas.microsoft.com/office/drawing/2014/main" val="999060841"/>
                    </a:ext>
                  </a:extLst>
                </a:gridCol>
                <a:gridCol w="2546669">
                  <a:extLst>
                    <a:ext uri="{9D8B030D-6E8A-4147-A177-3AD203B41FA5}">
                      <a16:colId xmlns:a16="http://schemas.microsoft.com/office/drawing/2014/main" val="1537715240"/>
                    </a:ext>
                  </a:extLst>
                </a:gridCol>
                <a:gridCol w="2488199">
                  <a:extLst>
                    <a:ext uri="{9D8B030D-6E8A-4147-A177-3AD203B41FA5}">
                      <a16:colId xmlns:a16="http://schemas.microsoft.com/office/drawing/2014/main" val="1452867838"/>
                    </a:ext>
                  </a:extLst>
                </a:gridCol>
                <a:gridCol w="1711369">
                  <a:extLst>
                    <a:ext uri="{9D8B030D-6E8A-4147-A177-3AD203B41FA5}">
                      <a16:colId xmlns:a16="http://schemas.microsoft.com/office/drawing/2014/main" val="4158133028"/>
                    </a:ext>
                  </a:extLst>
                </a:gridCol>
              </a:tblGrid>
              <a:tr h="274706">
                <a:tc>
                  <a:txBody>
                    <a:bodyPr/>
                    <a:lstStyle/>
                    <a:p>
                      <a:pPr algn="ctr"/>
                      <a:r>
                        <a:rPr lang="en-US" sz="1200" b="1" dirty="0">
                          <a:solidFill>
                            <a:schemeClr val="bg1"/>
                          </a:solidFill>
                          <a:latin typeface="Roboto Slab" pitchFamily="2" charset="0"/>
                          <a:ea typeface="Roboto Slab" pitchFamily="2" charset="0"/>
                        </a:rPr>
                        <a:t>Type</a:t>
                      </a:r>
                    </a:p>
                  </a:txBody>
                  <a:tcPr>
                    <a:solidFill>
                      <a:srgbClr val="165751"/>
                    </a:solidFill>
                  </a:tcPr>
                </a:tc>
                <a:tc>
                  <a:txBody>
                    <a:bodyPr/>
                    <a:lstStyle/>
                    <a:p>
                      <a:pPr algn="ctr"/>
                      <a:r>
                        <a:rPr lang="en-US" sz="1200" b="1" dirty="0">
                          <a:solidFill>
                            <a:schemeClr val="bg1"/>
                          </a:solidFill>
                          <a:latin typeface="Roboto Slab" pitchFamily="2" charset="0"/>
                          <a:ea typeface="Roboto Slab" pitchFamily="2" charset="0"/>
                        </a:rPr>
                        <a:t>Best Uses</a:t>
                      </a:r>
                    </a:p>
                  </a:txBody>
                  <a:tcPr>
                    <a:solidFill>
                      <a:srgbClr val="165751"/>
                    </a:solidFill>
                  </a:tcPr>
                </a:tc>
                <a:tc>
                  <a:txBody>
                    <a:bodyPr/>
                    <a:lstStyle/>
                    <a:p>
                      <a:pPr algn="ctr"/>
                      <a:r>
                        <a:rPr lang="en-US" sz="1200" b="1" dirty="0">
                          <a:solidFill>
                            <a:schemeClr val="bg1"/>
                          </a:solidFill>
                          <a:latin typeface="Roboto Slab" pitchFamily="2" charset="0"/>
                          <a:ea typeface="Roboto Slab" pitchFamily="2" charset="0"/>
                        </a:rPr>
                        <a:t>Roadblocks</a:t>
                      </a:r>
                    </a:p>
                  </a:txBody>
                  <a:tcPr>
                    <a:solidFill>
                      <a:srgbClr val="165751"/>
                    </a:solidFill>
                  </a:tcPr>
                </a:tc>
                <a:tc>
                  <a:txBody>
                    <a:bodyPr/>
                    <a:lstStyle/>
                    <a:p>
                      <a:pPr algn="ctr"/>
                      <a:r>
                        <a:rPr lang="en-US" sz="1200" b="1" dirty="0">
                          <a:solidFill>
                            <a:schemeClr val="bg1"/>
                          </a:solidFill>
                          <a:latin typeface="Roboto Slab" pitchFamily="2" charset="0"/>
                          <a:ea typeface="Roboto Slab" pitchFamily="2" charset="0"/>
                        </a:rPr>
                        <a:t>Examples</a:t>
                      </a:r>
                    </a:p>
                  </a:txBody>
                  <a:tcPr>
                    <a:solidFill>
                      <a:srgbClr val="165751"/>
                    </a:solidFill>
                  </a:tcPr>
                </a:tc>
                <a:extLst>
                  <a:ext uri="{0D108BD9-81ED-4DB2-BD59-A6C34878D82A}">
                    <a16:rowId xmlns:a16="http://schemas.microsoft.com/office/drawing/2014/main" val="527621013"/>
                  </a:ext>
                </a:extLst>
              </a:tr>
              <a:tr h="783474">
                <a:tc>
                  <a:txBody>
                    <a:bodyPr/>
                    <a:lstStyle/>
                    <a:p>
                      <a:r>
                        <a:rPr lang="en-US" sz="1000" b="1" i="0" u="none" strike="noStrike" cap="none" dirty="0">
                          <a:solidFill>
                            <a:srgbClr val="94BF6E"/>
                          </a:solidFill>
                          <a:effectLst/>
                          <a:latin typeface="Nixie One" panose="020B0604020202020204" charset="0"/>
                          <a:ea typeface="Arial"/>
                          <a:cs typeface="Arial"/>
                          <a:sym typeface="Arial"/>
                        </a:rPr>
                        <a:t>Insurance Website</a:t>
                      </a:r>
                    </a:p>
                  </a:txBody>
                  <a:tcPr>
                    <a:solidFill>
                      <a:srgbClr val="165751"/>
                    </a:solidFill>
                  </a:tcPr>
                </a:tc>
                <a:tc>
                  <a:txBody>
                    <a:bodyPr/>
                    <a:lstStyle/>
                    <a:p>
                      <a:pPr marL="117475" indent="-117475">
                        <a:buFont typeface="Wingdings" panose="05000000000000000000" pitchFamily="2" charset="2"/>
                        <a:buChar char="ü"/>
                      </a:pPr>
                      <a:r>
                        <a:rPr lang="en-US" sz="900" b="0" i="0" u="none" strike="noStrike" cap="none" dirty="0">
                          <a:solidFill>
                            <a:srgbClr val="000000"/>
                          </a:solidFill>
                          <a:effectLst/>
                          <a:latin typeface="Roboto Slab" pitchFamily="2" charset="0"/>
                          <a:ea typeface="Roboto Slab" pitchFamily="2" charset="0"/>
                          <a:cs typeface="Arial"/>
                          <a:sym typeface="Arial"/>
                        </a:rPr>
                        <a:t>Check patient’s formulary</a:t>
                      </a:r>
                    </a:p>
                    <a:p>
                      <a:pPr marL="117475" indent="-117475">
                        <a:buFont typeface="Wingdings" panose="05000000000000000000" pitchFamily="2" charset="2"/>
                        <a:buChar char="ü"/>
                      </a:pPr>
                      <a:r>
                        <a:rPr lang="en-US" sz="900" b="0" i="0" u="none" strike="noStrike" cap="none" dirty="0">
                          <a:solidFill>
                            <a:srgbClr val="000000"/>
                          </a:solidFill>
                          <a:effectLst/>
                          <a:latin typeface="Roboto Slab" pitchFamily="2" charset="0"/>
                          <a:ea typeface="Roboto Slab" pitchFamily="2" charset="0"/>
                          <a:cs typeface="Arial"/>
                          <a:sym typeface="Arial"/>
                        </a:rPr>
                        <a:t>Get patient’s coverage details</a:t>
                      </a:r>
                    </a:p>
                    <a:p>
                      <a:pPr marL="117475" indent="-117475">
                        <a:buFont typeface="Wingdings" panose="05000000000000000000" pitchFamily="2" charset="2"/>
                        <a:buChar char="ü"/>
                      </a:pPr>
                      <a:r>
                        <a:rPr lang="en-US" sz="900" b="0" i="0" u="none" strike="noStrike" cap="none" dirty="0">
                          <a:solidFill>
                            <a:srgbClr val="000000"/>
                          </a:solidFill>
                          <a:effectLst/>
                          <a:latin typeface="Roboto Slab" pitchFamily="2" charset="0"/>
                          <a:ea typeface="Roboto Slab" pitchFamily="2" charset="0"/>
                          <a:cs typeface="Arial"/>
                          <a:sym typeface="Arial"/>
                        </a:rPr>
                        <a:t>Get plan-specific price estimates</a:t>
                      </a:r>
                    </a:p>
                    <a:p>
                      <a:pPr marL="117475" indent="-117475">
                        <a:buFont typeface="Wingdings" panose="05000000000000000000" pitchFamily="2" charset="2"/>
                        <a:buChar char="ü"/>
                      </a:pPr>
                      <a:r>
                        <a:rPr lang="en-US" sz="900" b="0" i="0" u="none" strike="noStrike" cap="none" dirty="0">
                          <a:solidFill>
                            <a:srgbClr val="000000"/>
                          </a:solidFill>
                          <a:effectLst/>
                          <a:latin typeface="Roboto Slab" pitchFamily="2" charset="0"/>
                          <a:ea typeface="Roboto Slab" pitchFamily="2" charset="0"/>
                          <a:cs typeface="Arial"/>
                          <a:sym typeface="Arial"/>
                        </a:rPr>
                        <a:t>Check network status for labs, facilities and specialists</a:t>
                      </a:r>
                    </a:p>
                  </a:txBody>
                  <a:tcPr/>
                </a:tc>
                <a:tc>
                  <a:txBody>
                    <a:bodyPr/>
                    <a:lstStyle/>
                    <a:p>
                      <a:pPr marL="117475" indent="-117475">
                        <a:buFontTx/>
                        <a:buBlip>
                          <a:blip r:embed="rId4">
                            <a:extLst>
                              <a:ext uri="{96DAC541-7B7A-43D3-8B79-37D633B846F1}">
                                <asvg:svgBlip xmlns:asvg="http://schemas.microsoft.com/office/drawing/2016/SVG/main" r:embed="rId5"/>
                              </a:ext>
                            </a:extLst>
                          </a:blip>
                        </a:buBlip>
                      </a:pPr>
                      <a:r>
                        <a:rPr lang="en-US" sz="900" dirty="0">
                          <a:latin typeface="Roboto Slab" pitchFamily="2" charset="0"/>
                          <a:ea typeface="Roboto Slab" pitchFamily="2" charset="0"/>
                        </a:rPr>
                        <a:t>You will need to know the patient’s plan type</a:t>
                      </a:r>
                    </a:p>
                    <a:p>
                      <a:pPr marL="117475" indent="-117475">
                        <a:buFontTx/>
                        <a:buBlip>
                          <a:blip r:embed="rId4">
                            <a:extLst>
                              <a:ext uri="{96DAC541-7B7A-43D3-8B79-37D633B846F1}">
                                <asvg:svgBlip xmlns:asvg="http://schemas.microsoft.com/office/drawing/2016/SVG/main" r:embed="rId5"/>
                              </a:ext>
                            </a:extLst>
                          </a:blip>
                        </a:buBlip>
                      </a:pPr>
                      <a:r>
                        <a:rPr lang="en-US" sz="900" dirty="0">
                          <a:latin typeface="Roboto Slab" pitchFamily="2" charset="0"/>
                          <a:ea typeface="Roboto Slab" pitchFamily="2" charset="0"/>
                        </a:rPr>
                        <a:t>The search and estimate capability will depend on the insurance</a:t>
                      </a:r>
                    </a:p>
                    <a:p>
                      <a:pPr marL="117475" indent="-117475">
                        <a:buFontTx/>
                        <a:buBlip>
                          <a:blip r:embed="rId4">
                            <a:extLst>
                              <a:ext uri="{96DAC541-7B7A-43D3-8B79-37D633B846F1}">
                                <asvg:svgBlip xmlns:asvg="http://schemas.microsoft.com/office/drawing/2016/SVG/main" r:embed="rId5"/>
                              </a:ext>
                            </a:extLst>
                          </a:blip>
                        </a:buBlip>
                      </a:pPr>
                      <a:r>
                        <a:rPr lang="en-US" sz="900" dirty="0">
                          <a:latin typeface="Roboto Slab" pitchFamily="2" charset="0"/>
                          <a:ea typeface="Roboto Slab" pitchFamily="2" charset="0"/>
                        </a:rPr>
                        <a:t>You will need the appropriate CPT Code</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lang="en-US" sz="900" b="1" dirty="0">
                        <a:latin typeface="Nixie One" panose="020B0604020202020204" charset="0"/>
                      </a:endParaRPr>
                    </a:p>
                  </a:txBody>
                  <a:tcPr/>
                </a:tc>
                <a:extLst>
                  <a:ext uri="{0D108BD9-81ED-4DB2-BD59-A6C34878D82A}">
                    <a16:rowId xmlns:a16="http://schemas.microsoft.com/office/drawing/2014/main" val="1831020384"/>
                  </a:ext>
                </a:extLst>
              </a:tr>
              <a:tr h="1071432">
                <a:tc>
                  <a:txBody>
                    <a:bodyPr/>
                    <a:lstStyle/>
                    <a:p>
                      <a:r>
                        <a:rPr lang="en-US" sz="1000" b="1" dirty="0">
                          <a:solidFill>
                            <a:srgbClr val="94BF6E"/>
                          </a:solidFill>
                          <a:latin typeface="Nixie One" panose="020B0604020202020204" charset="0"/>
                        </a:rPr>
                        <a:t>Medicare Apps</a:t>
                      </a:r>
                    </a:p>
                  </a:txBody>
                  <a:tcPr>
                    <a:solidFill>
                      <a:srgbClr val="165751"/>
                    </a:solidFill>
                  </a:tcPr>
                </a:tc>
                <a:tc>
                  <a:txBody>
                    <a:bodyPr/>
                    <a:lstStyle/>
                    <a:p>
                      <a:pPr marL="117475" indent="-117475">
                        <a:buFont typeface="Wingdings" panose="05000000000000000000" pitchFamily="2" charset="2"/>
                        <a:buChar char="ü"/>
                      </a:pPr>
                      <a:r>
                        <a:rPr lang="en-US" sz="900" b="0" i="0" u="none" strike="noStrike" cap="none" dirty="0">
                          <a:solidFill>
                            <a:srgbClr val="000000"/>
                          </a:solidFill>
                          <a:effectLst/>
                          <a:latin typeface="Roboto Slab" pitchFamily="2" charset="0"/>
                          <a:ea typeface="Roboto Slab" pitchFamily="2" charset="0"/>
                          <a:cs typeface="Arial"/>
                          <a:sym typeface="Arial"/>
                        </a:rPr>
                        <a:t>Cost and coverage information for Medicare Part A and B</a:t>
                      </a:r>
                    </a:p>
                    <a:p>
                      <a:pPr marL="117475" indent="-117475">
                        <a:buFont typeface="Wingdings" panose="05000000000000000000" pitchFamily="2" charset="2"/>
                        <a:buChar char="ü"/>
                      </a:pPr>
                      <a:r>
                        <a:rPr lang="en-US" sz="900" b="0" i="0" u="none" strike="noStrike" cap="none" dirty="0">
                          <a:solidFill>
                            <a:srgbClr val="000000"/>
                          </a:solidFill>
                          <a:effectLst/>
                          <a:latin typeface="Roboto Slab" pitchFamily="2" charset="0"/>
                          <a:ea typeface="Roboto Slab" pitchFamily="2" charset="0"/>
                          <a:cs typeface="Arial"/>
                          <a:sym typeface="Arial"/>
                        </a:rPr>
                        <a:t>Covered preventive services</a:t>
                      </a:r>
                    </a:p>
                    <a:p>
                      <a:pPr marL="117475" indent="-117475">
                        <a:buFont typeface="Wingdings" panose="05000000000000000000" pitchFamily="2" charset="2"/>
                        <a:buChar char="ü"/>
                      </a:pPr>
                      <a:r>
                        <a:rPr lang="en-US" sz="900" b="0" i="0" u="none" strike="noStrike" cap="none" dirty="0">
                          <a:solidFill>
                            <a:srgbClr val="000000"/>
                          </a:solidFill>
                          <a:effectLst/>
                          <a:latin typeface="Roboto Slab" pitchFamily="2" charset="0"/>
                          <a:ea typeface="Roboto Slab" pitchFamily="2" charset="0"/>
                          <a:cs typeface="Arial"/>
                          <a:sym typeface="Arial"/>
                        </a:rPr>
                        <a:t>When and how to get covered benefits</a:t>
                      </a:r>
                    </a:p>
                    <a:p>
                      <a:pPr marL="117475" indent="-117475">
                        <a:buFont typeface="Wingdings" panose="05000000000000000000" pitchFamily="2" charset="2"/>
                        <a:buChar char="ü"/>
                      </a:pPr>
                      <a:r>
                        <a:rPr lang="en-US" sz="900" b="0" i="0" u="none" strike="noStrike" cap="none" dirty="0">
                          <a:solidFill>
                            <a:srgbClr val="000000"/>
                          </a:solidFill>
                          <a:effectLst/>
                          <a:latin typeface="Roboto Slab" pitchFamily="2" charset="0"/>
                          <a:ea typeface="Roboto Slab" pitchFamily="2" charset="0"/>
                          <a:cs typeface="Arial"/>
                          <a:sym typeface="Arial"/>
                        </a:rPr>
                        <a:t>Great for patients to use</a:t>
                      </a:r>
                    </a:p>
                    <a:p>
                      <a:pPr marL="117475" indent="-117475">
                        <a:buFont typeface="Wingdings" panose="05000000000000000000" pitchFamily="2" charset="2"/>
                        <a:buChar char="ü"/>
                      </a:pPr>
                      <a:r>
                        <a:rPr lang="en-US" sz="900" b="0" i="0" u="none" strike="noStrike" cap="none" dirty="0">
                          <a:solidFill>
                            <a:srgbClr val="000000"/>
                          </a:solidFill>
                          <a:effectLst/>
                          <a:latin typeface="Roboto Slab" pitchFamily="2" charset="0"/>
                          <a:ea typeface="Roboto Slab" pitchFamily="2" charset="0"/>
                          <a:cs typeface="Arial"/>
                          <a:sym typeface="Arial"/>
                        </a:rPr>
                        <a:t>Great for a better understanding of traditional Medicare coverage</a:t>
                      </a:r>
                    </a:p>
                  </a:txBody>
                  <a:tcPr/>
                </a:tc>
                <a:tc>
                  <a:txBody>
                    <a:bodyPr/>
                    <a:lstStyle/>
                    <a:p>
                      <a:pPr marL="117475" indent="-117475">
                        <a:buFontTx/>
                        <a:buBlip>
                          <a:blip r:embed="rId4">
                            <a:extLst>
                              <a:ext uri="{96DAC541-7B7A-43D3-8B79-37D633B846F1}">
                                <asvg:svgBlip xmlns:asvg="http://schemas.microsoft.com/office/drawing/2016/SVG/main" r:embed="rId5"/>
                              </a:ext>
                            </a:extLst>
                          </a:blip>
                        </a:buBlip>
                      </a:pPr>
                      <a:r>
                        <a:rPr lang="en-US" sz="900" b="0" i="0" u="none" strike="noStrike" cap="none" dirty="0">
                          <a:solidFill>
                            <a:srgbClr val="000000"/>
                          </a:solidFill>
                          <a:effectLst/>
                          <a:latin typeface="Roboto Slab" pitchFamily="2" charset="0"/>
                          <a:ea typeface="Roboto Slab" pitchFamily="2" charset="0"/>
                          <a:cs typeface="Arial"/>
                          <a:sym typeface="Arial"/>
                        </a:rPr>
                        <a:t>Patient must know if they are on Medicare or a Medicare Advantage plan </a:t>
                      </a:r>
                    </a:p>
                    <a:p>
                      <a:pPr marL="117475" indent="-117475">
                        <a:buFontTx/>
                        <a:buBlip>
                          <a:blip r:embed="rId4">
                            <a:extLst>
                              <a:ext uri="{96DAC541-7B7A-43D3-8B79-37D633B846F1}">
                                <asvg:svgBlip xmlns:asvg="http://schemas.microsoft.com/office/drawing/2016/SVG/main" r:embed="rId5"/>
                              </a:ext>
                            </a:extLst>
                          </a:blip>
                        </a:buBlip>
                      </a:pPr>
                      <a:r>
                        <a:rPr lang="en-US" sz="900" b="0" i="0" u="none" strike="noStrike" cap="none" dirty="0">
                          <a:solidFill>
                            <a:srgbClr val="000000"/>
                          </a:solidFill>
                          <a:effectLst/>
                          <a:latin typeface="Roboto Slab" pitchFamily="2" charset="0"/>
                          <a:ea typeface="Roboto Slab" pitchFamily="2" charset="0"/>
                          <a:cs typeface="Arial"/>
                          <a:sym typeface="Arial"/>
                        </a:rPr>
                        <a:t>Apps require a smartphone and some older patients may not have one</a:t>
                      </a:r>
                    </a:p>
                    <a:p>
                      <a:pPr marL="117475" indent="-117475">
                        <a:buFontTx/>
                        <a:buBlip>
                          <a:blip r:embed="rId4">
                            <a:extLst>
                              <a:ext uri="{96DAC541-7B7A-43D3-8B79-37D633B846F1}">
                                <asvg:svgBlip xmlns:asvg="http://schemas.microsoft.com/office/drawing/2016/SVG/main" r:embed="rId5"/>
                              </a:ext>
                            </a:extLst>
                          </a:blip>
                        </a:buBlip>
                      </a:pPr>
                      <a:r>
                        <a:rPr lang="en-US" sz="900" b="0" i="0" u="none" strike="noStrike" cap="none" dirty="0">
                          <a:solidFill>
                            <a:srgbClr val="000000"/>
                          </a:solidFill>
                          <a:effectLst/>
                          <a:latin typeface="Roboto Slab" pitchFamily="2" charset="0"/>
                          <a:ea typeface="Roboto Slab" pitchFamily="2" charset="0"/>
                          <a:cs typeface="Arial"/>
                          <a:sym typeface="Arial"/>
                        </a:rPr>
                        <a:t>Search can be cumbersome and require some exploring</a:t>
                      </a:r>
                    </a:p>
                  </a:txBody>
                  <a:tcPr/>
                </a:tc>
                <a:tc>
                  <a:txBody>
                    <a:bodyPr/>
                    <a:lstStyle/>
                    <a:p>
                      <a:pPr marL="0" indent="0">
                        <a:buFontTx/>
                        <a:buNone/>
                      </a:pPr>
                      <a:r>
                        <a:rPr lang="en-US" sz="900" b="1" i="0" u="none" strike="noStrike" cap="none" dirty="0">
                          <a:solidFill>
                            <a:srgbClr val="000000"/>
                          </a:solidFill>
                          <a:effectLst/>
                          <a:latin typeface="Nixie One" panose="020B0604020202020204" charset="0"/>
                          <a:ea typeface="Arial"/>
                          <a:cs typeface="Arial"/>
                          <a:sym typeface="Arial"/>
                          <a:hlinkClick r:id="rId6"/>
                        </a:rPr>
                        <a:t>What’s Covered App</a:t>
                      </a:r>
                      <a:endParaRPr lang="en-US" sz="900" b="1" i="0" u="none" strike="noStrike" cap="none" dirty="0">
                        <a:solidFill>
                          <a:srgbClr val="000000"/>
                        </a:solidFill>
                        <a:effectLst/>
                        <a:latin typeface="Nixie One" panose="020B0604020202020204" charset="0"/>
                        <a:ea typeface="Arial"/>
                        <a:cs typeface="Arial"/>
                        <a:sym typeface="Arial"/>
                      </a:endParaRPr>
                    </a:p>
                  </a:txBody>
                  <a:tcPr/>
                </a:tc>
                <a:extLst>
                  <a:ext uri="{0D108BD9-81ED-4DB2-BD59-A6C34878D82A}">
                    <a16:rowId xmlns:a16="http://schemas.microsoft.com/office/drawing/2014/main" val="990671957"/>
                  </a:ext>
                </a:extLst>
              </a:tr>
            </a:tbl>
          </a:graphicData>
        </a:graphic>
      </p:graphicFrame>
      <p:sp>
        <p:nvSpPr>
          <p:cNvPr id="174" name="Google Shape;174;p19"/>
          <p:cNvSpPr txBox="1">
            <a:spLocks noGrp="1"/>
          </p:cNvSpPr>
          <p:nvPr>
            <p:ph type="ctrTitle" idx="4294967295"/>
          </p:nvPr>
        </p:nvSpPr>
        <p:spPr>
          <a:xfrm>
            <a:off x="1" y="82593"/>
            <a:ext cx="3840479" cy="637112"/>
          </a:xfrm>
          <a:prstGeom prst="rect">
            <a:avLst/>
          </a:prstGeom>
          <a:solidFill>
            <a:srgbClr val="124057"/>
          </a:solidFill>
        </p:spPr>
        <p:txBody>
          <a:bodyPr spcFirstLastPara="1" wrap="square" lIns="91425" tIns="91425" rIns="91425" bIns="91425" anchor="t" anchorCtr="0">
            <a:noAutofit/>
          </a:bodyPr>
          <a:lstStyle/>
          <a:p>
            <a:pPr marL="0" lvl="0" indent="0" rtl="0">
              <a:spcBef>
                <a:spcPts val="0"/>
              </a:spcBef>
              <a:spcAft>
                <a:spcPts val="0"/>
              </a:spcAft>
              <a:buNone/>
            </a:pPr>
            <a:r>
              <a:rPr lang="en-US" sz="3600" dirty="0">
                <a:solidFill>
                  <a:srgbClr val="94BF6E"/>
                </a:solidFill>
              </a:rPr>
              <a:t>    </a:t>
            </a:r>
            <a:endParaRPr sz="3600" dirty="0">
              <a:solidFill>
                <a:srgbClr val="94BF6E"/>
              </a:solidFill>
            </a:endParaRPr>
          </a:p>
        </p:txBody>
      </p:sp>
      <p:sp>
        <p:nvSpPr>
          <p:cNvPr id="187" name="Google Shape;187;p19"/>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11</a:t>
            </a:fld>
            <a:endParaRPr/>
          </a:p>
        </p:txBody>
      </p:sp>
      <p:sp>
        <p:nvSpPr>
          <p:cNvPr id="2" name="TextBox 1">
            <a:extLst>
              <a:ext uri="{FF2B5EF4-FFF2-40B4-BE49-F238E27FC236}">
                <a16:creationId xmlns:a16="http://schemas.microsoft.com/office/drawing/2014/main" id="{FF3DCC71-FAED-44C2-AC82-A14C7CF52459}"/>
              </a:ext>
            </a:extLst>
          </p:cNvPr>
          <p:cNvSpPr txBox="1"/>
          <p:nvPr/>
        </p:nvSpPr>
        <p:spPr>
          <a:xfrm>
            <a:off x="1382980" y="163843"/>
            <a:ext cx="2161102" cy="461665"/>
          </a:xfrm>
          <a:prstGeom prst="rect">
            <a:avLst/>
          </a:prstGeom>
          <a:noFill/>
        </p:spPr>
        <p:txBody>
          <a:bodyPr wrap="square" rtlCol="0">
            <a:spAutoFit/>
          </a:bodyPr>
          <a:lstStyle/>
          <a:p>
            <a:r>
              <a:rPr lang="en-US" sz="2400" b="1" dirty="0">
                <a:solidFill>
                  <a:schemeClr val="bg1"/>
                </a:solidFill>
                <a:latin typeface="Roboto Slab" pitchFamily="2" charset="0"/>
                <a:ea typeface="Roboto Slab" pitchFamily="2" charset="0"/>
              </a:rPr>
              <a:t>Insurance</a:t>
            </a:r>
          </a:p>
        </p:txBody>
      </p:sp>
      <p:cxnSp>
        <p:nvCxnSpPr>
          <p:cNvPr id="9" name="Straight Connector 8">
            <a:extLst>
              <a:ext uri="{FF2B5EF4-FFF2-40B4-BE49-F238E27FC236}">
                <a16:creationId xmlns:a16="http://schemas.microsoft.com/office/drawing/2014/main" id="{F1645FB3-7777-42D4-81C1-654347BC3015}"/>
              </a:ext>
            </a:extLst>
          </p:cNvPr>
          <p:cNvCxnSpPr/>
          <p:nvPr/>
        </p:nvCxnSpPr>
        <p:spPr>
          <a:xfrm>
            <a:off x="1235241" y="252549"/>
            <a:ext cx="0" cy="287382"/>
          </a:xfrm>
          <a:prstGeom prst="line">
            <a:avLst/>
          </a:prstGeom>
          <a:ln>
            <a:solidFill>
              <a:srgbClr val="18637B"/>
            </a:solidFill>
          </a:ln>
        </p:spPr>
        <p:style>
          <a:lnRef idx="1">
            <a:schemeClr val="accent1"/>
          </a:lnRef>
          <a:fillRef idx="0">
            <a:schemeClr val="accent1"/>
          </a:fillRef>
          <a:effectRef idx="0">
            <a:schemeClr val="accent1"/>
          </a:effectRef>
          <a:fontRef idx="minor">
            <a:schemeClr val="tx1"/>
          </a:fontRef>
        </p:style>
      </p:cxnSp>
      <p:pic>
        <p:nvPicPr>
          <p:cNvPr id="10" name="Graphic 9" descr="Call center">
            <a:extLst>
              <a:ext uri="{FF2B5EF4-FFF2-40B4-BE49-F238E27FC236}">
                <a16:creationId xmlns:a16="http://schemas.microsoft.com/office/drawing/2014/main" id="{4C289A81-455F-478E-9AC0-66181BC93A6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03296" y="91115"/>
            <a:ext cx="583286" cy="583286"/>
          </a:xfrm>
          <a:prstGeom prst="rect">
            <a:avLst/>
          </a:prstGeom>
        </p:spPr>
      </p:pic>
      <p:pic>
        <p:nvPicPr>
          <p:cNvPr id="22" name="Graphic 21" descr="Circle with left arrow">
            <a:hlinkClick r:id="" action="ppaction://hlinkshowjump?jump=nextslide"/>
            <a:extLst>
              <a:ext uri="{FF2B5EF4-FFF2-40B4-BE49-F238E27FC236}">
                <a16:creationId xmlns:a16="http://schemas.microsoft.com/office/drawing/2014/main" id="{E06B9A6F-33E8-41A9-89E5-22BA602B077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613483" y="4663075"/>
            <a:ext cx="480325" cy="480325"/>
          </a:xfrm>
          <a:prstGeom prst="rect">
            <a:avLst/>
          </a:prstGeom>
        </p:spPr>
      </p:pic>
    </p:spTree>
    <p:custDataLst>
      <p:tags r:id="rId1"/>
    </p:custDataLst>
    <p:extLst>
      <p:ext uri="{BB962C8B-B14F-4D97-AF65-F5344CB8AC3E}">
        <p14:creationId xmlns:p14="http://schemas.microsoft.com/office/powerpoint/2010/main" val="3068964334"/>
      </p:ext>
    </p:extLst>
  </p:cSld>
  <p:clrMapOvr>
    <a:masterClrMapping/>
  </p:clrMapOvr>
  <p:transition advClick="0">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graphicFrame>
        <p:nvGraphicFramePr>
          <p:cNvPr id="15" name="Table 14">
            <a:extLst>
              <a:ext uri="{FF2B5EF4-FFF2-40B4-BE49-F238E27FC236}">
                <a16:creationId xmlns:a16="http://schemas.microsoft.com/office/drawing/2014/main" id="{BDD131E9-294A-4BE2-872F-546430536434}"/>
              </a:ext>
            </a:extLst>
          </p:cNvPr>
          <p:cNvGraphicFramePr>
            <a:graphicFrameLocks noGrp="1"/>
          </p:cNvGraphicFramePr>
          <p:nvPr>
            <p:extLst>
              <p:ext uri="{D42A27DB-BD31-4B8C-83A1-F6EECF244321}">
                <p14:modId xmlns:p14="http://schemas.microsoft.com/office/powerpoint/2010/main" val="2270455033"/>
              </p:ext>
            </p:extLst>
          </p:nvPr>
        </p:nvGraphicFramePr>
        <p:xfrm>
          <a:off x="298150" y="764495"/>
          <a:ext cx="8591468" cy="4289207"/>
        </p:xfrm>
        <a:graphic>
          <a:graphicData uri="http://schemas.openxmlformats.org/drawingml/2006/table">
            <a:tbl>
              <a:tblPr firstRow="1" bandRow="1">
                <a:tableStyleId>{C8E92871-C73D-4AEA-A9DE-22A4FB41E356}</a:tableStyleId>
              </a:tblPr>
              <a:tblGrid>
                <a:gridCol w="1931012">
                  <a:extLst>
                    <a:ext uri="{9D8B030D-6E8A-4147-A177-3AD203B41FA5}">
                      <a16:colId xmlns:a16="http://schemas.microsoft.com/office/drawing/2014/main" val="999060841"/>
                    </a:ext>
                  </a:extLst>
                </a:gridCol>
                <a:gridCol w="3548132">
                  <a:extLst>
                    <a:ext uri="{9D8B030D-6E8A-4147-A177-3AD203B41FA5}">
                      <a16:colId xmlns:a16="http://schemas.microsoft.com/office/drawing/2014/main" val="1537715240"/>
                    </a:ext>
                  </a:extLst>
                </a:gridCol>
                <a:gridCol w="3112324">
                  <a:extLst>
                    <a:ext uri="{9D8B030D-6E8A-4147-A177-3AD203B41FA5}">
                      <a16:colId xmlns:a16="http://schemas.microsoft.com/office/drawing/2014/main" val="1452867838"/>
                    </a:ext>
                  </a:extLst>
                </a:gridCol>
              </a:tblGrid>
              <a:tr h="265878">
                <a:tc>
                  <a:txBody>
                    <a:bodyPr/>
                    <a:lstStyle/>
                    <a:p>
                      <a:pPr algn="ctr"/>
                      <a:r>
                        <a:rPr lang="en-US" sz="1200" b="1" dirty="0">
                          <a:solidFill>
                            <a:schemeClr val="bg1"/>
                          </a:solidFill>
                          <a:latin typeface="Roboto Slab" pitchFamily="2" charset="0"/>
                          <a:ea typeface="Roboto Slab" pitchFamily="2" charset="0"/>
                        </a:rPr>
                        <a:t>Tool</a:t>
                      </a:r>
                    </a:p>
                  </a:txBody>
                  <a:tcPr>
                    <a:solidFill>
                      <a:srgbClr val="165751"/>
                    </a:solidFill>
                  </a:tcPr>
                </a:tc>
                <a:tc>
                  <a:txBody>
                    <a:bodyPr/>
                    <a:lstStyle/>
                    <a:p>
                      <a:pPr algn="ctr"/>
                      <a:r>
                        <a:rPr lang="en-US" sz="1200" b="1" dirty="0">
                          <a:solidFill>
                            <a:schemeClr val="bg1"/>
                          </a:solidFill>
                          <a:latin typeface="Roboto Slab" pitchFamily="2" charset="0"/>
                          <a:ea typeface="Roboto Slab" pitchFamily="2" charset="0"/>
                        </a:rPr>
                        <a:t>Best Uses</a:t>
                      </a:r>
                    </a:p>
                  </a:txBody>
                  <a:tcPr>
                    <a:solidFill>
                      <a:srgbClr val="165751"/>
                    </a:solidFill>
                  </a:tcPr>
                </a:tc>
                <a:tc>
                  <a:txBody>
                    <a:bodyPr/>
                    <a:lstStyle/>
                    <a:p>
                      <a:pPr algn="ctr"/>
                      <a:r>
                        <a:rPr lang="en-US" sz="1200" b="1" dirty="0">
                          <a:solidFill>
                            <a:schemeClr val="bg1"/>
                          </a:solidFill>
                          <a:latin typeface="Roboto Slab" pitchFamily="2" charset="0"/>
                          <a:ea typeface="Roboto Slab" pitchFamily="2" charset="0"/>
                        </a:rPr>
                        <a:t>Roadblocks</a:t>
                      </a:r>
                    </a:p>
                  </a:txBody>
                  <a:tcPr>
                    <a:solidFill>
                      <a:srgbClr val="165751"/>
                    </a:solidFill>
                  </a:tcPr>
                </a:tc>
                <a:extLst>
                  <a:ext uri="{0D108BD9-81ED-4DB2-BD59-A6C34878D82A}">
                    <a16:rowId xmlns:a16="http://schemas.microsoft.com/office/drawing/2014/main" val="527621013"/>
                  </a:ext>
                </a:extLst>
              </a:tr>
              <a:tr h="486757">
                <a:tc>
                  <a:txBody>
                    <a:bodyPr/>
                    <a:lstStyle/>
                    <a:p>
                      <a:r>
                        <a:rPr lang="en-US" sz="1000" b="1" i="0" u="none" strike="noStrike" cap="none" dirty="0">
                          <a:solidFill>
                            <a:srgbClr val="94BF6E"/>
                          </a:solidFill>
                          <a:effectLst/>
                          <a:latin typeface="Nixie One" panose="020B0604020202020204" charset="0"/>
                          <a:ea typeface="Arial"/>
                          <a:cs typeface="Arial"/>
                          <a:sym typeface="Arial"/>
                        </a:rPr>
                        <a:t>Physicians/Clinicians/Staff</a:t>
                      </a:r>
                    </a:p>
                  </a:txBody>
                  <a:tcPr>
                    <a:solidFill>
                      <a:srgbClr val="165751"/>
                    </a:solidFill>
                  </a:tcPr>
                </a:tc>
                <a:tc>
                  <a:txBody>
                    <a:bodyPr/>
                    <a:lstStyle/>
                    <a:p>
                      <a:pPr marL="117475" marR="0" lvl="0" indent="-117475"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ü"/>
                        <a:tabLst/>
                        <a:defRPr/>
                      </a:pPr>
                      <a:r>
                        <a:rPr lang="en-US" sz="900" dirty="0">
                          <a:latin typeface="Roboto Slab" pitchFamily="2" charset="0"/>
                          <a:ea typeface="Roboto Slab" pitchFamily="2" charset="0"/>
                        </a:rPr>
                        <a:t>Ask</a:t>
                      </a:r>
                      <a:r>
                        <a:rPr lang="en-US" sz="900" baseline="0" dirty="0">
                          <a:latin typeface="Roboto Slab" pitchFamily="2" charset="0"/>
                          <a:ea typeface="Roboto Slab" pitchFamily="2" charset="0"/>
                        </a:rPr>
                        <a:t> and share with other physicians about what patients have done to make care more affordable.  </a:t>
                      </a:r>
                    </a:p>
                    <a:p>
                      <a:pPr marL="117475" indent="-117475">
                        <a:buFont typeface="Wingdings" panose="05000000000000000000" pitchFamily="2" charset="2"/>
                        <a:buChar char="ü"/>
                      </a:pPr>
                      <a:r>
                        <a:rPr lang="en-US" sz="900" dirty="0">
                          <a:latin typeface="Roboto Slab" pitchFamily="2" charset="0"/>
                          <a:ea typeface="Roboto Slab" pitchFamily="2" charset="0"/>
                        </a:rPr>
                        <a:t>Ask for alternatives</a:t>
                      </a:r>
                      <a:r>
                        <a:rPr lang="en-US" sz="900" baseline="0" dirty="0">
                          <a:latin typeface="Roboto Slab" pitchFamily="2" charset="0"/>
                          <a:ea typeface="Roboto Slab" pitchFamily="2" charset="0"/>
                        </a:rPr>
                        <a:t> or options they have used</a:t>
                      </a:r>
                    </a:p>
                  </a:txBody>
                  <a:tcPr/>
                </a:tc>
                <a:tc>
                  <a:txBody>
                    <a:bodyPr/>
                    <a:lstStyle/>
                    <a:p>
                      <a:pPr marL="285750" indent="-285750">
                        <a:buFontTx/>
                        <a:buBlip>
                          <a:blip r:embed="rId4">
                            <a:extLst>
                              <a:ext uri="{96DAC541-7B7A-43D3-8B79-37D633B846F1}">
                                <asvg:svgBlip xmlns:asvg="http://schemas.microsoft.com/office/drawing/2016/SVG/main" r:embed="rId5"/>
                              </a:ext>
                            </a:extLst>
                          </a:blip>
                        </a:buBlip>
                      </a:pPr>
                      <a:endParaRPr lang="en-US" sz="900" dirty="0">
                        <a:latin typeface="Roboto Slab" pitchFamily="2" charset="0"/>
                        <a:ea typeface="Roboto Slab" pitchFamily="2" charset="0"/>
                      </a:endParaRPr>
                    </a:p>
                  </a:txBody>
                  <a:tcPr/>
                </a:tc>
                <a:extLst>
                  <a:ext uri="{0D108BD9-81ED-4DB2-BD59-A6C34878D82A}">
                    <a16:rowId xmlns:a16="http://schemas.microsoft.com/office/drawing/2014/main" val="1831020384"/>
                  </a:ext>
                </a:extLst>
              </a:tr>
              <a:tr h="885013">
                <a:tc>
                  <a:txBody>
                    <a:bodyPr/>
                    <a:lstStyle/>
                    <a:p>
                      <a:r>
                        <a:rPr lang="en-US" sz="1000" b="1" dirty="0">
                          <a:solidFill>
                            <a:srgbClr val="94BF6E"/>
                          </a:solidFill>
                          <a:latin typeface="Nixie One" panose="020B0604020202020204" charset="0"/>
                        </a:rPr>
                        <a:t>Billing Department</a:t>
                      </a:r>
                    </a:p>
                  </a:txBody>
                  <a:tcPr>
                    <a:solidFill>
                      <a:srgbClr val="165751"/>
                    </a:solidFill>
                  </a:tcPr>
                </a:tc>
                <a:tc>
                  <a:txBody>
                    <a:bodyPr/>
                    <a:lstStyle/>
                    <a:p>
                      <a:pPr marL="117475" indent="-117475">
                        <a:buFont typeface="Wingdings" panose="05000000000000000000" pitchFamily="2" charset="2"/>
                        <a:buChar char="ü"/>
                      </a:pPr>
                      <a:r>
                        <a:rPr lang="en-US" sz="900" baseline="0" dirty="0">
                          <a:latin typeface="Roboto Slab" pitchFamily="2" charset="0"/>
                          <a:ea typeface="Roboto Slab" pitchFamily="2" charset="0"/>
                        </a:rPr>
                        <a:t>Assist with finding formulary information</a:t>
                      </a:r>
                    </a:p>
                    <a:p>
                      <a:pPr marL="117475" indent="-117475">
                        <a:buFont typeface="Wingdings" panose="05000000000000000000" pitchFamily="2" charset="2"/>
                        <a:buChar char="ü"/>
                      </a:pPr>
                      <a:r>
                        <a:rPr lang="en-US" sz="900" dirty="0">
                          <a:latin typeface="Roboto Slab" pitchFamily="2" charset="0"/>
                          <a:ea typeface="Roboto Slab" pitchFamily="2" charset="0"/>
                        </a:rPr>
                        <a:t>Information about your patient’s specific plan </a:t>
                      </a:r>
                    </a:p>
                    <a:p>
                      <a:pPr marL="117475" indent="-117475">
                        <a:buFont typeface="Wingdings" panose="05000000000000000000" pitchFamily="2" charset="2"/>
                        <a:buChar char="ü"/>
                      </a:pPr>
                      <a:r>
                        <a:rPr lang="en-US" sz="900" dirty="0">
                          <a:latin typeface="Roboto Slab" pitchFamily="2" charset="0"/>
                          <a:ea typeface="Roboto Slab" pitchFamily="2" charset="0"/>
                        </a:rPr>
                        <a:t>Contact other billing departments or the</a:t>
                      </a:r>
                      <a:r>
                        <a:rPr lang="en-US" sz="900" baseline="0" dirty="0">
                          <a:latin typeface="Roboto Slab" pitchFamily="2" charset="0"/>
                          <a:ea typeface="Roboto Slab" pitchFamily="2" charset="0"/>
                        </a:rPr>
                        <a:t> insurance for cost questions</a:t>
                      </a:r>
                    </a:p>
                    <a:p>
                      <a:pPr marL="117475" indent="-117475">
                        <a:buFont typeface="Wingdings" panose="05000000000000000000" pitchFamily="2" charset="2"/>
                        <a:buChar char="ü"/>
                      </a:pPr>
                      <a:r>
                        <a:rPr lang="en-US" sz="900" baseline="0" dirty="0">
                          <a:latin typeface="Roboto Slab" pitchFamily="2" charset="0"/>
                          <a:ea typeface="Roboto Slab" pitchFamily="2" charset="0"/>
                        </a:rPr>
                        <a:t>Cost information for in-house procedures</a:t>
                      </a:r>
                    </a:p>
                    <a:p>
                      <a:pPr marL="117475" indent="-117475">
                        <a:buFont typeface="Wingdings" panose="05000000000000000000" pitchFamily="2" charset="2"/>
                        <a:buChar char="ü"/>
                      </a:pPr>
                      <a:r>
                        <a:rPr lang="en-US" sz="900" baseline="0" dirty="0">
                          <a:latin typeface="Roboto Slab" pitchFamily="2" charset="0"/>
                          <a:ea typeface="Roboto Slab" pitchFamily="2" charset="0"/>
                        </a:rPr>
                        <a:t>Prior Authorization information</a:t>
                      </a:r>
                    </a:p>
                  </a:txBody>
                  <a:tcPr/>
                </a:tc>
                <a:tc>
                  <a:txBody>
                    <a:bodyPr/>
                    <a:lstStyle/>
                    <a:p>
                      <a:pPr marL="117475" marR="0" lvl="0" indent="-117475" algn="l" defTabSz="914400" rtl="0" eaLnBrk="1" fontAlgn="auto" latinLnBrk="0" hangingPunct="1">
                        <a:lnSpc>
                          <a:spcPct val="100000"/>
                        </a:lnSpc>
                        <a:spcBef>
                          <a:spcPts val="0"/>
                        </a:spcBef>
                        <a:spcAft>
                          <a:spcPts val="0"/>
                        </a:spcAft>
                        <a:buClr>
                          <a:srgbClr val="000000"/>
                        </a:buClr>
                        <a:buSzTx/>
                        <a:buFontTx/>
                        <a:buBlip>
                          <a:blip r:embed="rId4">
                            <a:extLst>
                              <a:ext uri="{96DAC541-7B7A-43D3-8B79-37D633B846F1}">
                                <asvg:svgBlip xmlns:asvg="http://schemas.microsoft.com/office/drawing/2016/SVG/main" r:embed="rId5"/>
                              </a:ext>
                            </a:extLst>
                          </a:blip>
                        </a:buBlip>
                        <a:tabLst/>
                        <a:defRPr/>
                      </a:pPr>
                      <a:r>
                        <a:rPr lang="en-US" sz="900" dirty="0">
                          <a:latin typeface="Roboto Slab" pitchFamily="2" charset="0"/>
                          <a:ea typeface="Roboto Slab" pitchFamily="2" charset="0"/>
                        </a:rPr>
                        <a:t>This will take time until</a:t>
                      </a:r>
                      <a:r>
                        <a:rPr lang="en-US" sz="900" baseline="0" dirty="0">
                          <a:latin typeface="Roboto Slab" pitchFamily="2" charset="0"/>
                          <a:ea typeface="Roboto Slab" pitchFamily="2" charset="0"/>
                        </a:rPr>
                        <a:t> it becomes a regular conversation in the workflow</a:t>
                      </a:r>
                      <a:endParaRPr lang="en-US" sz="900" b="0" i="0" u="none" strike="noStrike" cap="none" baseline="0" dirty="0">
                        <a:solidFill>
                          <a:srgbClr val="000000"/>
                        </a:solidFill>
                        <a:effectLst/>
                        <a:latin typeface="Roboto Slab" pitchFamily="2" charset="0"/>
                        <a:ea typeface="Roboto Slab" pitchFamily="2" charset="0"/>
                        <a:cs typeface="Arial"/>
                        <a:sym typeface="Arial"/>
                      </a:endParaRPr>
                    </a:p>
                    <a:p>
                      <a:pPr marL="117475" marR="0" lvl="0" indent="-117475" algn="l" defTabSz="914400" rtl="0" eaLnBrk="1" fontAlgn="auto" latinLnBrk="0" hangingPunct="1">
                        <a:lnSpc>
                          <a:spcPct val="100000"/>
                        </a:lnSpc>
                        <a:spcBef>
                          <a:spcPts val="0"/>
                        </a:spcBef>
                        <a:spcAft>
                          <a:spcPts val="0"/>
                        </a:spcAft>
                        <a:buClr>
                          <a:srgbClr val="000000"/>
                        </a:buClr>
                        <a:buSzTx/>
                        <a:buFontTx/>
                        <a:buBlip>
                          <a:blip r:embed="rId4">
                            <a:extLst>
                              <a:ext uri="{96DAC541-7B7A-43D3-8B79-37D633B846F1}">
                                <asvg:svgBlip xmlns:asvg="http://schemas.microsoft.com/office/drawing/2016/SVG/main" r:embed="rId5"/>
                              </a:ext>
                            </a:extLst>
                          </a:blip>
                        </a:buBlip>
                        <a:tabLst/>
                        <a:defRPr/>
                      </a:pPr>
                      <a:r>
                        <a:rPr lang="en-US" sz="900" baseline="0" dirty="0">
                          <a:latin typeface="Roboto Slab" pitchFamily="2" charset="0"/>
                          <a:ea typeface="Roboto Slab" pitchFamily="2" charset="0"/>
                        </a:rPr>
                        <a:t>There may be extra costs associated if your organization has a billing service. </a:t>
                      </a:r>
                    </a:p>
                  </a:txBody>
                  <a:tcPr/>
                </a:tc>
                <a:extLst>
                  <a:ext uri="{0D108BD9-81ED-4DB2-BD59-A6C34878D82A}">
                    <a16:rowId xmlns:a16="http://schemas.microsoft.com/office/drawing/2014/main" val="990671957"/>
                  </a:ext>
                </a:extLst>
              </a:tr>
              <a:tr h="237840">
                <a:tc>
                  <a:txBody>
                    <a:bodyPr/>
                    <a:lstStyle/>
                    <a:p>
                      <a:r>
                        <a:rPr lang="en-US" sz="1000" b="1" dirty="0">
                          <a:solidFill>
                            <a:srgbClr val="94BF6E"/>
                          </a:solidFill>
                          <a:latin typeface="Nixie One" panose="020B0604020202020204" charset="0"/>
                        </a:rPr>
                        <a:t>Patient Advocates</a:t>
                      </a:r>
                    </a:p>
                  </a:txBody>
                  <a:tcPr>
                    <a:solidFill>
                      <a:srgbClr val="165751"/>
                    </a:solidFill>
                  </a:tcPr>
                </a:tc>
                <a:tc>
                  <a:txBody>
                    <a:bodyPr/>
                    <a:lstStyle/>
                    <a:p>
                      <a:pPr marL="117475" indent="-117475">
                        <a:buFont typeface="Wingdings" panose="05000000000000000000" pitchFamily="2" charset="2"/>
                        <a:buChar char="ü"/>
                      </a:pPr>
                      <a:r>
                        <a:rPr lang="en-US" sz="900" dirty="0">
                          <a:latin typeface="Roboto Slab" pitchFamily="2" charset="0"/>
                          <a:ea typeface="Roboto Slab" pitchFamily="2" charset="0"/>
                        </a:rPr>
                        <a:t>Handouts and resources</a:t>
                      </a:r>
                      <a:r>
                        <a:rPr lang="en-US" sz="900" baseline="0" dirty="0">
                          <a:latin typeface="Roboto Slab" pitchFamily="2" charset="0"/>
                          <a:ea typeface="Roboto Slab" pitchFamily="2" charset="0"/>
                        </a:rPr>
                        <a:t> for patients</a:t>
                      </a:r>
                    </a:p>
                    <a:p>
                      <a:pPr marL="117475" indent="-117475">
                        <a:buFont typeface="Wingdings" panose="05000000000000000000" pitchFamily="2" charset="2"/>
                        <a:buChar char="ü"/>
                      </a:pPr>
                      <a:r>
                        <a:rPr lang="en-US" sz="900" baseline="0" dirty="0">
                          <a:latin typeface="Roboto Slab" pitchFamily="2" charset="0"/>
                          <a:ea typeface="Roboto Slab" pitchFamily="2" charset="0"/>
                        </a:rPr>
                        <a:t>Great tools for physicians/staff to learn basics</a:t>
                      </a:r>
                      <a:endParaRPr lang="en-US" sz="900" dirty="0">
                        <a:latin typeface="Roboto Slab" pitchFamily="2" charset="0"/>
                        <a:ea typeface="Roboto Slab" pitchFamily="2" charset="0"/>
                      </a:endParaRPr>
                    </a:p>
                    <a:p>
                      <a:pPr marL="117475" indent="-117475">
                        <a:buFont typeface="Wingdings" panose="05000000000000000000" pitchFamily="2" charset="2"/>
                        <a:buChar char="ü"/>
                      </a:pPr>
                      <a:r>
                        <a:rPr lang="en-US" sz="900" baseline="0" dirty="0">
                          <a:latin typeface="Roboto Slab" pitchFamily="2" charset="0"/>
                          <a:ea typeface="Roboto Slab" pitchFamily="2" charset="0"/>
                        </a:rPr>
                        <a:t>Prescription Assistance Program and Prior Authorization Assistance</a:t>
                      </a:r>
                      <a:endParaRPr lang="en-US" sz="900" dirty="0">
                        <a:latin typeface="Roboto Slab" pitchFamily="2" charset="0"/>
                        <a:ea typeface="Roboto Slab" pitchFamily="2" charset="0"/>
                      </a:endParaRPr>
                    </a:p>
                  </a:txBody>
                  <a:tcPr/>
                </a:tc>
                <a:tc>
                  <a:txBody>
                    <a:bodyPr/>
                    <a:lstStyle/>
                    <a:p>
                      <a:pPr marL="115888" marR="0" lvl="0" indent="-115888" algn="l" defTabSz="914400" rtl="0" eaLnBrk="1" fontAlgn="auto" latinLnBrk="0" hangingPunct="1">
                        <a:lnSpc>
                          <a:spcPct val="100000"/>
                        </a:lnSpc>
                        <a:spcBef>
                          <a:spcPts val="0"/>
                        </a:spcBef>
                        <a:spcAft>
                          <a:spcPts val="0"/>
                        </a:spcAft>
                        <a:buClr>
                          <a:srgbClr val="000000"/>
                        </a:buClr>
                        <a:buSzTx/>
                        <a:buFontTx/>
                        <a:buBlip>
                          <a:blip r:embed="rId4">
                            <a:extLst>
                              <a:ext uri="{96DAC541-7B7A-43D3-8B79-37D633B846F1}">
                                <asvg:svgBlip xmlns:asvg="http://schemas.microsoft.com/office/drawing/2016/SVG/main" r:embed="rId5"/>
                              </a:ext>
                            </a:extLst>
                          </a:blip>
                        </a:buBlip>
                        <a:tabLst/>
                        <a:defRPr/>
                      </a:pPr>
                      <a:r>
                        <a:rPr lang="en-US" sz="900" dirty="0">
                          <a:latin typeface="Roboto Slab" pitchFamily="2" charset="0"/>
                          <a:ea typeface="Roboto Slab" pitchFamily="2" charset="0"/>
                        </a:rPr>
                        <a:t>It will take time to find an assistance program and apply.  </a:t>
                      </a:r>
                    </a:p>
                    <a:p>
                      <a:pPr marL="115888" marR="0" lvl="0" indent="-115888" algn="l" defTabSz="914400" rtl="0" eaLnBrk="1" fontAlgn="auto" latinLnBrk="0" hangingPunct="1">
                        <a:lnSpc>
                          <a:spcPct val="100000"/>
                        </a:lnSpc>
                        <a:spcBef>
                          <a:spcPts val="0"/>
                        </a:spcBef>
                        <a:spcAft>
                          <a:spcPts val="0"/>
                        </a:spcAft>
                        <a:buClr>
                          <a:srgbClr val="000000"/>
                        </a:buClr>
                        <a:buSzTx/>
                        <a:buFontTx/>
                        <a:buBlip>
                          <a:blip r:embed="rId4">
                            <a:extLst>
                              <a:ext uri="{96DAC541-7B7A-43D3-8B79-37D633B846F1}">
                                <asvg:svgBlip xmlns:asvg="http://schemas.microsoft.com/office/drawing/2016/SVG/main" r:embed="rId5"/>
                              </a:ext>
                            </a:extLst>
                          </a:blip>
                        </a:buBlip>
                        <a:tabLst/>
                        <a:defRPr/>
                      </a:pPr>
                      <a:r>
                        <a:rPr lang="en-US" sz="900" dirty="0">
                          <a:latin typeface="Roboto Slab" pitchFamily="2" charset="0"/>
                          <a:ea typeface="Roboto Slab" pitchFamily="2" charset="0"/>
                        </a:rPr>
                        <a:t>It will take time to apply and get accepted</a:t>
                      </a:r>
                    </a:p>
                  </a:txBody>
                  <a:tcPr/>
                </a:tc>
                <a:extLst>
                  <a:ext uri="{0D108BD9-81ED-4DB2-BD59-A6C34878D82A}">
                    <a16:rowId xmlns:a16="http://schemas.microsoft.com/office/drawing/2014/main" val="1031448626"/>
                  </a:ext>
                </a:extLst>
              </a:tr>
              <a:tr h="752261">
                <a:tc>
                  <a:txBody>
                    <a:bodyPr/>
                    <a:lstStyle/>
                    <a:p>
                      <a:r>
                        <a:rPr lang="en-US" sz="1000" b="1" dirty="0">
                          <a:solidFill>
                            <a:srgbClr val="94BF6E"/>
                          </a:solidFill>
                          <a:latin typeface="Nixie One" panose="020B0604020202020204" charset="0"/>
                        </a:rPr>
                        <a:t>Social Worker/Care Coordinator</a:t>
                      </a:r>
                    </a:p>
                  </a:txBody>
                  <a:tcPr>
                    <a:solidFill>
                      <a:srgbClr val="165751"/>
                    </a:solidFill>
                  </a:tcPr>
                </a:tc>
                <a:tc>
                  <a:txBody>
                    <a:bodyPr/>
                    <a:lstStyle/>
                    <a:p>
                      <a:pPr marL="117475" indent="-117475">
                        <a:buFont typeface="Wingdings" panose="05000000000000000000" pitchFamily="2" charset="2"/>
                        <a:buChar char="ü"/>
                      </a:pPr>
                      <a:r>
                        <a:rPr lang="en-US" sz="900" dirty="0">
                          <a:latin typeface="Roboto Slab" pitchFamily="2" charset="0"/>
                          <a:ea typeface="Roboto Slab" pitchFamily="2" charset="0"/>
                        </a:rPr>
                        <a:t>Ask</a:t>
                      </a:r>
                      <a:r>
                        <a:rPr lang="en-US" sz="900" baseline="0" dirty="0">
                          <a:latin typeface="Roboto Slab" pitchFamily="2" charset="0"/>
                          <a:ea typeface="Roboto Slab" pitchFamily="2" charset="0"/>
                        </a:rPr>
                        <a:t> about savings in other areas (like housing or utilities) that could re-allocate resources and help make medications more affordable!</a:t>
                      </a:r>
                      <a:endParaRPr lang="en-US" sz="900" dirty="0">
                        <a:latin typeface="Roboto Slab" pitchFamily="2" charset="0"/>
                        <a:ea typeface="Roboto Slab" pitchFamily="2" charset="0"/>
                      </a:endParaRPr>
                    </a:p>
                    <a:p>
                      <a:pPr marL="117475" indent="-117475">
                        <a:buFont typeface="Wingdings" panose="05000000000000000000" pitchFamily="2" charset="2"/>
                        <a:buChar char="ü"/>
                      </a:pPr>
                      <a:r>
                        <a:rPr lang="en-US" sz="900" baseline="0" dirty="0">
                          <a:latin typeface="Roboto Slab" pitchFamily="2" charset="0"/>
                          <a:ea typeface="Roboto Slab" pitchFamily="2" charset="0"/>
                        </a:rPr>
                        <a:t>They can also help to inform a care plan that needs to account for childcare and missing work.  </a:t>
                      </a:r>
                      <a:endParaRPr lang="en-US" sz="900" dirty="0">
                        <a:latin typeface="Roboto Slab" pitchFamily="2" charset="0"/>
                        <a:ea typeface="Roboto Slab" pitchFamily="2" charset="0"/>
                      </a:endParaRPr>
                    </a:p>
                  </a:txBody>
                  <a:tcPr/>
                </a:tc>
                <a:tc>
                  <a:txBody>
                    <a:bodyPr/>
                    <a:lstStyle/>
                    <a:p>
                      <a:pPr marL="117475" indent="-117475">
                        <a:buFont typeface="Trebuchet MS" panose="020B0603020202020204" pitchFamily="34" charset="0"/>
                        <a:buChar char="x"/>
                      </a:pPr>
                      <a:r>
                        <a:rPr lang="en-US" sz="900" dirty="0">
                          <a:latin typeface="Roboto Slab" pitchFamily="2" charset="0"/>
                          <a:ea typeface="Roboto Slab" pitchFamily="2" charset="0"/>
                        </a:rPr>
                        <a:t>They may not be available</a:t>
                      </a:r>
                      <a:r>
                        <a:rPr lang="en-US" sz="900" baseline="0" dirty="0">
                          <a:latin typeface="Roboto Slab" pitchFamily="2" charset="0"/>
                          <a:ea typeface="Roboto Slab" pitchFamily="2" charset="0"/>
                        </a:rPr>
                        <a:t> in your organization</a:t>
                      </a:r>
                    </a:p>
                    <a:p>
                      <a:pPr marL="117475" indent="-117475">
                        <a:buFont typeface="Trebuchet MS" panose="020B0603020202020204" pitchFamily="34" charset="0"/>
                        <a:buChar char="x"/>
                      </a:pPr>
                      <a:r>
                        <a:rPr lang="en-US" sz="900" baseline="0" dirty="0">
                          <a:latin typeface="Roboto Slab" pitchFamily="2" charset="0"/>
                          <a:ea typeface="Roboto Slab" pitchFamily="2" charset="0"/>
                        </a:rPr>
                        <a:t>They may only be available for inpatient information</a:t>
                      </a:r>
                      <a:endParaRPr lang="en-US" sz="900" dirty="0">
                        <a:latin typeface="Roboto Slab" pitchFamily="2" charset="0"/>
                        <a:ea typeface="Roboto Slab" pitchFamily="2" charset="0"/>
                      </a:endParaRPr>
                    </a:p>
                  </a:txBody>
                  <a:tcPr/>
                </a:tc>
                <a:extLst>
                  <a:ext uri="{0D108BD9-81ED-4DB2-BD59-A6C34878D82A}">
                    <a16:rowId xmlns:a16="http://schemas.microsoft.com/office/drawing/2014/main" val="3835242967"/>
                  </a:ext>
                </a:extLst>
              </a:tr>
              <a:tr h="427986">
                <a:tc>
                  <a:txBody>
                    <a:bodyPr/>
                    <a:lstStyle/>
                    <a:p>
                      <a:r>
                        <a:rPr lang="en-US" sz="1000" b="1" dirty="0">
                          <a:solidFill>
                            <a:srgbClr val="94BF6E"/>
                          </a:solidFill>
                          <a:latin typeface="Nixie One" panose="020B0604020202020204" charset="0"/>
                        </a:rPr>
                        <a:t>Patients</a:t>
                      </a:r>
                    </a:p>
                  </a:txBody>
                  <a:tcPr>
                    <a:solidFill>
                      <a:srgbClr val="165751"/>
                    </a:solidFill>
                  </a:tcPr>
                </a:tc>
                <a:tc>
                  <a:txBody>
                    <a:bodyPr/>
                    <a:lstStyle/>
                    <a:p>
                      <a:pPr marL="117475" indent="-117475">
                        <a:buFont typeface="Wingdings" panose="05000000000000000000" pitchFamily="2" charset="2"/>
                        <a:buChar char="ü"/>
                      </a:pPr>
                      <a:r>
                        <a:rPr lang="en-US" sz="900" b="0" i="0" u="none" strike="noStrike" cap="none" dirty="0">
                          <a:solidFill>
                            <a:srgbClr val="000000"/>
                          </a:solidFill>
                          <a:effectLst/>
                          <a:latin typeface="Roboto Slab" pitchFamily="2" charset="0"/>
                          <a:ea typeface="Roboto Slab" pitchFamily="2" charset="0"/>
                          <a:cs typeface="Arial"/>
                          <a:sym typeface="Arial"/>
                        </a:rPr>
                        <a:t>Ask what they have done to make care more affordable.  </a:t>
                      </a:r>
                    </a:p>
                    <a:p>
                      <a:pPr marL="117475" indent="-117475">
                        <a:buFont typeface="Wingdings" panose="05000000000000000000" pitchFamily="2" charset="2"/>
                        <a:buChar char="ü"/>
                      </a:pPr>
                      <a:r>
                        <a:rPr lang="en-US" sz="900" b="0" i="0" u="none" strike="noStrike" cap="none" dirty="0">
                          <a:solidFill>
                            <a:srgbClr val="000000"/>
                          </a:solidFill>
                          <a:effectLst/>
                          <a:latin typeface="Roboto Slab" pitchFamily="2" charset="0"/>
                          <a:ea typeface="Roboto Slab" pitchFamily="2" charset="0"/>
                          <a:cs typeface="Arial"/>
                          <a:sym typeface="Arial"/>
                        </a:rPr>
                        <a:t>Ask for other alternatives or options they have used</a:t>
                      </a:r>
                    </a:p>
                  </a:txBody>
                  <a:tcPr/>
                </a:tc>
                <a:tc>
                  <a:txBody>
                    <a:bodyPr/>
                    <a:lstStyle/>
                    <a:p>
                      <a:pPr marL="117475" indent="-117475">
                        <a:buFontTx/>
                        <a:buBlip>
                          <a:blip r:embed="rId4">
                            <a:extLst>
                              <a:ext uri="{96DAC541-7B7A-43D3-8B79-37D633B846F1}">
                                <asvg:svgBlip xmlns:asvg="http://schemas.microsoft.com/office/drawing/2016/SVG/main" r:embed="rId5"/>
                              </a:ext>
                            </a:extLst>
                          </a:blip>
                        </a:buBlip>
                      </a:pPr>
                      <a:endParaRPr lang="en-US" sz="900" b="0" i="0" u="none" strike="noStrike" cap="none" dirty="0">
                        <a:solidFill>
                          <a:srgbClr val="000000"/>
                        </a:solidFill>
                        <a:effectLst/>
                        <a:latin typeface="Roboto Slab" pitchFamily="2" charset="0"/>
                        <a:ea typeface="Roboto Slab" pitchFamily="2" charset="0"/>
                        <a:cs typeface="Arial"/>
                        <a:sym typeface="Arial"/>
                      </a:endParaRPr>
                    </a:p>
                  </a:txBody>
                  <a:tcPr/>
                </a:tc>
                <a:extLst>
                  <a:ext uri="{0D108BD9-81ED-4DB2-BD59-A6C34878D82A}">
                    <a16:rowId xmlns:a16="http://schemas.microsoft.com/office/drawing/2014/main" val="3004512277"/>
                  </a:ext>
                </a:extLst>
              </a:tr>
              <a:tr h="752261">
                <a:tc>
                  <a:txBody>
                    <a:bodyPr/>
                    <a:lstStyle/>
                    <a:p>
                      <a:r>
                        <a:rPr lang="en-US" sz="1000" b="1" dirty="0">
                          <a:solidFill>
                            <a:srgbClr val="94BF6E"/>
                          </a:solidFill>
                          <a:latin typeface="Nixie One" panose="020B0604020202020204" charset="0"/>
                        </a:rPr>
                        <a:t>Pharmacist</a:t>
                      </a:r>
                    </a:p>
                  </a:txBody>
                  <a:tcPr>
                    <a:solidFill>
                      <a:srgbClr val="165751"/>
                    </a:solidFill>
                  </a:tcPr>
                </a:tc>
                <a:tc>
                  <a:txBody>
                    <a:bodyPr/>
                    <a:lstStyle/>
                    <a:p>
                      <a:pPr marL="117475" indent="-117475">
                        <a:buFont typeface="Wingdings" panose="05000000000000000000" pitchFamily="2" charset="2"/>
                        <a:buChar char="ü"/>
                      </a:pPr>
                      <a:r>
                        <a:rPr lang="en-US" sz="900" b="0" i="0" u="none" strike="noStrike" cap="none" dirty="0">
                          <a:solidFill>
                            <a:srgbClr val="000000"/>
                          </a:solidFill>
                          <a:effectLst/>
                          <a:latin typeface="Roboto Slab" pitchFamily="2" charset="0"/>
                          <a:ea typeface="Roboto Slab" pitchFamily="2" charset="0"/>
                          <a:cs typeface="Arial"/>
                          <a:sym typeface="Arial"/>
                        </a:rPr>
                        <a:t>Compare or look up prices</a:t>
                      </a:r>
                    </a:p>
                    <a:p>
                      <a:pPr marL="117475" indent="-117475">
                        <a:buFont typeface="Wingdings" panose="05000000000000000000" pitchFamily="2" charset="2"/>
                        <a:buChar char="ü"/>
                      </a:pPr>
                      <a:r>
                        <a:rPr lang="en-US" sz="900" b="0" i="0" u="none" strike="noStrike" cap="none" dirty="0">
                          <a:solidFill>
                            <a:srgbClr val="000000"/>
                          </a:solidFill>
                          <a:effectLst/>
                          <a:latin typeface="Roboto Slab" pitchFamily="2" charset="0"/>
                          <a:ea typeface="Roboto Slab" pitchFamily="2" charset="0"/>
                          <a:cs typeface="Arial"/>
                          <a:sym typeface="Arial"/>
                        </a:rPr>
                        <a:t>Find drug alternatives</a:t>
                      </a:r>
                    </a:p>
                    <a:p>
                      <a:pPr marL="117475" indent="-117475">
                        <a:buFont typeface="Wingdings" panose="05000000000000000000" pitchFamily="2" charset="2"/>
                        <a:buChar char="ü"/>
                      </a:pPr>
                      <a:r>
                        <a:rPr lang="en-US" sz="900" b="0" i="0" u="none" strike="noStrike" cap="none" dirty="0">
                          <a:solidFill>
                            <a:srgbClr val="000000"/>
                          </a:solidFill>
                          <a:effectLst/>
                          <a:latin typeface="Roboto Slab" pitchFamily="2" charset="0"/>
                          <a:ea typeface="Roboto Slab" pitchFamily="2" charset="0"/>
                          <a:cs typeface="Arial"/>
                          <a:sym typeface="Arial"/>
                        </a:rPr>
                        <a:t>Assist in checking formularies</a:t>
                      </a:r>
                    </a:p>
                    <a:p>
                      <a:pPr marL="117475" indent="-117475">
                        <a:buFont typeface="Wingdings" panose="05000000000000000000" pitchFamily="2" charset="2"/>
                        <a:buChar char="ü"/>
                      </a:pPr>
                      <a:r>
                        <a:rPr lang="en-US" sz="900" b="0" i="0" u="none" strike="noStrike" cap="none" dirty="0">
                          <a:solidFill>
                            <a:srgbClr val="000000"/>
                          </a:solidFill>
                          <a:effectLst/>
                          <a:latin typeface="Roboto Slab" pitchFamily="2" charset="0"/>
                          <a:ea typeface="Roboto Slab" pitchFamily="2" charset="0"/>
                          <a:cs typeface="Arial"/>
                          <a:sym typeface="Arial"/>
                        </a:rPr>
                        <a:t>Knowledge of patient assistance programs or savings clubs</a:t>
                      </a:r>
                    </a:p>
                  </a:txBody>
                  <a:tcPr/>
                </a:tc>
                <a:tc>
                  <a:txBody>
                    <a:bodyPr/>
                    <a:lstStyle/>
                    <a:p>
                      <a:pPr marL="117475" marR="0" lvl="0" indent="-117475" algn="l" defTabSz="914400" rtl="0" eaLnBrk="1" fontAlgn="auto" latinLnBrk="0" hangingPunct="1">
                        <a:lnSpc>
                          <a:spcPct val="100000"/>
                        </a:lnSpc>
                        <a:spcBef>
                          <a:spcPts val="0"/>
                        </a:spcBef>
                        <a:spcAft>
                          <a:spcPts val="0"/>
                        </a:spcAft>
                        <a:buClr>
                          <a:srgbClr val="000000"/>
                        </a:buClr>
                        <a:buSzTx/>
                        <a:buFontTx/>
                        <a:buBlip>
                          <a:blip r:embed="rId4">
                            <a:extLst>
                              <a:ext uri="{96DAC541-7B7A-43D3-8B79-37D633B846F1}">
                                <asvg:svgBlip xmlns:asvg="http://schemas.microsoft.com/office/drawing/2016/SVG/main" r:embed="rId5"/>
                              </a:ext>
                            </a:extLst>
                          </a:blip>
                        </a:buBlip>
                        <a:tabLst/>
                        <a:defRPr/>
                      </a:pPr>
                      <a:r>
                        <a:rPr lang="en-US" sz="900" dirty="0">
                          <a:latin typeface="Roboto Slab" pitchFamily="2" charset="0"/>
                          <a:ea typeface="Roboto Slab" pitchFamily="2" charset="0"/>
                        </a:rPr>
                        <a:t>You</a:t>
                      </a:r>
                      <a:r>
                        <a:rPr lang="en-US" sz="900" baseline="0" dirty="0">
                          <a:latin typeface="Roboto Slab" pitchFamily="2" charset="0"/>
                          <a:ea typeface="Roboto Slab" pitchFamily="2" charset="0"/>
                        </a:rPr>
                        <a:t> may find a difference across types of pharmacies in willingness to look up and share information</a:t>
                      </a:r>
                      <a:endParaRPr lang="en-US" sz="900" dirty="0">
                        <a:latin typeface="Roboto Slab" pitchFamily="2" charset="0"/>
                        <a:ea typeface="Roboto Slab" pitchFamily="2" charset="0"/>
                      </a:endParaRPr>
                    </a:p>
                    <a:p>
                      <a:pPr marL="342900" indent="-342900">
                        <a:buFontTx/>
                        <a:buBlip>
                          <a:blip r:embed="rId4">
                            <a:extLst>
                              <a:ext uri="{96DAC541-7B7A-43D3-8B79-37D633B846F1}">
                                <asvg:svgBlip xmlns:asvg="http://schemas.microsoft.com/office/drawing/2016/SVG/main" r:embed="rId5"/>
                              </a:ext>
                            </a:extLst>
                          </a:blip>
                        </a:buBlip>
                      </a:pPr>
                      <a:endParaRPr lang="en-US" sz="900" b="0" i="0" u="none" strike="noStrike" cap="none" dirty="0">
                        <a:solidFill>
                          <a:srgbClr val="000000"/>
                        </a:solidFill>
                        <a:effectLst/>
                        <a:latin typeface="Roboto Slab" pitchFamily="2" charset="0"/>
                        <a:ea typeface="Roboto Slab" pitchFamily="2" charset="0"/>
                        <a:cs typeface="Arial"/>
                        <a:sym typeface="Arial"/>
                      </a:endParaRPr>
                    </a:p>
                  </a:txBody>
                  <a:tcPr/>
                </a:tc>
                <a:extLst>
                  <a:ext uri="{0D108BD9-81ED-4DB2-BD59-A6C34878D82A}">
                    <a16:rowId xmlns:a16="http://schemas.microsoft.com/office/drawing/2014/main" val="2545995182"/>
                  </a:ext>
                </a:extLst>
              </a:tr>
            </a:tbl>
          </a:graphicData>
        </a:graphic>
      </p:graphicFrame>
      <p:sp>
        <p:nvSpPr>
          <p:cNvPr id="174" name="Google Shape;174;p19"/>
          <p:cNvSpPr txBox="1">
            <a:spLocks noGrp="1"/>
          </p:cNvSpPr>
          <p:nvPr>
            <p:ph type="ctrTitle" idx="4294967295"/>
          </p:nvPr>
        </p:nvSpPr>
        <p:spPr>
          <a:xfrm>
            <a:off x="1" y="82593"/>
            <a:ext cx="3840479" cy="637112"/>
          </a:xfrm>
          <a:prstGeom prst="rect">
            <a:avLst/>
          </a:prstGeom>
          <a:solidFill>
            <a:srgbClr val="124057"/>
          </a:solidFill>
        </p:spPr>
        <p:txBody>
          <a:bodyPr spcFirstLastPara="1" wrap="square" lIns="91425" tIns="91425" rIns="91425" bIns="91425" anchor="t" anchorCtr="0">
            <a:noAutofit/>
          </a:bodyPr>
          <a:lstStyle/>
          <a:p>
            <a:pPr marL="0" lvl="0" indent="0" rtl="0">
              <a:spcBef>
                <a:spcPts val="0"/>
              </a:spcBef>
              <a:spcAft>
                <a:spcPts val="0"/>
              </a:spcAft>
              <a:buNone/>
            </a:pPr>
            <a:r>
              <a:rPr lang="en-US" sz="3600" dirty="0">
                <a:solidFill>
                  <a:srgbClr val="94BF6E"/>
                </a:solidFill>
              </a:rPr>
              <a:t>    </a:t>
            </a:r>
            <a:endParaRPr sz="3600" dirty="0">
              <a:solidFill>
                <a:srgbClr val="94BF6E"/>
              </a:solidFill>
            </a:endParaRPr>
          </a:p>
        </p:txBody>
      </p:sp>
      <p:sp>
        <p:nvSpPr>
          <p:cNvPr id="187" name="Google Shape;187;p19"/>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12</a:t>
            </a:fld>
            <a:endParaRPr/>
          </a:p>
        </p:txBody>
      </p:sp>
      <p:pic>
        <p:nvPicPr>
          <p:cNvPr id="22" name="Graphic 21" descr="Circle with left arrow">
            <a:hlinkClick r:id="" action="ppaction://hlinkshowjump?jump=nextslide"/>
            <a:extLst>
              <a:ext uri="{FF2B5EF4-FFF2-40B4-BE49-F238E27FC236}">
                <a16:creationId xmlns:a16="http://schemas.microsoft.com/office/drawing/2014/main" id="{E06B9A6F-33E8-41A9-89E5-22BA602B077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626131" y="4650154"/>
            <a:ext cx="480325" cy="480325"/>
          </a:xfrm>
          <a:prstGeom prst="rect">
            <a:avLst/>
          </a:prstGeom>
        </p:spPr>
      </p:pic>
      <p:sp>
        <p:nvSpPr>
          <p:cNvPr id="2" name="TextBox 1">
            <a:extLst>
              <a:ext uri="{FF2B5EF4-FFF2-40B4-BE49-F238E27FC236}">
                <a16:creationId xmlns:a16="http://schemas.microsoft.com/office/drawing/2014/main" id="{FF3DCC71-FAED-44C2-AC82-A14C7CF52459}"/>
              </a:ext>
            </a:extLst>
          </p:cNvPr>
          <p:cNvSpPr txBox="1"/>
          <p:nvPr/>
        </p:nvSpPr>
        <p:spPr>
          <a:xfrm>
            <a:off x="1382980" y="163843"/>
            <a:ext cx="2161102" cy="461665"/>
          </a:xfrm>
          <a:prstGeom prst="rect">
            <a:avLst/>
          </a:prstGeom>
          <a:noFill/>
        </p:spPr>
        <p:txBody>
          <a:bodyPr wrap="square" rtlCol="0">
            <a:spAutoFit/>
          </a:bodyPr>
          <a:lstStyle/>
          <a:p>
            <a:r>
              <a:rPr lang="en-US" sz="2400" b="1" dirty="0">
                <a:solidFill>
                  <a:schemeClr val="bg1"/>
                </a:solidFill>
                <a:latin typeface="Roboto Slab" pitchFamily="2" charset="0"/>
                <a:ea typeface="Roboto Slab" pitchFamily="2" charset="0"/>
              </a:rPr>
              <a:t>People</a:t>
            </a:r>
          </a:p>
        </p:txBody>
      </p:sp>
      <p:cxnSp>
        <p:nvCxnSpPr>
          <p:cNvPr id="9" name="Straight Connector 8">
            <a:extLst>
              <a:ext uri="{FF2B5EF4-FFF2-40B4-BE49-F238E27FC236}">
                <a16:creationId xmlns:a16="http://schemas.microsoft.com/office/drawing/2014/main" id="{F1645FB3-7777-42D4-81C1-654347BC3015}"/>
              </a:ext>
            </a:extLst>
          </p:cNvPr>
          <p:cNvCxnSpPr/>
          <p:nvPr/>
        </p:nvCxnSpPr>
        <p:spPr>
          <a:xfrm>
            <a:off x="1235241" y="252549"/>
            <a:ext cx="0" cy="287382"/>
          </a:xfrm>
          <a:prstGeom prst="line">
            <a:avLst/>
          </a:prstGeom>
          <a:ln>
            <a:solidFill>
              <a:srgbClr val="18637B"/>
            </a:solidFill>
          </a:ln>
        </p:spPr>
        <p:style>
          <a:lnRef idx="1">
            <a:schemeClr val="accent1"/>
          </a:lnRef>
          <a:fillRef idx="0">
            <a:schemeClr val="accent1"/>
          </a:fillRef>
          <a:effectRef idx="0">
            <a:schemeClr val="accent1"/>
          </a:effectRef>
          <a:fontRef idx="minor">
            <a:schemeClr val="tx1"/>
          </a:fontRef>
        </p:style>
      </p:cxnSp>
      <p:pic>
        <p:nvPicPr>
          <p:cNvPr id="11" name="Graphic 10" descr="Users">
            <a:extLst>
              <a:ext uri="{FF2B5EF4-FFF2-40B4-BE49-F238E27FC236}">
                <a16:creationId xmlns:a16="http://schemas.microsoft.com/office/drawing/2014/main" id="{95318AD0-8FFB-4F5A-9809-270E33020EF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99893" y="7804"/>
            <a:ext cx="786689" cy="786689"/>
          </a:xfrm>
          <a:prstGeom prst="rect">
            <a:avLst/>
          </a:prstGeom>
        </p:spPr>
      </p:pic>
    </p:spTree>
    <p:custDataLst>
      <p:tags r:id="rId1"/>
    </p:custDataLst>
    <p:extLst>
      <p:ext uri="{BB962C8B-B14F-4D97-AF65-F5344CB8AC3E}">
        <p14:creationId xmlns:p14="http://schemas.microsoft.com/office/powerpoint/2010/main" val="1344329699"/>
      </p:ext>
    </p:extLst>
  </p:cSld>
  <p:clrMapOvr>
    <a:masterClrMapping/>
  </p:clrMapOvr>
  <p:transition advClick="0">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graphicFrame>
        <p:nvGraphicFramePr>
          <p:cNvPr id="15" name="Table 14">
            <a:extLst>
              <a:ext uri="{FF2B5EF4-FFF2-40B4-BE49-F238E27FC236}">
                <a16:creationId xmlns:a16="http://schemas.microsoft.com/office/drawing/2014/main" id="{BDD131E9-294A-4BE2-872F-546430536434}"/>
              </a:ext>
            </a:extLst>
          </p:cNvPr>
          <p:cNvGraphicFramePr>
            <a:graphicFrameLocks noGrp="1"/>
          </p:cNvGraphicFramePr>
          <p:nvPr>
            <p:extLst>
              <p:ext uri="{D42A27DB-BD31-4B8C-83A1-F6EECF244321}">
                <p14:modId xmlns:p14="http://schemas.microsoft.com/office/powerpoint/2010/main" val="1049997475"/>
              </p:ext>
            </p:extLst>
          </p:nvPr>
        </p:nvGraphicFramePr>
        <p:xfrm>
          <a:off x="298150" y="785468"/>
          <a:ext cx="8795658" cy="4101573"/>
        </p:xfrm>
        <a:graphic>
          <a:graphicData uri="http://schemas.openxmlformats.org/drawingml/2006/table">
            <a:tbl>
              <a:tblPr firstRow="1" bandRow="1">
                <a:tableStyleId>{C8E92871-C73D-4AEA-A9DE-22A4FB41E356}</a:tableStyleId>
              </a:tblPr>
              <a:tblGrid>
                <a:gridCol w="1914963">
                  <a:extLst>
                    <a:ext uri="{9D8B030D-6E8A-4147-A177-3AD203B41FA5}">
                      <a16:colId xmlns:a16="http://schemas.microsoft.com/office/drawing/2014/main" val="999060841"/>
                    </a:ext>
                  </a:extLst>
                </a:gridCol>
                <a:gridCol w="2597426">
                  <a:extLst>
                    <a:ext uri="{9D8B030D-6E8A-4147-A177-3AD203B41FA5}">
                      <a16:colId xmlns:a16="http://schemas.microsoft.com/office/drawing/2014/main" val="1537715240"/>
                    </a:ext>
                  </a:extLst>
                </a:gridCol>
                <a:gridCol w="2537791">
                  <a:extLst>
                    <a:ext uri="{9D8B030D-6E8A-4147-A177-3AD203B41FA5}">
                      <a16:colId xmlns:a16="http://schemas.microsoft.com/office/drawing/2014/main" val="1452867838"/>
                    </a:ext>
                  </a:extLst>
                </a:gridCol>
                <a:gridCol w="1745478">
                  <a:extLst>
                    <a:ext uri="{9D8B030D-6E8A-4147-A177-3AD203B41FA5}">
                      <a16:colId xmlns:a16="http://schemas.microsoft.com/office/drawing/2014/main" val="4158133028"/>
                    </a:ext>
                  </a:extLst>
                </a:gridCol>
              </a:tblGrid>
              <a:tr h="274706">
                <a:tc>
                  <a:txBody>
                    <a:bodyPr/>
                    <a:lstStyle/>
                    <a:p>
                      <a:pPr algn="ctr"/>
                      <a:r>
                        <a:rPr lang="en-US" sz="1200" b="1" dirty="0">
                          <a:solidFill>
                            <a:schemeClr val="bg1"/>
                          </a:solidFill>
                          <a:latin typeface="Roboto Slab" pitchFamily="2" charset="0"/>
                          <a:ea typeface="Roboto Slab" pitchFamily="2" charset="0"/>
                        </a:rPr>
                        <a:t>Tool</a:t>
                      </a:r>
                    </a:p>
                  </a:txBody>
                  <a:tcPr>
                    <a:solidFill>
                      <a:srgbClr val="165751"/>
                    </a:solidFill>
                  </a:tcPr>
                </a:tc>
                <a:tc>
                  <a:txBody>
                    <a:bodyPr/>
                    <a:lstStyle/>
                    <a:p>
                      <a:pPr algn="ctr"/>
                      <a:r>
                        <a:rPr lang="en-US" sz="1200" b="1" dirty="0">
                          <a:solidFill>
                            <a:schemeClr val="bg1"/>
                          </a:solidFill>
                          <a:latin typeface="Roboto Slab" pitchFamily="2" charset="0"/>
                          <a:ea typeface="Roboto Slab" pitchFamily="2" charset="0"/>
                        </a:rPr>
                        <a:t>Best Uses</a:t>
                      </a:r>
                    </a:p>
                  </a:txBody>
                  <a:tcPr>
                    <a:solidFill>
                      <a:srgbClr val="165751"/>
                    </a:solidFill>
                  </a:tcPr>
                </a:tc>
                <a:tc>
                  <a:txBody>
                    <a:bodyPr/>
                    <a:lstStyle/>
                    <a:p>
                      <a:pPr algn="ctr"/>
                      <a:r>
                        <a:rPr lang="en-US" sz="1200" b="1" dirty="0">
                          <a:solidFill>
                            <a:schemeClr val="bg1"/>
                          </a:solidFill>
                          <a:latin typeface="Roboto Slab" pitchFamily="2" charset="0"/>
                          <a:ea typeface="Roboto Slab" pitchFamily="2" charset="0"/>
                        </a:rPr>
                        <a:t>Roadblocks</a:t>
                      </a:r>
                    </a:p>
                  </a:txBody>
                  <a:tcPr>
                    <a:solidFill>
                      <a:srgbClr val="165751"/>
                    </a:solidFill>
                  </a:tcPr>
                </a:tc>
                <a:tc>
                  <a:txBody>
                    <a:bodyPr/>
                    <a:lstStyle/>
                    <a:p>
                      <a:pPr algn="ctr"/>
                      <a:r>
                        <a:rPr lang="en-US" sz="1200" b="1" dirty="0">
                          <a:solidFill>
                            <a:schemeClr val="bg1"/>
                          </a:solidFill>
                          <a:latin typeface="Roboto Slab" pitchFamily="2" charset="0"/>
                          <a:ea typeface="Roboto Slab" pitchFamily="2" charset="0"/>
                        </a:rPr>
                        <a:t>Learning Resources</a:t>
                      </a:r>
                    </a:p>
                  </a:txBody>
                  <a:tcPr>
                    <a:solidFill>
                      <a:srgbClr val="165751"/>
                    </a:solidFill>
                  </a:tcPr>
                </a:tc>
                <a:extLst>
                  <a:ext uri="{0D108BD9-81ED-4DB2-BD59-A6C34878D82A}">
                    <a16:rowId xmlns:a16="http://schemas.microsoft.com/office/drawing/2014/main" val="527621013"/>
                  </a:ext>
                </a:extLst>
              </a:tr>
              <a:tr h="783474">
                <a:tc>
                  <a:txBody>
                    <a:bodyPr/>
                    <a:lstStyle/>
                    <a:p>
                      <a:r>
                        <a:rPr lang="en-US" sz="1100" b="1" i="0" u="none" strike="noStrike" cap="none" dirty="0">
                          <a:solidFill>
                            <a:srgbClr val="000000"/>
                          </a:solidFill>
                          <a:effectLst/>
                          <a:latin typeface="Nixie One" panose="020B0604020202020204" charset="0"/>
                          <a:ea typeface="Arial"/>
                          <a:cs typeface="Arial"/>
                          <a:sym typeface="Arial"/>
                          <a:hlinkClick r:id="rId6"/>
                        </a:rPr>
                        <a:t>Fairhealthconsumer.org</a:t>
                      </a:r>
                      <a:endParaRPr lang="en-US" sz="1100" b="1" i="0" u="none" strike="noStrike" cap="none" dirty="0">
                        <a:solidFill>
                          <a:srgbClr val="000000"/>
                        </a:solidFill>
                        <a:effectLst/>
                        <a:latin typeface="Nixie One" panose="020B0604020202020204" charset="0"/>
                        <a:ea typeface="Arial"/>
                        <a:cs typeface="Arial"/>
                        <a:sym typeface="Arial"/>
                      </a:endParaRPr>
                    </a:p>
                  </a:txBody>
                  <a:tcPr>
                    <a:solidFill>
                      <a:srgbClr val="165751"/>
                    </a:solidFill>
                  </a:tcPr>
                </a:tc>
                <a:tc>
                  <a:txBody>
                    <a:bodyPr/>
                    <a:lstStyle/>
                    <a:p>
                      <a:pPr marL="117475" indent="-117475">
                        <a:buFont typeface="Wingdings" panose="05000000000000000000" pitchFamily="2" charset="2"/>
                        <a:buChar char="ü"/>
                      </a:pPr>
                      <a:r>
                        <a:rPr lang="en-US" sz="900" b="0" i="0" u="none" strike="noStrike" cap="none" dirty="0">
                          <a:solidFill>
                            <a:srgbClr val="000000"/>
                          </a:solidFill>
                          <a:effectLst/>
                          <a:latin typeface="Roboto Slab" pitchFamily="2" charset="0"/>
                          <a:ea typeface="Roboto Slab" pitchFamily="2" charset="0"/>
                          <a:cs typeface="Arial"/>
                          <a:sym typeface="Arial"/>
                        </a:rPr>
                        <a:t>Can help uninsured patients plan for procedures</a:t>
                      </a:r>
                    </a:p>
                    <a:p>
                      <a:pPr marL="117475" indent="-117475">
                        <a:buFont typeface="Wingdings" panose="05000000000000000000" pitchFamily="2" charset="2"/>
                        <a:buChar char="ü"/>
                      </a:pPr>
                      <a:r>
                        <a:rPr lang="en-US" sz="900" b="0" i="0" u="none" strike="noStrike" cap="none" dirty="0">
                          <a:solidFill>
                            <a:srgbClr val="000000"/>
                          </a:solidFill>
                          <a:effectLst/>
                          <a:latin typeface="Roboto Slab" pitchFamily="2" charset="0"/>
                          <a:ea typeface="Roboto Slab" pitchFamily="2" charset="0"/>
                          <a:cs typeface="Arial"/>
                          <a:sym typeface="Arial"/>
                        </a:rPr>
                        <a:t>Has educational materials for health insurance literacy</a:t>
                      </a:r>
                    </a:p>
                    <a:p>
                      <a:pPr marL="117475" indent="-117475">
                        <a:buFont typeface="Wingdings" panose="05000000000000000000" pitchFamily="2" charset="2"/>
                        <a:buChar char="ü"/>
                      </a:pPr>
                      <a:r>
                        <a:rPr lang="en-US" sz="900" b="0" i="0" u="none" strike="noStrike" cap="none" dirty="0">
                          <a:solidFill>
                            <a:srgbClr val="000000"/>
                          </a:solidFill>
                          <a:effectLst/>
                          <a:latin typeface="Roboto Slab" pitchFamily="2" charset="0"/>
                          <a:ea typeface="Roboto Slab" pitchFamily="2" charset="0"/>
                          <a:cs typeface="Arial"/>
                          <a:sym typeface="Arial"/>
                        </a:rPr>
                        <a:t>Compares prices for in and out of network</a:t>
                      </a:r>
                    </a:p>
                  </a:txBody>
                  <a:tcPr/>
                </a:tc>
                <a:tc>
                  <a:txBody>
                    <a:bodyPr/>
                    <a:lstStyle/>
                    <a:p>
                      <a:pPr marL="117475" indent="-117475">
                        <a:buFontTx/>
                        <a:buBlip>
                          <a:blip r:embed="rId7">
                            <a:extLst>
                              <a:ext uri="{96DAC541-7B7A-43D3-8B79-37D633B846F1}">
                                <asvg:svgBlip xmlns:asvg="http://schemas.microsoft.com/office/drawing/2016/SVG/main" r:embed="rId8"/>
                              </a:ext>
                            </a:extLst>
                          </a:blip>
                        </a:buBlip>
                      </a:pPr>
                      <a:r>
                        <a:rPr lang="en-US" sz="900" dirty="0">
                          <a:latin typeface="Roboto Slab" pitchFamily="2" charset="0"/>
                          <a:ea typeface="Roboto Slab" pitchFamily="2" charset="0"/>
                        </a:rPr>
                        <a:t>Doesn’t compare prices at specific facilities</a:t>
                      </a:r>
                    </a:p>
                    <a:p>
                      <a:pPr marL="117475" indent="-117475">
                        <a:buFontTx/>
                        <a:buBlip>
                          <a:blip r:embed="rId7">
                            <a:extLst>
                              <a:ext uri="{96DAC541-7B7A-43D3-8B79-37D633B846F1}">
                                <asvg:svgBlip xmlns:asvg="http://schemas.microsoft.com/office/drawing/2016/SVG/main" r:embed="rId8"/>
                              </a:ext>
                            </a:extLst>
                          </a:blip>
                        </a:buBlip>
                      </a:pPr>
                      <a:r>
                        <a:rPr lang="en-US" sz="900" dirty="0">
                          <a:latin typeface="Roboto Slab" pitchFamily="2" charset="0"/>
                          <a:ea typeface="Roboto Slab" pitchFamily="2" charset="0"/>
                        </a:rPr>
                        <a:t>It’s an estimate, not a patient-specific price</a:t>
                      </a:r>
                    </a:p>
                    <a:p>
                      <a:pPr marL="117475" indent="-117475">
                        <a:buFontTx/>
                        <a:buBlip>
                          <a:blip r:embed="rId7">
                            <a:extLst>
                              <a:ext uri="{96DAC541-7B7A-43D3-8B79-37D633B846F1}">
                                <asvg:svgBlip xmlns:asvg="http://schemas.microsoft.com/office/drawing/2016/SVG/main" r:embed="rId8"/>
                              </a:ext>
                            </a:extLst>
                          </a:blip>
                        </a:buBlip>
                      </a:pPr>
                      <a:r>
                        <a:rPr lang="en-US" sz="900" dirty="0">
                          <a:latin typeface="Roboto Slab" pitchFamily="2" charset="0"/>
                          <a:ea typeface="Roboto Slab" pitchFamily="2" charset="0"/>
                        </a:rPr>
                        <a:t>Best search is with procedure code</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lang="en-US" sz="900" b="1" i="0" u="none" strike="noStrike" cap="none" dirty="0">
                          <a:solidFill>
                            <a:srgbClr val="000000"/>
                          </a:solidFill>
                          <a:effectLst/>
                          <a:latin typeface="Nixie One" panose="020B0604020202020204" charset="0"/>
                          <a:cs typeface="Arial"/>
                          <a:sym typeface="Arial"/>
                          <a:hlinkClick r:id="rId9"/>
                        </a:rPr>
                        <a:t>Introduction to </a:t>
                      </a:r>
                      <a:r>
                        <a:rPr lang="en-US" sz="900" b="1" i="0" u="none" strike="noStrike" cap="none" dirty="0" err="1">
                          <a:solidFill>
                            <a:srgbClr val="000000"/>
                          </a:solidFill>
                          <a:effectLst/>
                          <a:latin typeface="Nixie One" panose="020B0604020202020204" charset="0"/>
                          <a:cs typeface="Arial"/>
                          <a:sym typeface="Arial"/>
                          <a:hlinkClick r:id="rId9"/>
                        </a:rPr>
                        <a:t>Fairhealth</a:t>
                      </a:r>
                      <a:endParaRPr lang="en-US" sz="900" b="1" u="none" dirty="0">
                        <a:latin typeface="Nixie One" panose="020B0604020202020204" charset="0"/>
                      </a:endParaRPr>
                    </a:p>
                    <a:p>
                      <a:pPr marL="0" indent="0">
                        <a:buFontTx/>
                        <a:buNone/>
                      </a:pPr>
                      <a:r>
                        <a:rPr lang="en-US" sz="900" b="1" dirty="0">
                          <a:latin typeface="Nixie One" panose="020B0604020202020204" charset="0"/>
                          <a:hlinkClick r:id="rId10"/>
                        </a:rPr>
                        <a:t>Using </a:t>
                      </a:r>
                      <a:r>
                        <a:rPr lang="en-US" sz="900" b="1" dirty="0" err="1">
                          <a:latin typeface="Nixie One" panose="020B0604020202020204" charset="0"/>
                          <a:hlinkClick r:id="rId10"/>
                        </a:rPr>
                        <a:t>Fairhealth</a:t>
                      </a:r>
                      <a:r>
                        <a:rPr lang="en-US" sz="900" b="1" dirty="0">
                          <a:latin typeface="Nixie One" panose="020B0604020202020204" charset="0"/>
                          <a:hlinkClick r:id="rId10"/>
                        </a:rPr>
                        <a:t> to Estimate Costs</a:t>
                      </a:r>
                      <a:endParaRPr lang="en-US" sz="900" b="1" dirty="0">
                        <a:latin typeface="Nixie One" panose="020B0604020202020204" charset="0"/>
                      </a:endParaRPr>
                    </a:p>
                  </a:txBody>
                  <a:tcPr/>
                </a:tc>
                <a:extLst>
                  <a:ext uri="{0D108BD9-81ED-4DB2-BD59-A6C34878D82A}">
                    <a16:rowId xmlns:a16="http://schemas.microsoft.com/office/drawing/2014/main" val="1831020384"/>
                  </a:ext>
                </a:extLst>
              </a:tr>
              <a:tr h="1253559">
                <a:tc>
                  <a:txBody>
                    <a:bodyPr/>
                    <a:lstStyle/>
                    <a:p>
                      <a:r>
                        <a:rPr lang="en-US" sz="1100" b="1" dirty="0">
                          <a:latin typeface="Nixie One" panose="020B0604020202020204" charset="0"/>
                          <a:hlinkClick r:id="rId11"/>
                        </a:rPr>
                        <a:t>GoodRx.com</a:t>
                      </a:r>
                      <a:endParaRPr lang="en-US" sz="1100" b="1" dirty="0">
                        <a:latin typeface="Nixie One" panose="020B0604020202020204" charset="0"/>
                      </a:endParaRPr>
                    </a:p>
                  </a:txBody>
                  <a:tcPr>
                    <a:solidFill>
                      <a:srgbClr val="165751"/>
                    </a:solidFill>
                  </a:tcPr>
                </a:tc>
                <a:tc>
                  <a:txBody>
                    <a:bodyPr/>
                    <a:lstStyle/>
                    <a:p>
                      <a:pPr marL="117475" indent="-117475">
                        <a:buFont typeface="Wingdings" panose="05000000000000000000" pitchFamily="2" charset="2"/>
                        <a:buChar char="ü"/>
                      </a:pPr>
                      <a:r>
                        <a:rPr lang="en-US" sz="900" b="0" i="0" u="none" strike="noStrike" cap="none" dirty="0">
                          <a:solidFill>
                            <a:srgbClr val="000000"/>
                          </a:solidFill>
                          <a:effectLst/>
                          <a:latin typeface="Roboto Slab" pitchFamily="2" charset="0"/>
                          <a:ea typeface="Roboto Slab" pitchFamily="2" charset="0"/>
                          <a:cs typeface="Arial"/>
                          <a:sym typeface="Arial"/>
                        </a:rPr>
                        <a:t>Get discounts on medications with just a printable card</a:t>
                      </a:r>
                    </a:p>
                    <a:p>
                      <a:pPr marL="117475" indent="-117475">
                        <a:buFont typeface="Wingdings" panose="05000000000000000000" pitchFamily="2" charset="2"/>
                        <a:buChar char="ü"/>
                      </a:pPr>
                      <a:r>
                        <a:rPr lang="en-US" sz="900" b="0" i="0" u="none" strike="noStrike" cap="none" dirty="0">
                          <a:solidFill>
                            <a:srgbClr val="000000"/>
                          </a:solidFill>
                          <a:effectLst/>
                          <a:latin typeface="Roboto Slab" pitchFamily="2" charset="0"/>
                          <a:ea typeface="Roboto Slab" pitchFamily="2" charset="0"/>
                          <a:cs typeface="Arial"/>
                          <a:sym typeface="Arial"/>
                        </a:rPr>
                        <a:t>Compare non-insurance prices at pharmacies in the area</a:t>
                      </a:r>
                    </a:p>
                    <a:p>
                      <a:pPr marL="117475" indent="-117475">
                        <a:buFont typeface="Wingdings" panose="05000000000000000000" pitchFamily="2" charset="2"/>
                        <a:buChar char="ü"/>
                      </a:pPr>
                      <a:r>
                        <a:rPr lang="en-US" sz="900" b="0" i="0" u="none" strike="noStrike" cap="none" dirty="0">
                          <a:solidFill>
                            <a:srgbClr val="000000"/>
                          </a:solidFill>
                          <a:effectLst/>
                          <a:latin typeface="Roboto Slab" pitchFamily="2" charset="0"/>
                          <a:ea typeface="Roboto Slab" pitchFamily="2" charset="0"/>
                          <a:cs typeface="Arial"/>
                          <a:sym typeface="Arial"/>
                        </a:rPr>
                        <a:t>Compare pricing for Medicare</a:t>
                      </a:r>
                    </a:p>
                    <a:p>
                      <a:pPr marL="117475" indent="-117475">
                        <a:buFont typeface="Wingdings" panose="05000000000000000000" pitchFamily="2" charset="2"/>
                        <a:buChar char="ü"/>
                      </a:pPr>
                      <a:r>
                        <a:rPr lang="en-US" sz="900" b="0" i="0" u="none" strike="noStrike" cap="none" dirty="0">
                          <a:solidFill>
                            <a:srgbClr val="000000"/>
                          </a:solidFill>
                          <a:effectLst/>
                          <a:latin typeface="Roboto Slab" pitchFamily="2" charset="0"/>
                          <a:ea typeface="Roboto Slab" pitchFamily="2" charset="0"/>
                          <a:cs typeface="Arial"/>
                          <a:sym typeface="Arial"/>
                        </a:rPr>
                        <a:t>Find alternative medications</a:t>
                      </a:r>
                    </a:p>
                    <a:p>
                      <a:pPr marL="117475" indent="-117475">
                        <a:buFont typeface="Wingdings" panose="05000000000000000000" pitchFamily="2" charset="2"/>
                        <a:buChar char="ü"/>
                      </a:pPr>
                      <a:r>
                        <a:rPr lang="en-US" sz="900" b="0" i="0" u="none" strike="noStrike" cap="none" dirty="0">
                          <a:solidFill>
                            <a:srgbClr val="000000"/>
                          </a:solidFill>
                          <a:effectLst/>
                          <a:latin typeface="Roboto Slab" pitchFamily="2" charset="0"/>
                          <a:ea typeface="Roboto Slab" pitchFamily="2" charset="0"/>
                          <a:cs typeface="Arial"/>
                          <a:sym typeface="Arial"/>
                        </a:rPr>
                        <a:t>Easy to use during the visit - even on your phone</a:t>
                      </a:r>
                    </a:p>
                    <a:p>
                      <a:pPr marL="117475" indent="-117475">
                        <a:buFont typeface="Wingdings" panose="05000000000000000000" pitchFamily="2" charset="2"/>
                        <a:buChar char="ü"/>
                      </a:pPr>
                      <a:r>
                        <a:rPr lang="en-US" sz="900" b="0" i="0" u="none" strike="noStrike" cap="none" dirty="0">
                          <a:solidFill>
                            <a:srgbClr val="000000"/>
                          </a:solidFill>
                          <a:effectLst/>
                          <a:latin typeface="Roboto Slab" pitchFamily="2" charset="0"/>
                          <a:ea typeface="Roboto Slab" pitchFamily="2" charset="0"/>
                          <a:cs typeface="Arial"/>
                          <a:sym typeface="Arial"/>
                        </a:rPr>
                        <a:t>Save on Pet medications too!</a:t>
                      </a:r>
                    </a:p>
                  </a:txBody>
                  <a:tcPr/>
                </a:tc>
                <a:tc>
                  <a:txBody>
                    <a:bodyPr/>
                    <a:lstStyle/>
                    <a:p>
                      <a:pPr marL="117475" indent="-117475">
                        <a:buFontTx/>
                        <a:buBlip>
                          <a:blip r:embed="rId7">
                            <a:extLst>
                              <a:ext uri="{96DAC541-7B7A-43D3-8B79-37D633B846F1}">
                                <asvg:svgBlip xmlns:asvg="http://schemas.microsoft.com/office/drawing/2016/SVG/main" r:embed="rId8"/>
                              </a:ext>
                            </a:extLst>
                          </a:blip>
                        </a:buBlip>
                      </a:pPr>
                      <a:r>
                        <a:rPr lang="en-US" sz="900" b="0" i="0" u="none" strike="noStrike" cap="none" dirty="0">
                          <a:solidFill>
                            <a:srgbClr val="000000"/>
                          </a:solidFill>
                          <a:effectLst/>
                          <a:latin typeface="Roboto Slab" pitchFamily="2" charset="0"/>
                          <a:ea typeface="Roboto Slab" pitchFamily="2" charset="0"/>
                          <a:cs typeface="Arial"/>
                          <a:sym typeface="Arial"/>
                        </a:rPr>
                        <a:t>Independent pharmacies in the area may not be listed</a:t>
                      </a:r>
                    </a:p>
                    <a:p>
                      <a:pPr marL="117475" indent="-117475">
                        <a:buFontTx/>
                        <a:buBlip>
                          <a:blip r:embed="rId7">
                            <a:extLst>
                              <a:ext uri="{96DAC541-7B7A-43D3-8B79-37D633B846F1}">
                                <asvg:svgBlip xmlns:asvg="http://schemas.microsoft.com/office/drawing/2016/SVG/main" r:embed="rId8"/>
                              </a:ext>
                            </a:extLst>
                          </a:blip>
                        </a:buBlip>
                      </a:pPr>
                      <a:r>
                        <a:rPr lang="en-US" sz="900" b="0" i="0" u="none" strike="noStrike" cap="none" dirty="0">
                          <a:solidFill>
                            <a:srgbClr val="000000"/>
                          </a:solidFill>
                          <a:effectLst/>
                          <a:latin typeface="Roboto Slab" pitchFamily="2" charset="0"/>
                          <a:ea typeface="Roboto Slab" pitchFamily="2" charset="0"/>
                          <a:cs typeface="Arial"/>
                          <a:sym typeface="Arial"/>
                        </a:rPr>
                        <a:t>$4 generics are not listed</a:t>
                      </a:r>
                    </a:p>
                    <a:p>
                      <a:pPr marL="117475" indent="-117475">
                        <a:buFontTx/>
                        <a:buBlip>
                          <a:blip r:embed="rId7">
                            <a:extLst>
                              <a:ext uri="{96DAC541-7B7A-43D3-8B79-37D633B846F1}">
                                <asvg:svgBlip xmlns:asvg="http://schemas.microsoft.com/office/drawing/2016/SVG/main" r:embed="rId8"/>
                              </a:ext>
                            </a:extLst>
                          </a:blip>
                        </a:buBlip>
                      </a:pPr>
                      <a:r>
                        <a:rPr lang="en-US" sz="900" b="0" i="0" u="none" strike="noStrike" cap="none" dirty="0">
                          <a:solidFill>
                            <a:srgbClr val="000000"/>
                          </a:solidFill>
                          <a:effectLst/>
                          <a:latin typeface="Roboto Slab" pitchFamily="2" charset="0"/>
                          <a:ea typeface="Roboto Slab" pitchFamily="2" charset="0"/>
                          <a:cs typeface="Arial"/>
                          <a:sym typeface="Arial"/>
                        </a:rPr>
                        <a:t>Patients need to compare their insurance price vs the </a:t>
                      </a:r>
                      <a:r>
                        <a:rPr lang="en-US" sz="900" b="0" i="0" u="none" strike="noStrike" cap="none" dirty="0" err="1">
                          <a:solidFill>
                            <a:srgbClr val="000000"/>
                          </a:solidFill>
                          <a:effectLst/>
                          <a:latin typeface="Roboto Slab" pitchFamily="2" charset="0"/>
                          <a:ea typeface="Roboto Slab" pitchFamily="2" charset="0"/>
                          <a:cs typeface="Arial"/>
                          <a:sym typeface="Arial"/>
                        </a:rPr>
                        <a:t>GoodRx</a:t>
                      </a:r>
                      <a:r>
                        <a:rPr lang="en-US" sz="900" b="0" i="0" u="none" strike="noStrike" cap="none" dirty="0">
                          <a:solidFill>
                            <a:srgbClr val="000000"/>
                          </a:solidFill>
                          <a:effectLst/>
                          <a:latin typeface="Roboto Slab" pitchFamily="2" charset="0"/>
                          <a:ea typeface="Roboto Slab" pitchFamily="2" charset="0"/>
                          <a:cs typeface="Arial"/>
                          <a:sym typeface="Arial"/>
                        </a:rPr>
                        <a:t> discount price</a:t>
                      </a:r>
                    </a:p>
                  </a:txBody>
                  <a:tcPr/>
                </a:tc>
                <a:tc>
                  <a:txBody>
                    <a:bodyPr/>
                    <a:lstStyle/>
                    <a:p>
                      <a:pPr marL="0" indent="0">
                        <a:buFontTx/>
                        <a:buNone/>
                      </a:pPr>
                      <a:r>
                        <a:rPr lang="en-US" sz="900" b="1" i="0" u="none" strike="noStrike" cap="none" dirty="0">
                          <a:solidFill>
                            <a:srgbClr val="000000"/>
                          </a:solidFill>
                          <a:effectLst/>
                          <a:latin typeface="Nixie One" panose="020B0604020202020204" charset="0"/>
                          <a:ea typeface="Arial"/>
                          <a:cs typeface="Arial"/>
                          <a:sym typeface="Arial"/>
                          <a:hlinkClick r:id="rId12"/>
                        </a:rPr>
                        <a:t>Using </a:t>
                      </a:r>
                      <a:r>
                        <a:rPr lang="en-US" sz="900" b="1" i="0" u="none" strike="noStrike" cap="none" dirty="0" err="1">
                          <a:solidFill>
                            <a:srgbClr val="000000"/>
                          </a:solidFill>
                          <a:effectLst/>
                          <a:latin typeface="Nixie One" panose="020B0604020202020204" charset="0"/>
                          <a:ea typeface="Arial"/>
                          <a:cs typeface="Arial"/>
                          <a:sym typeface="Arial"/>
                          <a:hlinkClick r:id="rId12"/>
                        </a:rPr>
                        <a:t>GoodRx</a:t>
                      </a:r>
                      <a:endParaRPr lang="en-US" sz="900" b="1" i="0" u="none" strike="noStrike" cap="none" dirty="0">
                        <a:solidFill>
                          <a:srgbClr val="000000"/>
                        </a:solidFill>
                        <a:effectLst/>
                        <a:latin typeface="Nixie One" panose="020B0604020202020204" charset="0"/>
                        <a:ea typeface="Arial"/>
                        <a:cs typeface="Arial"/>
                        <a:sym typeface="Arial"/>
                      </a:endParaRPr>
                    </a:p>
                  </a:txBody>
                  <a:tcPr/>
                </a:tc>
                <a:extLst>
                  <a:ext uri="{0D108BD9-81ED-4DB2-BD59-A6C34878D82A}">
                    <a16:rowId xmlns:a16="http://schemas.microsoft.com/office/drawing/2014/main" val="990671957"/>
                  </a:ext>
                </a:extLst>
              </a:tr>
              <a:tr h="665953">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100" b="1" dirty="0">
                          <a:latin typeface="Nixie One" panose="020B0604020202020204" charset="0"/>
                          <a:hlinkClick r:id="rId13"/>
                        </a:rPr>
                        <a:t>NeedyMeds.org</a:t>
                      </a:r>
                      <a:endParaRPr lang="en-US" sz="1100" b="1" dirty="0">
                        <a:latin typeface="Nixie One" panose="020B0604020202020204" charset="0"/>
                      </a:endParaRPr>
                    </a:p>
                    <a:p>
                      <a:endParaRPr lang="en-US" dirty="0"/>
                    </a:p>
                  </a:txBody>
                  <a:tcPr>
                    <a:solidFill>
                      <a:srgbClr val="165751"/>
                    </a:solidFill>
                  </a:tcPr>
                </a:tc>
                <a:tc>
                  <a:txBody>
                    <a:bodyPr/>
                    <a:lstStyle/>
                    <a:p>
                      <a:pPr marL="171450" indent="-171450">
                        <a:buFont typeface="Wingdings" panose="05000000000000000000" pitchFamily="2" charset="2"/>
                        <a:buChar char="ü"/>
                      </a:pPr>
                      <a:r>
                        <a:rPr lang="en-US" sz="900" b="0" i="0" u="none" strike="noStrike" cap="none" dirty="0">
                          <a:solidFill>
                            <a:srgbClr val="000000"/>
                          </a:solidFill>
                          <a:effectLst/>
                          <a:latin typeface="Roboto Slab" pitchFamily="2" charset="0"/>
                          <a:ea typeface="Roboto Slab" pitchFamily="2" charset="0"/>
                          <a:cs typeface="Arial"/>
                          <a:sym typeface="Arial"/>
                        </a:rPr>
                        <a:t>Searching multiple $4 generic lists</a:t>
                      </a:r>
                    </a:p>
                    <a:p>
                      <a:pPr marL="171450" indent="-171450">
                        <a:buFont typeface="Wingdings" panose="05000000000000000000" pitchFamily="2" charset="2"/>
                        <a:buChar char="ü"/>
                      </a:pPr>
                      <a:r>
                        <a:rPr lang="en-US" sz="900" b="0" i="0" u="none" strike="noStrike" cap="none" dirty="0">
                          <a:solidFill>
                            <a:srgbClr val="000000"/>
                          </a:solidFill>
                          <a:effectLst/>
                          <a:latin typeface="Roboto Slab" pitchFamily="2" charset="0"/>
                          <a:ea typeface="Roboto Slab" pitchFamily="2" charset="0"/>
                          <a:cs typeface="Arial"/>
                          <a:sym typeface="Arial"/>
                        </a:rPr>
                        <a:t>Finding assistance programs</a:t>
                      </a:r>
                    </a:p>
                    <a:p>
                      <a:pPr marL="171450" indent="-171450">
                        <a:buFont typeface="Wingdings" panose="05000000000000000000" pitchFamily="2" charset="2"/>
                        <a:buChar char="ü"/>
                      </a:pPr>
                      <a:r>
                        <a:rPr lang="en-US" sz="900" b="0" i="0" u="none" strike="noStrike" cap="none" dirty="0">
                          <a:solidFill>
                            <a:srgbClr val="000000"/>
                          </a:solidFill>
                          <a:effectLst/>
                          <a:latin typeface="Roboto Slab" pitchFamily="2" charset="0"/>
                          <a:ea typeface="Roboto Slab" pitchFamily="2" charset="0"/>
                          <a:cs typeface="Arial"/>
                          <a:sym typeface="Arial"/>
                        </a:rPr>
                        <a:t>Has a phone number for patients to call</a:t>
                      </a:r>
                    </a:p>
                  </a:txBody>
                  <a:tcPr/>
                </a:tc>
                <a:tc>
                  <a:txBody>
                    <a:bodyPr/>
                    <a:lstStyle/>
                    <a:p>
                      <a:pPr marL="117475" indent="-117475">
                        <a:buFontTx/>
                        <a:buBlip>
                          <a:blip r:embed="rId7">
                            <a:extLst>
                              <a:ext uri="{96DAC541-7B7A-43D3-8B79-37D633B846F1}">
                                <asvg:svgBlip xmlns:asvg="http://schemas.microsoft.com/office/drawing/2016/SVG/main" r:embed="rId8"/>
                              </a:ext>
                            </a:extLst>
                          </a:blip>
                        </a:buBlip>
                      </a:pPr>
                      <a:r>
                        <a:rPr lang="en-US" sz="900" b="0" i="0" u="none" strike="noStrike" cap="none" dirty="0">
                          <a:solidFill>
                            <a:srgbClr val="000000"/>
                          </a:solidFill>
                          <a:effectLst/>
                          <a:latin typeface="Roboto Slab" pitchFamily="2" charset="0"/>
                          <a:ea typeface="Roboto Slab" pitchFamily="2" charset="0"/>
                          <a:cs typeface="Arial"/>
                          <a:sym typeface="Arial"/>
                        </a:rPr>
                        <a:t>The website is cumbersome to navigate</a:t>
                      </a:r>
                    </a:p>
                    <a:p>
                      <a:pPr marL="117475" indent="-117475">
                        <a:buFontTx/>
                        <a:buBlip>
                          <a:blip r:embed="rId7">
                            <a:extLst>
                              <a:ext uri="{96DAC541-7B7A-43D3-8B79-37D633B846F1}">
                                <asvg:svgBlip xmlns:asvg="http://schemas.microsoft.com/office/drawing/2016/SVG/main" r:embed="rId8"/>
                              </a:ext>
                            </a:extLst>
                          </a:blip>
                        </a:buBlip>
                      </a:pPr>
                      <a:r>
                        <a:rPr lang="en-US" sz="900" b="0" i="0" u="none" strike="noStrike" cap="none" dirty="0">
                          <a:solidFill>
                            <a:srgbClr val="000000"/>
                          </a:solidFill>
                          <a:effectLst/>
                          <a:latin typeface="Roboto Slab" pitchFamily="2" charset="0"/>
                          <a:ea typeface="Roboto Slab" pitchFamily="2" charset="0"/>
                          <a:cs typeface="Arial"/>
                          <a:sym typeface="Arial"/>
                        </a:rPr>
                        <a:t>Not all $4 generic lists are included</a:t>
                      </a:r>
                    </a:p>
                    <a:p>
                      <a:pPr marL="117475" indent="-117475">
                        <a:buFontTx/>
                        <a:buBlip>
                          <a:blip r:embed="rId7">
                            <a:extLst>
                              <a:ext uri="{96DAC541-7B7A-43D3-8B79-37D633B846F1}">
                                <asvg:svgBlip xmlns:asvg="http://schemas.microsoft.com/office/drawing/2016/SVG/main" r:embed="rId8"/>
                              </a:ext>
                            </a:extLst>
                          </a:blip>
                        </a:buBlip>
                      </a:pPr>
                      <a:r>
                        <a:rPr lang="en-US" sz="900" b="0" i="0" u="none" strike="noStrike" cap="none" dirty="0">
                          <a:solidFill>
                            <a:srgbClr val="000000"/>
                          </a:solidFill>
                          <a:effectLst/>
                          <a:latin typeface="Roboto Slab" pitchFamily="2" charset="0"/>
                          <a:ea typeface="Roboto Slab" pitchFamily="2" charset="0"/>
                          <a:cs typeface="Arial"/>
                          <a:sym typeface="Arial"/>
                        </a:rPr>
                        <a:t>Price search tool gives estimates</a:t>
                      </a:r>
                    </a:p>
                  </a:txBody>
                  <a:tcPr/>
                </a:tc>
                <a:tc>
                  <a:txBody>
                    <a:bodyPr/>
                    <a:lstStyle/>
                    <a:p>
                      <a:pPr marL="0" indent="0">
                        <a:buFontTx/>
                        <a:buNone/>
                      </a:pPr>
                      <a:r>
                        <a:rPr lang="en-US" sz="900" b="1" i="0" u="none" strike="noStrike" cap="none" dirty="0">
                          <a:solidFill>
                            <a:srgbClr val="000000"/>
                          </a:solidFill>
                          <a:effectLst/>
                          <a:latin typeface="Nixie One" panose="020B0604020202020204" charset="0"/>
                          <a:ea typeface="Arial"/>
                          <a:cs typeface="Arial"/>
                          <a:sym typeface="Arial"/>
                          <a:hlinkClick r:id="rId14"/>
                        </a:rPr>
                        <a:t>Helping Patients Save on Healthcare Expenses</a:t>
                      </a:r>
                      <a:endParaRPr lang="en-US" sz="900" b="1" i="0" u="none" strike="noStrike" cap="none" dirty="0">
                        <a:solidFill>
                          <a:srgbClr val="000000"/>
                        </a:solidFill>
                        <a:effectLst/>
                        <a:latin typeface="Nixie One" panose="020B0604020202020204" charset="0"/>
                        <a:ea typeface="Arial"/>
                        <a:cs typeface="Arial"/>
                        <a:sym typeface="Arial"/>
                      </a:endParaRPr>
                    </a:p>
                  </a:txBody>
                  <a:tcPr/>
                </a:tc>
                <a:extLst>
                  <a:ext uri="{0D108BD9-81ED-4DB2-BD59-A6C34878D82A}">
                    <a16:rowId xmlns:a16="http://schemas.microsoft.com/office/drawing/2014/main" val="1031448626"/>
                  </a:ext>
                </a:extLst>
              </a:tr>
              <a:tr h="1016410">
                <a:tc>
                  <a:txBody>
                    <a:bodyPr/>
                    <a:lstStyle/>
                    <a:p>
                      <a:r>
                        <a:rPr lang="en-US" sz="1100" b="1" dirty="0">
                          <a:latin typeface="Nixie One" panose="020B0604020202020204" charset="0"/>
                          <a:hlinkClick r:id="rId15"/>
                        </a:rPr>
                        <a:t>Familywize.org</a:t>
                      </a:r>
                      <a:endParaRPr lang="en-US" sz="1100" b="1" dirty="0">
                        <a:latin typeface="Nixie One" panose="020B0604020202020204" charset="0"/>
                      </a:endParaRPr>
                    </a:p>
                  </a:txBody>
                  <a:tcPr>
                    <a:solidFill>
                      <a:srgbClr val="165751"/>
                    </a:solidFill>
                  </a:tcPr>
                </a:tc>
                <a:tc>
                  <a:txBody>
                    <a:bodyPr/>
                    <a:lstStyle/>
                    <a:p>
                      <a:pPr marL="117475" indent="-117475">
                        <a:buFont typeface="Wingdings" panose="05000000000000000000" pitchFamily="2" charset="2"/>
                        <a:buChar char="ü"/>
                      </a:pPr>
                      <a:r>
                        <a:rPr lang="en-US" sz="900" b="0" i="0" u="none" strike="noStrike" cap="none" dirty="0">
                          <a:solidFill>
                            <a:srgbClr val="000000"/>
                          </a:solidFill>
                          <a:effectLst/>
                          <a:latin typeface="Roboto Slab" pitchFamily="2" charset="0"/>
                          <a:ea typeface="Roboto Slab" pitchFamily="2" charset="0"/>
                          <a:cs typeface="Arial"/>
                          <a:sym typeface="Arial"/>
                        </a:rPr>
                        <a:t>Get discounts on medications with just a printable card</a:t>
                      </a:r>
                    </a:p>
                    <a:p>
                      <a:pPr marL="117475" indent="-117475">
                        <a:buFont typeface="Wingdings" panose="05000000000000000000" pitchFamily="2" charset="2"/>
                        <a:buChar char="ü"/>
                      </a:pPr>
                      <a:r>
                        <a:rPr lang="en-US" sz="900" b="0" i="0" u="none" strike="noStrike" cap="none" dirty="0">
                          <a:solidFill>
                            <a:srgbClr val="000000"/>
                          </a:solidFill>
                          <a:effectLst/>
                          <a:latin typeface="Roboto Slab" pitchFamily="2" charset="0"/>
                          <a:ea typeface="Roboto Slab" pitchFamily="2" charset="0"/>
                          <a:cs typeface="Arial"/>
                          <a:sym typeface="Arial"/>
                        </a:rPr>
                        <a:t>Compare non-insurance prices at pharmacies in the area</a:t>
                      </a:r>
                    </a:p>
                    <a:p>
                      <a:pPr marL="117475" indent="-117475">
                        <a:buFont typeface="Wingdings" panose="05000000000000000000" pitchFamily="2" charset="2"/>
                        <a:buChar char="ü"/>
                      </a:pPr>
                      <a:r>
                        <a:rPr lang="en-US" sz="900" b="0" i="0" u="none" strike="noStrike" cap="none" dirty="0">
                          <a:solidFill>
                            <a:srgbClr val="000000"/>
                          </a:solidFill>
                          <a:effectLst/>
                          <a:latin typeface="Roboto Slab" pitchFamily="2" charset="0"/>
                          <a:ea typeface="Roboto Slab" pitchFamily="2" charset="0"/>
                          <a:cs typeface="Arial"/>
                          <a:sym typeface="Arial"/>
                        </a:rPr>
                        <a:t>Get discounts on medications that are not covered by insurance or for patients who are uninsured</a:t>
                      </a:r>
                    </a:p>
                  </a:txBody>
                  <a:tcPr/>
                </a:tc>
                <a:tc>
                  <a:txBody>
                    <a:bodyPr/>
                    <a:lstStyle/>
                    <a:p>
                      <a:pPr marL="117475" indent="-117475">
                        <a:buFontTx/>
                        <a:buBlip>
                          <a:blip r:embed="rId7">
                            <a:extLst>
                              <a:ext uri="{96DAC541-7B7A-43D3-8B79-37D633B846F1}">
                                <asvg:svgBlip xmlns:asvg="http://schemas.microsoft.com/office/drawing/2016/SVG/main" r:embed="rId8"/>
                              </a:ext>
                            </a:extLst>
                          </a:blip>
                        </a:buBlip>
                      </a:pPr>
                      <a:r>
                        <a:rPr lang="en-US" sz="900" b="0" i="0" u="none" strike="noStrike" cap="none" dirty="0">
                          <a:solidFill>
                            <a:srgbClr val="000000"/>
                          </a:solidFill>
                          <a:effectLst/>
                          <a:latin typeface="Roboto Slab" pitchFamily="2" charset="0"/>
                          <a:ea typeface="Roboto Slab" pitchFamily="2" charset="0"/>
                          <a:cs typeface="Arial"/>
                          <a:sym typeface="Arial"/>
                        </a:rPr>
                        <a:t>It is not accepted by all pharmacies</a:t>
                      </a:r>
                    </a:p>
                    <a:p>
                      <a:pPr marL="117475" indent="-117475">
                        <a:buFontTx/>
                        <a:buBlip>
                          <a:blip r:embed="rId7">
                            <a:extLst>
                              <a:ext uri="{96DAC541-7B7A-43D3-8B79-37D633B846F1}">
                                <asvg:svgBlip xmlns:asvg="http://schemas.microsoft.com/office/drawing/2016/SVG/main" r:embed="rId8"/>
                              </a:ext>
                            </a:extLst>
                          </a:blip>
                        </a:buBlip>
                      </a:pPr>
                      <a:r>
                        <a:rPr lang="en-US" sz="900" b="0" i="0" u="none" strike="noStrike" cap="none" dirty="0">
                          <a:solidFill>
                            <a:srgbClr val="000000"/>
                          </a:solidFill>
                          <a:effectLst/>
                          <a:latin typeface="Roboto Slab" pitchFamily="2" charset="0"/>
                          <a:ea typeface="Roboto Slab" pitchFamily="2" charset="0"/>
                          <a:cs typeface="Arial"/>
                          <a:sym typeface="Arial"/>
                        </a:rPr>
                        <a:t>$4 generics are not listed</a:t>
                      </a:r>
                    </a:p>
                    <a:p>
                      <a:pPr marL="117475" indent="-117475">
                        <a:buFontTx/>
                        <a:buBlip>
                          <a:blip r:embed="rId7">
                            <a:extLst>
                              <a:ext uri="{96DAC541-7B7A-43D3-8B79-37D633B846F1}">
                                <asvg:svgBlip xmlns:asvg="http://schemas.microsoft.com/office/drawing/2016/SVG/main" r:embed="rId8"/>
                              </a:ext>
                            </a:extLst>
                          </a:blip>
                        </a:buBlip>
                      </a:pPr>
                      <a:r>
                        <a:rPr lang="en-US" sz="900" b="0" i="0" u="none" strike="noStrike" cap="none" dirty="0">
                          <a:solidFill>
                            <a:srgbClr val="000000"/>
                          </a:solidFill>
                          <a:effectLst/>
                          <a:latin typeface="Roboto Slab" pitchFamily="2" charset="0"/>
                          <a:ea typeface="Roboto Slab" pitchFamily="2" charset="0"/>
                          <a:cs typeface="Arial"/>
                          <a:sym typeface="Arial"/>
                        </a:rPr>
                        <a:t>Can not be combined with insurance coverage</a:t>
                      </a:r>
                    </a:p>
                    <a:p>
                      <a:pPr marL="342900" indent="-342900">
                        <a:buFontTx/>
                        <a:buBlip>
                          <a:blip r:embed="rId7">
                            <a:extLst>
                              <a:ext uri="{96DAC541-7B7A-43D3-8B79-37D633B846F1}">
                                <asvg:svgBlip xmlns:asvg="http://schemas.microsoft.com/office/drawing/2016/SVG/main" r:embed="rId8"/>
                              </a:ext>
                            </a:extLst>
                          </a:blip>
                        </a:buBlip>
                      </a:pPr>
                      <a:endParaRPr lang="en-US" sz="900" b="0" i="0" u="none" strike="noStrike" cap="none" dirty="0">
                        <a:solidFill>
                          <a:srgbClr val="000000"/>
                        </a:solidFill>
                        <a:effectLst/>
                        <a:latin typeface="Roboto Slab" pitchFamily="2" charset="0"/>
                        <a:ea typeface="Roboto Slab" pitchFamily="2" charset="0"/>
                        <a:cs typeface="Arial"/>
                        <a:sym typeface="Arial"/>
                      </a:endParaRPr>
                    </a:p>
                  </a:txBody>
                  <a:tcPr/>
                </a:tc>
                <a:tc>
                  <a:txBody>
                    <a:bodyPr/>
                    <a:lstStyle/>
                    <a:p>
                      <a:pPr marL="0" indent="0">
                        <a:buFontTx/>
                        <a:buNone/>
                      </a:pPr>
                      <a:r>
                        <a:rPr lang="en-US" sz="900" b="1" i="0" u="none" strike="noStrike" cap="none" dirty="0">
                          <a:solidFill>
                            <a:srgbClr val="000000"/>
                          </a:solidFill>
                          <a:effectLst/>
                          <a:latin typeface="Nixie One" panose="020B0604020202020204" charset="0"/>
                          <a:ea typeface="Arial"/>
                          <a:cs typeface="Arial"/>
                          <a:sym typeface="Arial"/>
                          <a:hlinkClick r:id="rId16"/>
                        </a:rPr>
                        <a:t>Using </a:t>
                      </a:r>
                      <a:r>
                        <a:rPr lang="en-US" sz="900" b="1" i="0" u="none" strike="noStrike" cap="none" dirty="0" err="1">
                          <a:solidFill>
                            <a:srgbClr val="000000"/>
                          </a:solidFill>
                          <a:effectLst/>
                          <a:latin typeface="Nixie One" panose="020B0604020202020204" charset="0"/>
                          <a:ea typeface="Arial"/>
                          <a:cs typeface="Arial"/>
                          <a:sym typeface="Arial"/>
                          <a:hlinkClick r:id="rId16"/>
                        </a:rPr>
                        <a:t>Familywize</a:t>
                      </a:r>
                      <a:endParaRPr lang="en-US" sz="900" b="1" i="0" u="none" strike="noStrike" cap="none" dirty="0">
                        <a:solidFill>
                          <a:srgbClr val="000000"/>
                        </a:solidFill>
                        <a:effectLst/>
                        <a:latin typeface="Nixie One" panose="020B0604020202020204" charset="0"/>
                        <a:ea typeface="Arial"/>
                        <a:cs typeface="Arial"/>
                        <a:sym typeface="Arial"/>
                      </a:endParaRPr>
                    </a:p>
                    <a:p>
                      <a:pPr marL="0" indent="0">
                        <a:buFontTx/>
                        <a:buNone/>
                      </a:pPr>
                      <a:r>
                        <a:rPr lang="en-US" sz="900" b="1" i="0" u="none" strike="noStrike" cap="none" dirty="0">
                          <a:solidFill>
                            <a:srgbClr val="000000"/>
                          </a:solidFill>
                          <a:effectLst/>
                          <a:latin typeface="Nixie One" panose="020B0604020202020204" charset="0"/>
                          <a:ea typeface="Arial"/>
                          <a:cs typeface="Arial"/>
                          <a:sym typeface="Arial"/>
                          <a:hlinkClick r:id="rId17"/>
                        </a:rPr>
                        <a:t>Using </a:t>
                      </a:r>
                      <a:r>
                        <a:rPr lang="en-US" sz="900" b="1" i="0" u="none" strike="noStrike" cap="none" dirty="0" err="1">
                          <a:solidFill>
                            <a:srgbClr val="000000"/>
                          </a:solidFill>
                          <a:effectLst/>
                          <a:latin typeface="Nixie One" panose="020B0604020202020204" charset="0"/>
                          <a:ea typeface="Arial"/>
                          <a:cs typeface="Arial"/>
                          <a:sym typeface="Arial"/>
                          <a:hlinkClick r:id="rId17"/>
                        </a:rPr>
                        <a:t>FamilyWize</a:t>
                      </a:r>
                      <a:r>
                        <a:rPr lang="en-US" sz="900" b="1" i="0" u="none" strike="noStrike" cap="none" dirty="0">
                          <a:solidFill>
                            <a:srgbClr val="000000"/>
                          </a:solidFill>
                          <a:effectLst/>
                          <a:latin typeface="Nixie One" panose="020B0604020202020204" charset="0"/>
                          <a:ea typeface="Arial"/>
                          <a:cs typeface="Arial"/>
                          <a:sym typeface="Arial"/>
                          <a:hlinkClick r:id="rId17"/>
                        </a:rPr>
                        <a:t> if you already have insurance</a:t>
                      </a:r>
                      <a:endParaRPr lang="en-US" sz="900" b="1" i="0" u="none" strike="noStrike" cap="none" dirty="0">
                        <a:solidFill>
                          <a:srgbClr val="000000"/>
                        </a:solidFill>
                        <a:effectLst/>
                        <a:latin typeface="Nixie One" panose="020B0604020202020204" charset="0"/>
                        <a:ea typeface="Arial"/>
                        <a:cs typeface="Arial"/>
                        <a:sym typeface="Arial"/>
                      </a:endParaRPr>
                    </a:p>
                  </a:txBody>
                  <a:tcPr/>
                </a:tc>
                <a:extLst>
                  <a:ext uri="{0D108BD9-81ED-4DB2-BD59-A6C34878D82A}">
                    <a16:rowId xmlns:a16="http://schemas.microsoft.com/office/drawing/2014/main" val="3835242967"/>
                  </a:ext>
                </a:extLst>
              </a:tr>
            </a:tbl>
          </a:graphicData>
        </a:graphic>
      </p:graphicFrame>
      <p:sp>
        <p:nvSpPr>
          <p:cNvPr id="174" name="Google Shape;174;p19"/>
          <p:cNvSpPr txBox="1">
            <a:spLocks noGrp="1"/>
          </p:cNvSpPr>
          <p:nvPr>
            <p:ph type="ctrTitle" idx="4294967295"/>
          </p:nvPr>
        </p:nvSpPr>
        <p:spPr>
          <a:xfrm>
            <a:off x="1" y="82593"/>
            <a:ext cx="3840479" cy="637112"/>
          </a:xfrm>
          <a:prstGeom prst="rect">
            <a:avLst/>
          </a:prstGeom>
          <a:solidFill>
            <a:srgbClr val="124057"/>
          </a:solidFill>
        </p:spPr>
        <p:txBody>
          <a:bodyPr spcFirstLastPara="1" wrap="square" lIns="91425" tIns="91425" rIns="91425" bIns="91425" anchor="t" anchorCtr="0">
            <a:noAutofit/>
          </a:bodyPr>
          <a:lstStyle/>
          <a:p>
            <a:pPr marL="0" lvl="0" indent="0" rtl="0">
              <a:spcBef>
                <a:spcPts val="0"/>
              </a:spcBef>
              <a:spcAft>
                <a:spcPts val="0"/>
              </a:spcAft>
              <a:buNone/>
            </a:pPr>
            <a:r>
              <a:rPr lang="en-US" sz="3600" dirty="0">
                <a:solidFill>
                  <a:srgbClr val="94BF6E"/>
                </a:solidFill>
              </a:rPr>
              <a:t>    </a:t>
            </a:r>
            <a:endParaRPr sz="3600" dirty="0">
              <a:solidFill>
                <a:srgbClr val="94BF6E"/>
              </a:solidFill>
            </a:endParaRPr>
          </a:p>
        </p:txBody>
      </p:sp>
      <p:sp>
        <p:nvSpPr>
          <p:cNvPr id="187" name="Google Shape;187;p19"/>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13</a:t>
            </a:fld>
            <a:endParaRPr/>
          </a:p>
        </p:txBody>
      </p:sp>
      <p:pic>
        <p:nvPicPr>
          <p:cNvPr id="22" name="Graphic 21" descr="Circle with left arrow">
            <a:hlinkClick r:id="" action="ppaction://hlinkshowjump?jump=nextslide"/>
            <a:extLst>
              <a:ext uri="{FF2B5EF4-FFF2-40B4-BE49-F238E27FC236}">
                <a16:creationId xmlns:a16="http://schemas.microsoft.com/office/drawing/2014/main" id="{E06B9A6F-33E8-41A9-89E5-22BA602B077C}"/>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8626131" y="4650154"/>
            <a:ext cx="480325" cy="480325"/>
          </a:xfrm>
          <a:prstGeom prst="rect">
            <a:avLst/>
          </a:prstGeom>
        </p:spPr>
      </p:pic>
      <p:pic>
        <p:nvPicPr>
          <p:cNvPr id="11" name="Graphic 10" descr="Internet">
            <a:extLst>
              <a:ext uri="{FF2B5EF4-FFF2-40B4-BE49-F238E27FC236}">
                <a16:creationId xmlns:a16="http://schemas.microsoft.com/office/drawing/2014/main" id="{00DB10FD-3C81-47E8-90DF-4443610FC9CC}"/>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445890" y="65044"/>
            <a:ext cx="640692" cy="640692"/>
          </a:xfrm>
          <a:prstGeom prst="rect">
            <a:avLst/>
          </a:prstGeom>
        </p:spPr>
      </p:pic>
      <p:sp>
        <p:nvSpPr>
          <p:cNvPr id="2" name="TextBox 1">
            <a:extLst>
              <a:ext uri="{FF2B5EF4-FFF2-40B4-BE49-F238E27FC236}">
                <a16:creationId xmlns:a16="http://schemas.microsoft.com/office/drawing/2014/main" id="{FF3DCC71-FAED-44C2-AC82-A14C7CF52459}"/>
              </a:ext>
            </a:extLst>
          </p:cNvPr>
          <p:cNvSpPr txBox="1"/>
          <p:nvPr/>
        </p:nvSpPr>
        <p:spPr>
          <a:xfrm>
            <a:off x="1382980" y="163843"/>
            <a:ext cx="2161102" cy="461665"/>
          </a:xfrm>
          <a:prstGeom prst="rect">
            <a:avLst/>
          </a:prstGeom>
          <a:noFill/>
        </p:spPr>
        <p:txBody>
          <a:bodyPr wrap="square" rtlCol="0">
            <a:spAutoFit/>
          </a:bodyPr>
          <a:lstStyle/>
          <a:p>
            <a:r>
              <a:rPr lang="en-US" sz="2400" b="1" dirty="0">
                <a:solidFill>
                  <a:schemeClr val="bg1"/>
                </a:solidFill>
                <a:latin typeface="Roboto Slab" pitchFamily="2" charset="0"/>
                <a:ea typeface="Roboto Slab" pitchFamily="2" charset="0"/>
              </a:rPr>
              <a:t>WEBSITES</a:t>
            </a:r>
          </a:p>
        </p:txBody>
      </p:sp>
      <p:cxnSp>
        <p:nvCxnSpPr>
          <p:cNvPr id="9" name="Straight Connector 8">
            <a:extLst>
              <a:ext uri="{FF2B5EF4-FFF2-40B4-BE49-F238E27FC236}">
                <a16:creationId xmlns:a16="http://schemas.microsoft.com/office/drawing/2014/main" id="{F1645FB3-7777-42D4-81C1-654347BC3015}"/>
              </a:ext>
            </a:extLst>
          </p:cNvPr>
          <p:cNvCxnSpPr/>
          <p:nvPr/>
        </p:nvCxnSpPr>
        <p:spPr>
          <a:xfrm>
            <a:off x="1235241" y="252549"/>
            <a:ext cx="0" cy="287382"/>
          </a:xfrm>
          <a:prstGeom prst="line">
            <a:avLst/>
          </a:prstGeom>
          <a:ln>
            <a:solidFill>
              <a:srgbClr val="18637B"/>
            </a:solidFill>
          </a:ln>
        </p:spPr>
        <p:style>
          <a:lnRef idx="1">
            <a:schemeClr val="accent1"/>
          </a:lnRef>
          <a:fillRef idx="0">
            <a:schemeClr val="accent1"/>
          </a:fillRef>
          <a:effectRef idx="0">
            <a:schemeClr val="accent1"/>
          </a:effectRef>
          <a:fontRef idx="minor">
            <a:schemeClr val="tx1"/>
          </a:fontRef>
        </p:style>
      </p:cxnSp>
      <p:pic>
        <p:nvPicPr>
          <p:cNvPr id="3" name="Recorded Sound">
            <a:hlinkClick r:id="" action="ppaction://media"/>
            <a:extLst>
              <a:ext uri="{FF2B5EF4-FFF2-40B4-BE49-F238E27FC236}">
                <a16:creationId xmlns:a16="http://schemas.microsoft.com/office/drawing/2014/main" id="{98ACBBC9-1D08-4AAA-871E-06C4745DF072}"/>
              </a:ext>
            </a:extLst>
          </p:cNvPr>
          <p:cNvPicPr>
            <a:picLocks noChangeAspect="1"/>
          </p:cNvPicPr>
          <p:nvPr>
            <a:audioFile r:link="rId3"/>
            <p:extLst>
              <p:ext uri="{DAA4B4D4-6D71-4841-9C94-3DE7FCFB9230}">
                <p14:media xmlns:p14="http://schemas.microsoft.com/office/powerpoint/2010/main" r:embed="rId2"/>
              </p:ext>
            </p:extLst>
          </p:nvPr>
        </p:nvPicPr>
        <p:blipFill>
          <a:blip r:embed="rId22"/>
          <a:stretch>
            <a:fillRect/>
          </a:stretch>
        </p:blipFill>
        <p:spPr>
          <a:xfrm>
            <a:off x="3293165" y="232990"/>
            <a:ext cx="304800" cy="304800"/>
          </a:xfrm>
          <a:prstGeom prst="rect">
            <a:avLst/>
          </a:prstGeom>
        </p:spPr>
      </p:pic>
    </p:spTree>
    <p:custDataLst>
      <p:tags r:id="rId1"/>
    </p:custDataLst>
    <p:extLst>
      <p:ext uri="{BB962C8B-B14F-4D97-AF65-F5344CB8AC3E}">
        <p14:creationId xmlns:p14="http://schemas.microsoft.com/office/powerpoint/2010/main" val="614149164"/>
      </p:ext>
    </p:extLst>
  </p:cSld>
  <p:clrMapOvr>
    <a:masterClrMapping/>
  </p:clrMapOvr>
  <p:transition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74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130" name="C1 people" descr="Users">
            <a:extLst>
              <a:ext uri="{FF2B5EF4-FFF2-40B4-BE49-F238E27FC236}">
                <a16:creationId xmlns:a16="http://schemas.microsoft.com/office/drawing/2014/main" id="{77EE4632-497B-40CB-A184-08ED39E27EF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19631" y="4541851"/>
            <a:ext cx="393403" cy="548592"/>
          </a:xfrm>
          <a:prstGeom prst="rect">
            <a:avLst/>
          </a:prstGeom>
        </p:spPr>
      </p:pic>
      <p:pic>
        <p:nvPicPr>
          <p:cNvPr id="129" name="C1 Ins" descr="Call center">
            <a:extLst>
              <a:ext uri="{FF2B5EF4-FFF2-40B4-BE49-F238E27FC236}">
                <a16:creationId xmlns:a16="http://schemas.microsoft.com/office/drawing/2014/main" id="{70AE5A2D-72FA-4D04-92C6-435A6029639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71772" y="4001598"/>
            <a:ext cx="399718" cy="409378"/>
          </a:xfrm>
          <a:prstGeom prst="rect">
            <a:avLst/>
          </a:prstGeom>
        </p:spPr>
      </p:pic>
      <p:pic>
        <p:nvPicPr>
          <p:cNvPr id="115" name="C1 Tech" descr="Plug">
            <a:extLst>
              <a:ext uri="{FF2B5EF4-FFF2-40B4-BE49-F238E27FC236}">
                <a16:creationId xmlns:a16="http://schemas.microsoft.com/office/drawing/2014/main" id="{B8EED3E6-94A6-4BBF-8058-E265333CCA2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5400000">
            <a:off x="1149357" y="3421803"/>
            <a:ext cx="519781" cy="381460"/>
          </a:xfrm>
          <a:prstGeom prst="rect">
            <a:avLst/>
          </a:prstGeom>
        </p:spPr>
      </p:pic>
      <p:pic>
        <p:nvPicPr>
          <p:cNvPr id="114" name="C1 hand" descr="Document">
            <a:extLst>
              <a:ext uri="{FF2B5EF4-FFF2-40B4-BE49-F238E27FC236}">
                <a16:creationId xmlns:a16="http://schemas.microsoft.com/office/drawing/2014/main" id="{CDE6BF81-6052-4C64-AC3C-6F7151442D8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270021" y="2777549"/>
            <a:ext cx="372243" cy="336025"/>
          </a:xfrm>
          <a:prstGeom prst="rect">
            <a:avLst/>
          </a:prstGeom>
        </p:spPr>
      </p:pic>
      <p:pic>
        <p:nvPicPr>
          <p:cNvPr id="113" name="C1 web" descr="Internet">
            <a:extLst>
              <a:ext uri="{FF2B5EF4-FFF2-40B4-BE49-F238E27FC236}">
                <a16:creationId xmlns:a16="http://schemas.microsoft.com/office/drawing/2014/main" id="{0DB70487-A167-4D58-B286-56BC65E36C9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215018" y="2184592"/>
            <a:ext cx="456472" cy="459895"/>
          </a:xfrm>
          <a:prstGeom prst="rect">
            <a:avLst/>
          </a:prstGeom>
        </p:spPr>
      </p:pic>
      <p:sp>
        <p:nvSpPr>
          <p:cNvPr id="144" name="C1 people ans">
            <a:extLst>
              <a:ext uri="{FF2B5EF4-FFF2-40B4-BE49-F238E27FC236}">
                <a16:creationId xmlns:a16="http://schemas.microsoft.com/office/drawing/2014/main" id="{97D591A7-DC6C-41D2-A866-776D92F7C095}"/>
              </a:ext>
            </a:extLst>
          </p:cNvPr>
          <p:cNvSpPr txBox="1"/>
          <p:nvPr/>
        </p:nvSpPr>
        <p:spPr>
          <a:xfrm>
            <a:off x="469424" y="4583175"/>
            <a:ext cx="2146923" cy="507831"/>
          </a:xfrm>
          <a:prstGeom prst="rect">
            <a:avLst/>
          </a:prstGeom>
          <a:solidFill>
            <a:srgbClr val="3B8D61"/>
          </a:solidFill>
        </p:spPr>
        <p:txBody>
          <a:bodyPr wrap="square" rtlCol="0">
            <a:spAutoFit/>
          </a:bodyPr>
          <a:lstStyle/>
          <a:p>
            <a:pPr algn="ctr"/>
            <a:r>
              <a:rPr lang="en-US" sz="900" b="1" dirty="0">
                <a:solidFill>
                  <a:schemeClr val="bg1"/>
                </a:solidFill>
                <a:latin typeface="Nixie One" panose="020B0604020202020204" charset="0"/>
              </a:rPr>
              <a:t>Advocates can assist with surprise billing laws and understanding insurance. </a:t>
            </a:r>
          </a:p>
        </p:txBody>
      </p:sp>
      <p:sp>
        <p:nvSpPr>
          <p:cNvPr id="143" name="C1 Ins ans">
            <a:extLst>
              <a:ext uri="{FF2B5EF4-FFF2-40B4-BE49-F238E27FC236}">
                <a16:creationId xmlns:a16="http://schemas.microsoft.com/office/drawing/2014/main" id="{8D644668-8226-4845-9AB4-63993014B27E}"/>
              </a:ext>
            </a:extLst>
          </p:cNvPr>
          <p:cNvSpPr txBox="1"/>
          <p:nvPr/>
        </p:nvSpPr>
        <p:spPr>
          <a:xfrm>
            <a:off x="469425" y="3986535"/>
            <a:ext cx="2146923" cy="507831"/>
          </a:xfrm>
          <a:prstGeom prst="rect">
            <a:avLst/>
          </a:prstGeom>
          <a:solidFill>
            <a:srgbClr val="3B8D61"/>
          </a:solidFill>
        </p:spPr>
        <p:txBody>
          <a:bodyPr wrap="square" rtlCol="0">
            <a:spAutoFit/>
          </a:bodyPr>
          <a:lstStyle/>
          <a:p>
            <a:pPr algn="ctr"/>
            <a:r>
              <a:rPr lang="en-US" sz="900" b="1" dirty="0">
                <a:solidFill>
                  <a:schemeClr val="bg1"/>
                </a:solidFill>
                <a:latin typeface="Nixie One" panose="020B0604020202020204" charset="0"/>
              </a:rPr>
              <a:t>The best place to send them so that they know their plan details for out-of-pocket costs. </a:t>
            </a:r>
          </a:p>
        </p:txBody>
      </p:sp>
      <p:sp>
        <p:nvSpPr>
          <p:cNvPr id="142" name="C1 tech ans">
            <a:extLst>
              <a:ext uri="{FF2B5EF4-FFF2-40B4-BE49-F238E27FC236}">
                <a16:creationId xmlns:a16="http://schemas.microsoft.com/office/drawing/2014/main" id="{91A4FFF1-34A0-463A-AC63-EC5FAF1BB8D0}"/>
              </a:ext>
            </a:extLst>
          </p:cNvPr>
          <p:cNvSpPr txBox="1"/>
          <p:nvPr/>
        </p:nvSpPr>
        <p:spPr>
          <a:xfrm>
            <a:off x="469425" y="3389737"/>
            <a:ext cx="2146923" cy="507831"/>
          </a:xfrm>
          <a:prstGeom prst="rect">
            <a:avLst/>
          </a:prstGeom>
          <a:solidFill>
            <a:srgbClr val="3B8D61"/>
          </a:solidFill>
        </p:spPr>
        <p:txBody>
          <a:bodyPr wrap="square" rtlCol="0">
            <a:spAutoFit/>
          </a:bodyPr>
          <a:lstStyle/>
          <a:p>
            <a:pPr algn="ctr"/>
            <a:r>
              <a:rPr lang="en-US" sz="900" b="1" dirty="0">
                <a:solidFill>
                  <a:schemeClr val="bg1"/>
                </a:solidFill>
                <a:latin typeface="Nixie One" panose="020B0604020202020204" charset="0"/>
              </a:rPr>
              <a:t>Staff may check the billing software to ensure the correct information is entered. </a:t>
            </a:r>
          </a:p>
        </p:txBody>
      </p:sp>
      <p:sp>
        <p:nvSpPr>
          <p:cNvPr id="141" name="C1 hand ans">
            <a:extLst>
              <a:ext uri="{FF2B5EF4-FFF2-40B4-BE49-F238E27FC236}">
                <a16:creationId xmlns:a16="http://schemas.microsoft.com/office/drawing/2014/main" id="{14F1F17B-F312-4579-AF20-138D9A2B9D51}"/>
              </a:ext>
            </a:extLst>
          </p:cNvPr>
          <p:cNvSpPr txBox="1"/>
          <p:nvPr/>
        </p:nvSpPr>
        <p:spPr>
          <a:xfrm>
            <a:off x="469425" y="2783103"/>
            <a:ext cx="2146923" cy="507831"/>
          </a:xfrm>
          <a:prstGeom prst="rect">
            <a:avLst/>
          </a:prstGeom>
          <a:solidFill>
            <a:srgbClr val="3B8D61"/>
          </a:solidFill>
        </p:spPr>
        <p:txBody>
          <a:bodyPr wrap="square" rtlCol="0">
            <a:spAutoFit/>
          </a:bodyPr>
          <a:lstStyle/>
          <a:p>
            <a:pPr algn="ctr"/>
            <a:r>
              <a:rPr lang="en-US" sz="900" b="1" dirty="0">
                <a:solidFill>
                  <a:schemeClr val="bg1"/>
                </a:solidFill>
                <a:latin typeface="Nixie One" panose="020B0604020202020204" charset="0"/>
              </a:rPr>
              <a:t>Help patients learn about the different out-of-pocket costs such as deductibles and copays.</a:t>
            </a:r>
          </a:p>
        </p:txBody>
      </p:sp>
      <p:sp>
        <p:nvSpPr>
          <p:cNvPr id="98" name="C1 web ans">
            <a:extLst>
              <a:ext uri="{FF2B5EF4-FFF2-40B4-BE49-F238E27FC236}">
                <a16:creationId xmlns:a16="http://schemas.microsoft.com/office/drawing/2014/main" id="{EE9E6530-D54E-4074-A00A-72BB2BF0C79E}"/>
              </a:ext>
            </a:extLst>
          </p:cNvPr>
          <p:cNvSpPr txBox="1"/>
          <p:nvPr/>
        </p:nvSpPr>
        <p:spPr>
          <a:xfrm>
            <a:off x="469425" y="2199567"/>
            <a:ext cx="2146923" cy="507831"/>
          </a:xfrm>
          <a:prstGeom prst="rect">
            <a:avLst/>
          </a:prstGeom>
          <a:solidFill>
            <a:srgbClr val="3B8D61"/>
          </a:solidFill>
        </p:spPr>
        <p:txBody>
          <a:bodyPr wrap="square" rtlCol="0">
            <a:spAutoFit/>
          </a:bodyPr>
          <a:lstStyle/>
          <a:p>
            <a:pPr algn="ctr"/>
            <a:r>
              <a:rPr lang="en-US" sz="900" b="1" dirty="0">
                <a:solidFill>
                  <a:schemeClr val="bg1"/>
                </a:solidFill>
                <a:latin typeface="Nixie One" panose="020B0604020202020204" charset="0"/>
              </a:rPr>
              <a:t>Websites like </a:t>
            </a:r>
            <a:r>
              <a:rPr lang="en-US" sz="900" b="1" dirty="0" err="1">
                <a:solidFill>
                  <a:schemeClr val="bg1"/>
                </a:solidFill>
                <a:latin typeface="Nixie One" panose="020B0604020202020204" charset="0"/>
              </a:rPr>
              <a:t>FairHealth</a:t>
            </a:r>
            <a:r>
              <a:rPr lang="en-US" sz="900" b="1" dirty="0">
                <a:solidFill>
                  <a:schemeClr val="bg1"/>
                </a:solidFill>
                <a:latin typeface="Nixie One" panose="020B0604020202020204" charset="0"/>
              </a:rPr>
              <a:t> have information to help patients learn about insurance costs</a:t>
            </a:r>
          </a:p>
        </p:txBody>
      </p:sp>
      <p:sp>
        <p:nvSpPr>
          <p:cNvPr id="207" name="Google Shape;207;p21"/>
          <p:cNvSpPr txBox="1">
            <a:spLocks noGrp="1"/>
          </p:cNvSpPr>
          <p:nvPr>
            <p:ph type="title"/>
          </p:nvPr>
        </p:nvSpPr>
        <p:spPr>
          <a:xfrm>
            <a:off x="1810709" y="586745"/>
            <a:ext cx="3208800" cy="331127"/>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Tool Review</a:t>
            </a:r>
            <a:endParaRPr dirty="0"/>
          </a:p>
        </p:txBody>
      </p:sp>
      <p:grpSp>
        <p:nvGrpSpPr>
          <p:cNvPr id="211" name="Google Shape;211;p21"/>
          <p:cNvGrpSpPr/>
          <p:nvPr/>
        </p:nvGrpSpPr>
        <p:grpSpPr>
          <a:xfrm>
            <a:off x="333623" y="861852"/>
            <a:ext cx="366458" cy="366437"/>
            <a:chOff x="1923675" y="1633650"/>
            <a:chExt cx="436000" cy="435975"/>
          </a:xfrm>
        </p:grpSpPr>
        <p:sp>
          <p:nvSpPr>
            <p:cNvPr id="212" name="Google Shape;212;p21"/>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1"/>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1"/>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1"/>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1"/>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1"/>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8" name="Google Shape;218;p21"/>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14</a:t>
            </a:fld>
            <a:endParaRPr/>
          </a:p>
        </p:txBody>
      </p:sp>
      <p:sp>
        <p:nvSpPr>
          <p:cNvPr id="8" name="TextBox 7">
            <a:extLst>
              <a:ext uri="{FF2B5EF4-FFF2-40B4-BE49-F238E27FC236}">
                <a16:creationId xmlns:a16="http://schemas.microsoft.com/office/drawing/2014/main" id="{44E17D0E-CE9C-4F5B-836A-F9BE6A58C6DD}"/>
              </a:ext>
            </a:extLst>
          </p:cNvPr>
          <p:cNvSpPr txBox="1"/>
          <p:nvPr/>
        </p:nvSpPr>
        <p:spPr>
          <a:xfrm>
            <a:off x="309300" y="1654463"/>
            <a:ext cx="2415025" cy="553998"/>
          </a:xfrm>
          <a:prstGeom prst="rect">
            <a:avLst/>
          </a:prstGeom>
          <a:noFill/>
        </p:spPr>
        <p:txBody>
          <a:bodyPr wrap="square" rtlCol="0">
            <a:spAutoFit/>
          </a:bodyPr>
          <a:lstStyle/>
          <a:p>
            <a:pPr algn="ctr"/>
            <a:r>
              <a:rPr lang="en-US" sz="1000" dirty="0">
                <a:latin typeface="Roboto Slab" pitchFamily="2" charset="0"/>
                <a:ea typeface="Roboto Slab" pitchFamily="2" charset="0"/>
              </a:rPr>
              <a:t>A patient is concerned about a bill that they received.  They didn’t expect it to be so high!</a:t>
            </a:r>
          </a:p>
        </p:txBody>
      </p:sp>
      <p:sp>
        <p:nvSpPr>
          <p:cNvPr id="9" name="Rectangle 8">
            <a:extLst>
              <a:ext uri="{FF2B5EF4-FFF2-40B4-BE49-F238E27FC236}">
                <a16:creationId xmlns:a16="http://schemas.microsoft.com/office/drawing/2014/main" id="{34E68D82-8B74-4C92-82AB-8D24C2134522}"/>
              </a:ext>
            </a:extLst>
          </p:cNvPr>
          <p:cNvSpPr/>
          <p:nvPr/>
        </p:nvSpPr>
        <p:spPr>
          <a:xfrm>
            <a:off x="3162965" y="1654463"/>
            <a:ext cx="2818070" cy="553998"/>
          </a:xfrm>
          <a:prstGeom prst="rect">
            <a:avLst/>
          </a:prstGeom>
        </p:spPr>
        <p:txBody>
          <a:bodyPr wrap="square">
            <a:spAutoFit/>
          </a:bodyPr>
          <a:lstStyle/>
          <a:p>
            <a:pPr algn="ctr"/>
            <a:r>
              <a:rPr lang="en-US" sz="1000" dirty="0">
                <a:latin typeface="Roboto Slab" pitchFamily="2" charset="0"/>
                <a:ea typeface="Roboto Slab" pitchFamily="2" charset="0"/>
              </a:rPr>
              <a:t>You notice that a patient’s outcomes are not changing and find out that they haven’t been taking their medications due to cost.   </a:t>
            </a:r>
          </a:p>
        </p:txBody>
      </p:sp>
      <p:sp>
        <p:nvSpPr>
          <p:cNvPr id="10" name="Rectangle 9">
            <a:extLst>
              <a:ext uri="{FF2B5EF4-FFF2-40B4-BE49-F238E27FC236}">
                <a16:creationId xmlns:a16="http://schemas.microsoft.com/office/drawing/2014/main" id="{316EF2EE-4343-4672-B1D8-70EDF32AACE2}"/>
              </a:ext>
            </a:extLst>
          </p:cNvPr>
          <p:cNvSpPr/>
          <p:nvPr/>
        </p:nvSpPr>
        <p:spPr>
          <a:xfrm>
            <a:off x="6642709" y="1701917"/>
            <a:ext cx="1851081" cy="400110"/>
          </a:xfrm>
          <a:prstGeom prst="rect">
            <a:avLst/>
          </a:prstGeom>
        </p:spPr>
        <p:txBody>
          <a:bodyPr wrap="square">
            <a:spAutoFit/>
          </a:bodyPr>
          <a:lstStyle/>
          <a:p>
            <a:pPr algn="ctr"/>
            <a:r>
              <a:rPr lang="en-US" sz="1000" dirty="0">
                <a:solidFill>
                  <a:srgbClr val="333333"/>
                </a:solidFill>
                <a:latin typeface="Roboto Slab" pitchFamily="2" charset="0"/>
                <a:ea typeface="Roboto Slab" pitchFamily="2" charset="0"/>
              </a:rPr>
              <a:t>You are ordering labs and imaging for a patient.  </a:t>
            </a:r>
            <a:endParaRPr lang="en-US" sz="1000" dirty="0">
              <a:latin typeface="Roboto Slab" pitchFamily="2" charset="0"/>
              <a:ea typeface="Roboto Slab" pitchFamily="2" charset="0"/>
            </a:endParaRPr>
          </a:p>
        </p:txBody>
      </p:sp>
      <p:sp>
        <p:nvSpPr>
          <p:cNvPr id="13" name="TextBox 12">
            <a:extLst>
              <a:ext uri="{FF2B5EF4-FFF2-40B4-BE49-F238E27FC236}">
                <a16:creationId xmlns:a16="http://schemas.microsoft.com/office/drawing/2014/main" id="{60F5F279-EE8B-45BC-ADAF-A2A188B322FD}"/>
              </a:ext>
            </a:extLst>
          </p:cNvPr>
          <p:cNvSpPr txBox="1"/>
          <p:nvPr/>
        </p:nvSpPr>
        <p:spPr>
          <a:xfrm>
            <a:off x="1065233" y="963472"/>
            <a:ext cx="3451766" cy="369332"/>
          </a:xfrm>
          <a:prstGeom prst="rect">
            <a:avLst/>
          </a:prstGeom>
          <a:noFill/>
        </p:spPr>
        <p:txBody>
          <a:bodyPr wrap="square" rtlCol="0">
            <a:spAutoFit/>
          </a:bodyPr>
          <a:lstStyle/>
          <a:p>
            <a:r>
              <a:rPr lang="en-US" sz="900" dirty="0">
                <a:solidFill>
                  <a:srgbClr val="94BF6E"/>
                </a:solidFill>
                <a:latin typeface="Roboto Slab" pitchFamily="2" charset="0"/>
                <a:ea typeface="Roboto Slab" pitchFamily="2" charset="0"/>
              </a:rPr>
              <a:t>What tool category(</a:t>
            </a:r>
            <a:r>
              <a:rPr lang="en-US" sz="900" dirty="0" err="1">
                <a:solidFill>
                  <a:srgbClr val="94BF6E"/>
                </a:solidFill>
                <a:latin typeface="Roboto Slab" pitchFamily="2" charset="0"/>
                <a:ea typeface="Roboto Slab" pitchFamily="2" charset="0"/>
              </a:rPr>
              <a:t>ies</a:t>
            </a:r>
            <a:r>
              <a:rPr lang="en-US" sz="900" dirty="0">
                <a:solidFill>
                  <a:srgbClr val="94BF6E"/>
                </a:solidFill>
                <a:latin typeface="Roboto Slab" pitchFamily="2" charset="0"/>
                <a:ea typeface="Roboto Slab" pitchFamily="2" charset="0"/>
              </a:rPr>
              <a:t>) would you use in this scenario? Click on the icon to receive feedback.  </a:t>
            </a:r>
          </a:p>
        </p:txBody>
      </p:sp>
      <p:pic>
        <p:nvPicPr>
          <p:cNvPr id="119" name="Graphic 118" descr="Circle with left arrow">
            <a:hlinkClick r:id="" action="ppaction://hlinkshowjump?jump=nextslide"/>
            <a:extLst>
              <a:ext uri="{FF2B5EF4-FFF2-40B4-BE49-F238E27FC236}">
                <a16:creationId xmlns:a16="http://schemas.microsoft.com/office/drawing/2014/main" id="{FBDEF0A6-BF8E-475D-AC34-A15D7BB55CA6}"/>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626131" y="4650154"/>
            <a:ext cx="480325" cy="480325"/>
          </a:xfrm>
          <a:prstGeom prst="rect">
            <a:avLst/>
          </a:prstGeom>
        </p:spPr>
      </p:pic>
      <p:grpSp>
        <p:nvGrpSpPr>
          <p:cNvPr id="110" name="Websites">
            <a:extLst>
              <a:ext uri="{FF2B5EF4-FFF2-40B4-BE49-F238E27FC236}">
                <a16:creationId xmlns:a16="http://schemas.microsoft.com/office/drawing/2014/main" id="{08B03919-0CFF-453C-8370-EEC8F1648963}"/>
              </a:ext>
            </a:extLst>
          </p:cNvPr>
          <p:cNvGrpSpPr/>
          <p:nvPr/>
        </p:nvGrpSpPr>
        <p:grpSpPr>
          <a:xfrm>
            <a:off x="4710547" y="100808"/>
            <a:ext cx="801146" cy="717519"/>
            <a:chOff x="385647" y="1683968"/>
            <a:chExt cx="1247583" cy="1109038"/>
          </a:xfrm>
        </p:grpSpPr>
        <p:pic>
          <p:nvPicPr>
            <p:cNvPr id="111" name="Graphic 110" descr="Internet">
              <a:extLst>
                <a:ext uri="{FF2B5EF4-FFF2-40B4-BE49-F238E27FC236}">
                  <a16:creationId xmlns:a16="http://schemas.microsoft.com/office/drawing/2014/main" id="{0349D783-5251-442C-8244-C548CBC86A44}"/>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16011" y="1878606"/>
              <a:ext cx="914400" cy="914400"/>
            </a:xfrm>
            <a:prstGeom prst="rect">
              <a:avLst/>
            </a:prstGeom>
          </p:spPr>
        </p:pic>
        <p:sp>
          <p:nvSpPr>
            <p:cNvPr id="112" name="TextBox 111">
              <a:extLst>
                <a:ext uri="{FF2B5EF4-FFF2-40B4-BE49-F238E27FC236}">
                  <a16:creationId xmlns:a16="http://schemas.microsoft.com/office/drawing/2014/main" id="{CFF99D35-D4F1-4A6B-9840-8BEC9F90A886}"/>
                </a:ext>
              </a:extLst>
            </p:cNvPr>
            <p:cNvSpPr txBox="1"/>
            <p:nvPr/>
          </p:nvSpPr>
          <p:spPr>
            <a:xfrm>
              <a:off x="385647" y="1683968"/>
              <a:ext cx="1247583" cy="305440"/>
            </a:xfrm>
            <a:prstGeom prst="rect">
              <a:avLst/>
            </a:prstGeom>
            <a:noFill/>
          </p:spPr>
          <p:txBody>
            <a:bodyPr wrap="square" rtlCol="0">
              <a:spAutoFit/>
            </a:bodyPr>
            <a:lstStyle/>
            <a:p>
              <a:pPr algn="ctr"/>
              <a:r>
                <a:rPr lang="en-US" sz="900" b="1" dirty="0">
                  <a:solidFill>
                    <a:srgbClr val="124057"/>
                  </a:solidFill>
                  <a:latin typeface="Roboto Slab" pitchFamily="2" charset="0"/>
                  <a:ea typeface="Roboto Slab" pitchFamily="2" charset="0"/>
                </a:rPr>
                <a:t>WEBSITES</a:t>
              </a:r>
            </a:p>
          </p:txBody>
        </p:sp>
      </p:grpSp>
      <p:grpSp>
        <p:nvGrpSpPr>
          <p:cNvPr id="116" name="Handouts">
            <a:extLst>
              <a:ext uri="{FF2B5EF4-FFF2-40B4-BE49-F238E27FC236}">
                <a16:creationId xmlns:a16="http://schemas.microsoft.com/office/drawing/2014/main" id="{50D6FE48-BFC1-40DD-9E0E-9B36CBFFDFC5}"/>
              </a:ext>
            </a:extLst>
          </p:cNvPr>
          <p:cNvGrpSpPr/>
          <p:nvPr/>
        </p:nvGrpSpPr>
        <p:grpSpPr>
          <a:xfrm>
            <a:off x="5421960" y="895260"/>
            <a:ext cx="855253" cy="603887"/>
            <a:chOff x="2148691" y="3991402"/>
            <a:chExt cx="1247583" cy="975857"/>
          </a:xfrm>
        </p:grpSpPr>
        <p:pic>
          <p:nvPicPr>
            <p:cNvPr id="117" name="Graphic 116" descr="Document">
              <a:extLst>
                <a:ext uri="{FF2B5EF4-FFF2-40B4-BE49-F238E27FC236}">
                  <a16:creationId xmlns:a16="http://schemas.microsoft.com/office/drawing/2014/main" id="{B87944B3-6B80-433B-98FF-F6C10CC1862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315284" y="3991402"/>
              <a:ext cx="827998" cy="827998"/>
            </a:xfrm>
            <a:prstGeom prst="rect">
              <a:avLst/>
            </a:prstGeom>
          </p:spPr>
        </p:pic>
        <p:sp>
          <p:nvSpPr>
            <p:cNvPr id="118" name="TextBox 117">
              <a:extLst>
                <a:ext uri="{FF2B5EF4-FFF2-40B4-BE49-F238E27FC236}">
                  <a16:creationId xmlns:a16="http://schemas.microsoft.com/office/drawing/2014/main" id="{94CF8C1D-1623-4562-A748-B2A3F45070F7}"/>
                </a:ext>
              </a:extLst>
            </p:cNvPr>
            <p:cNvSpPr txBox="1"/>
            <p:nvPr/>
          </p:nvSpPr>
          <p:spPr>
            <a:xfrm>
              <a:off x="2148691" y="4736427"/>
              <a:ext cx="1247583" cy="230832"/>
            </a:xfrm>
            <a:prstGeom prst="rect">
              <a:avLst/>
            </a:prstGeom>
            <a:noFill/>
          </p:spPr>
          <p:txBody>
            <a:bodyPr wrap="square" rtlCol="0">
              <a:spAutoFit/>
            </a:bodyPr>
            <a:lstStyle/>
            <a:p>
              <a:pPr algn="ctr"/>
              <a:r>
                <a:rPr lang="en-US" sz="900" b="1" dirty="0">
                  <a:solidFill>
                    <a:srgbClr val="165751"/>
                  </a:solidFill>
                  <a:latin typeface="Roboto Slab" pitchFamily="2" charset="0"/>
                  <a:ea typeface="Roboto Slab" pitchFamily="2" charset="0"/>
                </a:rPr>
                <a:t>HANDOUTS</a:t>
              </a:r>
            </a:p>
          </p:txBody>
        </p:sp>
      </p:grpSp>
      <p:grpSp>
        <p:nvGrpSpPr>
          <p:cNvPr id="120" name="Technology">
            <a:extLst>
              <a:ext uri="{FF2B5EF4-FFF2-40B4-BE49-F238E27FC236}">
                <a16:creationId xmlns:a16="http://schemas.microsoft.com/office/drawing/2014/main" id="{B1622924-B674-4FF0-8A08-43BC11CB6696}"/>
              </a:ext>
            </a:extLst>
          </p:cNvPr>
          <p:cNvGrpSpPr/>
          <p:nvPr/>
        </p:nvGrpSpPr>
        <p:grpSpPr>
          <a:xfrm>
            <a:off x="6021686" y="151560"/>
            <a:ext cx="979902" cy="861776"/>
            <a:chOff x="4020705" y="1679466"/>
            <a:chExt cx="1470178" cy="1073535"/>
          </a:xfrm>
        </p:grpSpPr>
        <p:pic>
          <p:nvPicPr>
            <p:cNvPr id="121" name="Graphic 120" descr="Plug">
              <a:extLst>
                <a:ext uri="{FF2B5EF4-FFF2-40B4-BE49-F238E27FC236}">
                  <a16:creationId xmlns:a16="http://schemas.microsoft.com/office/drawing/2014/main" id="{B04984AC-2D8F-492B-8581-5876E13447B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5400000">
              <a:off x="4265987" y="1891689"/>
              <a:ext cx="914400" cy="808223"/>
            </a:xfrm>
            <a:prstGeom prst="rect">
              <a:avLst/>
            </a:prstGeom>
          </p:spPr>
        </p:pic>
        <p:sp>
          <p:nvSpPr>
            <p:cNvPr id="122" name="TextBox 121">
              <a:extLst>
                <a:ext uri="{FF2B5EF4-FFF2-40B4-BE49-F238E27FC236}">
                  <a16:creationId xmlns:a16="http://schemas.microsoft.com/office/drawing/2014/main" id="{8E224946-F721-4C32-8999-8C6B0019CB10}"/>
                </a:ext>
              </a:extLst>
            </p:cNvPr>
            <p:cNvSpPr txBox="1"/>
            <p:nvPr/>
          </p:nvSpPr>
          <p:spPr>
            <a:xfrm>
              <a:off x="4020705" y="1679466"/>
              <a:ext cx="1470178" cy="230832"/>
            </a:xfrm>
            <a:prstGeom prst="rect">
              <a:avLst/>
            </a:prstGeom>
            <a:noFill/>
          </p:spPr>
          <p:txBody>
            <a:bodyPr wrap="square" rtlCol="0">
              <a:spAutoFit/>
            </a:bodyPr>
            <a:lstStyle/>
            <a:p>
              <a:pPr algn="ctr"/>
              <a:r>
                <a:rPr lang="en-US" sz="900" b="1" dirty="0">
                  <a:solidFill>
                    <a:srgbClr val="124057"/>
                  </a:solidFill>
                  <a:latin typeface="Roboto Slab" pitchFamily="2" charset="0"/>
                  <a:ea typeface="Roboto Slab" pitchFamily="2" charset="0"/>
                </a:rPr>
                <a:t>TECHNOLOGY</a:t>
              </a:r>
            </a:p>
          </p:txBody>
        </p:sp>
      </p:grpSp>
      <p:grpSp>
        <p:nvGrpSpPr>
          <p:cNvPr id="123" name="Insurance">
            <a:extLst>
              <a:ext uri="{FF2B5EF4-FFF2-40B4-BE49-F238E27FC236}">
                <a16:creationId xmlns:a16="http://schemas.microsoft.com/office/drawing/2014/main" id="{58FB3276-ED1C-4CDF-84AD-84818F965773}"/>
              </a:ext>
            </a:extLst>
          </p:cNvPr>
          <p:cNvGrpSpPr/>
          <p:nvPr/>
        </p:nvGrpSpPr>
        <p:grpSpPr>
          <a:xfrm>
            <a:off x="6895434" y="723441"/>
            <a:ext cx="875713" cy="949688"/>
            <a:chOff x="5992877" y="3929134"/>
            <a:chExt cx="1247583" cy="1321046"/>
          </a:xfrm>
        </p:grpSpPr>
        <p:pic>
          <p:nvPicPr>
            <p:cNvPr id="124" name="Graphic 123" descr="Call center">
              <a:extLst>
                <a:ext uri="{FF2B5EF4-FFF2-40B4-BE49-F238E27FC236}">
                  <a16:creationId xmlns:a16="http://schemas.microsoft.com/office/drawing/2014/main" id="{25242997-28A2-4EA7-B72F-DD3B64CAB7D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144109" y="3929134"/>
              <a:ext cx="807294" cy="807294"/>
            </a:xfrm>
            <a:prstGeom prst="rect">
              <a:avLst/>
            </a:prstGeom>
          </p:spPr>
        </p:pic>
        <p:sp>
          <p:nvSpPr>
            <p:cNvPr id="125" name="TextBox 124">
              <a:extLst>
                <a:ext uri="{FF2B5EF4-FFF2-40B4-BE49-F238E27FC236}">
                  <a16:creationId xmlns:a16="http://schemas.microsoft.com/office/drawing/2014/main" id="{03D8F194-6501-43C1-BA83-6382F5987FC0}"/>
                </a:ext>
              </a:extLst>
            </p:cNvPr>
            <p:cNvSpPr txBox="1"/>
            <p:nvPr/>
          </p:nvSpPr>
          <p:spPr>
            <a:xfrm>
              <a:off x="5992877" y="4736427"/>
              <a:ext cx="1247583" cy="513753"/>
            </a:xfrm>
            <a:prstGeom prst="rect">
              <a:avLst/>
            </a:prstGeom>
            <a:noFill/>
          </p:spPr>
          <p:txBody>
            <a:bodyPr wrap="square" rtlCol="0">
              <a:spAutoFit/>
            </a:bodyPr>
            <a:lstStyle/>
            <a:p>
              <a:pPr algn="ctr"/>
              <a:r>
                <a:rPr lang="en-US" sz="900" b="1" dirty="0">
                  <a:solidFill>
                    <a:srgbClr val="165751"/>
                  </a:solidFill>
                  <a:latin typeface="Roboto Slab" pitchFamily="2" charset="0"/>
                  <a:ea typeface="Roboto Slab" pitchFamily="2" charset="0"/>
                </a:rPr>
                <a:t>INSURANCE</a:t>
              </a:r>
            </a:p>
          </p:txBody>
        </p:sp>
      </p:grpSp>
      <p:grpSp>
        <p:nvGrpSpPr>
          <p:cNvPr id="126" name="People">
            <a:extLst>
              <a:ext uri="{FF2B5EF4-FFF2-40B4-BE49-F238E27FC236}">
                <a16:creationId xmlns:a16="http://schemas.microsoft.com/office/drawing/2014/main" id="{2E082929-D3BA-44F7-8CFC-E5D0D4ADB981}"/>
              </a:ext>
            </a:extLst>
          </p:cNvPr>
          <p:cNvGrpSpPr/>
          <p:nvPr/>
        </p:nvGrpSpPr>
        <p:grpSpPr>
          <a:xfrm>
            <a:off x="7524055" y="137446"/>
            <a:ext cx="859906" cy="854353"/>
            <a:chOff x="7525776" y="1677790"/>
            <a:chExt cx="1470178" cy="1047476"/>
          </a:xfrm>
        </p:grpSpPr>
        <p:pic>
          <p:nvPicPr>
            <p:cNvPr id="127" name="Graphic 126" descr="Users">
              <a:extLst>
                <a:ext uri="{FF2B5EF4-FFF2-40B4-BE49-F238E27FC236}">
                  <a16:creationId xmlns:a16="http://schemas.microsoft.com/office/drawing/2014/main" id="{D79B01D2-8A19-4236-B6DA-09F8C492BD3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803665" y="1810866"/>
              <a:ext cx="914400" cy="914400"/>
            </a:xfrm>
            <a:prstGeom prst="rect">
              <a:avLst/>
            </a:prstGeom>
          </p:spPr>
        </p:pic>
        <p:sp>
          <p:nvSpPr>
            <p:cNvPr id="128" name="TextBox 127">
              <a:extLst>
                <a:ext uri="{FF2B5EF4-FFF2-40B4-BE49-F238E27FC236}">
                  <a16:creationId xmlns:a16="http://schemas.microsoft.com/office/drawing/2014/main" id="{B81DDA77-42FF-4187-81D9-260D48A1FC7D}"/>
                </a:ext>
              </a:extLst>
            </p:cNvPr>
            <p:cNvSpPr txBox="1"/>
            <p:nvPr/>
          </p:nvSpPr>
          <p:spPr>
            <a:xfrm>
              <a:off x="7525776" y="1677790"/>
              <a:ext cx="1470178" cy="230832"/>
            </a:xfrm>
            <a:prstGeom prst="rect">
              <a:avLst/>
            </a:prstGeom>
            <a:noFill/>
          </p:spPr>
          <p:txBody>
            <a:bodyPr wrap="square" rtlCol="0">
              <a:spAutoFit/>
            </a:bodyPr>
            <a:lstStyle/>
            <a:p>
              <a:pPr algn="ctr"/>
              <a:r>
                <a:rPr lang="en-US" sz="900" b="1" dirty="0">
                  <a:solidFill>
                    <a:srgbClr val="124057"/>
                  </a:solidFill>
                  <a:latin typeface="Roboto Slab" pitchFamily="2" charset="0"/>
                  <a:ea typeface="Roboto Slab" pitchFamily="2" charset="0"/>
                </a:rPr>
                <a:t>PEOPLE</a:t>
              </a:r>
            </a:p>
          </p:txBody>
        </p:sp>
      </p:grpSp>
      <p:pic>
        <p:nvPicPr>
          <p:cNvPr id="136" name="C3 Web" descr="Internet">
            <a:extLst>
              <a:ext uri="{FF2B5EF4-FFF2-40B4-BE49-F238E27FC236}">
                <a16:creationId xmlns:a16="http://schemas.microsoft.com/office/drawing/2014/main" id="{C6932F59-A2FC-4BC4-8A6B-1BD9B6E8C88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373767" y="2244749"/>
            <a:ext cx="456472" cy="459895"/>
          </a:xfrm>
          <a:prstGeom prst="rect">
            <a:avLst/>
          </a:prstGeom>
        </p:spPr>
      </p:pic>
      <p:pic>
        <p:nvPicPr>
          <p:cNvPr id="137" name="C3 Hand" descr="Document">
            <a:extLst>
              <a:ext uri="{FF2B5EF4-FFF2-40B4-BE49-F238E27FC236}">
                <a16:creationId xmlns:a16="http://schemas.microsoft.com/office/drawing/2014/main" id="{7B88188B-BD42-4B6B-B01B-A880677EA5A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404664" y="2839009"/>
            <a:ext cx="372243" cy="336025"/>
          </a:xfrm>
          <a:prstGeom prst="rect">
            <a:avLst/>
          </a:prstGeom>
        </p:spPr>
      </p:pic>
      <p:pic>
        <p:nvPicPr>
          <p:cNvPr id="138" name="C3 Tech" descr="Plug">
            <a:extLst>
              <a:ext uri="{FF2B5EF4-FFF2-40B4-BE49-F238E27FC236}">
                <a16:creationId xmlns:a16="http://schemas.microsoft.com/office/drawing/2014/main" id="{EA3A6F23-1180-4924-8814-D6BA51D0DEE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5400000">
            <a:off x="7312837" y="3393940"/>
            <a:ext cx="519781" cy="381460"/>
          </a:xfrm>
          <a:prstGeom prst="rect">
            <a:avLst/>
          </a:prstGeom>
        </p:spPr>
      </p:pic>
      <p:pic>
        <p:nvPicPr>
          <p:cNvPr id="139" name="C3 Ins" descr="Call center">
            <a:extLst>
              <a:ext uri="{FF2B5EF4-FFF2-40B4-BE49-F238E27FC236}">
                <a16:creationId xmlns:a16="http://schemas.microsoft.com/office/drawing/2014/main" id="{3027227E-75F1-440A-B767-B2973206738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403739" y="3929778"/>
            <a:ext cx="399718" cy="409378"/>
          </a:xfrm>
          <a:prstGeom prst="rect">
            <a:avLst/>
          </a:prstGeom>
        </p:spPr>
      </p:pic>
      <p:pic>
        <p:nvPicPr>
          <p:cNvPr id="140" name="C3 people" descr="Users">
            <a:extLst>
              <a:ext uri="{FF2B5EF4-FFF2-40B4-BE49-F238E27FC236}">
                <a16:creationId xmlns:a16="http://schemas.microsoft.com/office/drawing/2014/main" id="{CC22E0FC-A964-43E1-8FCD-E3CB547BFD4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370055" y="4515603"/>
            <a:ext cx="393403" cy="548592"/>
          </a:xfrm>
          <a:prstGeom prst="rect">
            <a:avLst/>
          </a:prstGeom>
        </p:spPr>
      </p:pic>
      <p:pic>
        <p:nvPicPr>
          <p:cNvPr id="145" name="C2 Web" descr="Internet">
            <a:extLst>
              <a:ext uri="{FF2B5EF4-FFF2-40B4-BE49-F238E27FC236}">
                <a16:creationId xmlns:a16="http://schemas.microsoft.com/office/drawing/2014/main" id="{72D9F260-3B30-4DC4-B336-36BFB8E4D69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325693" y="2254868"/>
            <a:ext cx="456472" cy="459895"/>
          </a:xfrm>
          <a:prstGeom prst="rect">
            <a:avLst/>
          </a:prstGeom>
        </p:spPr>
      </p:pic>
      <p:pic>
        <p:nvPicPr>
          <p:cNvPr id="146" name="C2 hand" descr="Document">
            <a:extLst>
              <a:ext uri="{FF2B5EF4-FFF2-40B4-BE49-F238E27FC236}">
                <a16:creationId xmlns:a16="http://schemas.microsoft.com/office/drawing/2014/main" id="{EC0CBEAA-3897-40D0-A32A-5609D348F33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356590" y="2849128"/>
            <a:ext cx="372243" cy="336025"/>
          </a:xfrm>
          <a:prstGeom prst="rect">
            <a:avLst/>
          </a:prstGeom>
        </p:spPr>
      </p:pic>
      <p:pic>
        <p:nvPicPr>
          <p:cNvPr id="147" name="C2 Tech" descr="Plug">
            <a:extLst>
              <a:ext uri="{FF2B5EF4-FFF2-40B4-BE49-F238E27FC236}">
                <a16:creationId xmlns:a16="http://schemas.microsoft.com/office/drawing/2014/main" id="{13EB9237-070E-41E1-AC04-F6D3E4F4AD3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5400000">
            <a:off x="4264893" y="3373774"/>
            <a:ext cx="519781" cy="381460"/>
          </a:xfrm>
          <a:prstGeom prst="rect">
            <a:avLst/>
          </a:prstGeom>
        </p:spPr>
      </p:pic>
      <p:pic>
        <p:nvPicPr>
          <p:cNvPr id="148" name="C2 ins" descr="Call center">
            <a:extLst>
              <a:ext uri="{FF2B5EF4-FFF2-40B4-BE49-F238E27FC236}">
                <a16:creationId xmlns:a16="http://schemas.microsoft.com/office/drawing/2014/main" id="{DBCE4385-41BA-49AC-A4D1-C0714B32609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372141" y="3954290"/>
            <a:ext cx="399718" cy="409378"/>
          </a:xfrm>
          <a:prstGeom prst="rect">
            <a:avLst/>
          </a:prstGeom>
        </p:spPr>
      </p:pic>
      <p:pic>
        <p:nvPicPr>
          <p:cNvPr id="149" name="C2 people" descr="Users">
            <a:extLst>
              <a:ext uri="{FF2B5EF4-FFF2-40B4-BE49-F238E27FC236}">
                <a16:creationId xmlns:a16="http://schemas.microsoft.com/office/drawing/2014/main" id="{B2A50FC2-357E-4F5F-85CF-929A09BDEA4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64434" y="4449445"/>
            <a:ext cx="393403" cy="548592"/>
          </a:xfrm>
          <a:prstGeom prst="rect">
            <a:avLst/>
          </a:prstGeom>
        </p:spPr>
      </p:pic>
      <p:sp>
        <p:nvSpPr>
          <p:cNvPr id="151" name="C2 Web ans">
            <a:extLst>
              <a:ext uri="{FF2B5EF4-FFF2-40B4-BE49-F238E27FC236}">
                <a16:creationId xmlns:a16="http://schemas.microsoft.com/office/drawing/2014/main" id="{109BE134-BCB0-4A76-8759-C87172BD1260}"/>
              </a:ext>
            </a:extLst>
          </p:cNvPr>
          <p:cNvSpPr txBox="1"/>
          <p:nvPr/>
        </p:nvSpPr>
        <p:spPr>
          <a:xfrm>
            <a:off x="3417156" y="2249258"/>
            <a:ext cx="2324533" cy="507831"/>
          </a:xfrm>
          <a:prstGeom prst="rect">
            <a:avLst/>
          </a:prstGeom>
          <a:solidFill>
            <a:srgbClr val="3B8D61"/>
          </a:solidFill>
        </p:spPr>
        <p:txBody>
          <a:bodyPr wrap="square" rtlCol="0">
            <a:spAutoFit/>
          </a:bodyPr>
          <a:lstStyle/>
          <a:p>
            <a:pPr algn="ctr"/>
            <a:r>
              <a:rPr lang="en-US" sz="900" b="1" dirty="0">
                <a:solidFill>
                  <a:schemeClr val="bg1"/>
                </a:solidFill>
                <a:latin typeface="Nixie One" panose="020B0604020202020204" charset="0"/>
              </a:rPr>
              <a:t>Use medication websites to estimate costs, find assistance programs and get discount cards.</a:t>
            </a:r>
          </a:p>
        </p:txBody>
      </p:sp>
      <p:sp>
        <p:nvSpPr>
          <p:cNvPr id="152" name="C2 hand ans">
            <a:extLst>
              <a:ext uri="{FF2B5EF4-FFF2-40B4-BE49-F238E27FC236}">
                <a16:creationId xmlns:a16="http://schemas.microsoft.com/office/drawing/2014/main" id="{99553E6A-C330-4AFD-9804-D54367FCC951}"/>
              </a:ext>
            </a:extLst>
          </p:cNvPr>
          <p:cNvSpPr txBox="1"/>
          <p:nvPr/>
        </p:nvSpPr>
        <p:spPr>
          <a:xfrm>
            <a:off x="3415109" y="2814624"/>
            <a:ext cx="2324533" cy="507831"/>
          </a:xfrm>
          <a:prstGeom prst="rect">
            <a:avLst/>
          </a:prstGeom>
          <a:solidFill>
            <a:srgbClr val="3B8D61"/>
          </a:solidFill>
        </p:spPr>
        <p:txBody>
          <a:bodyPr wrap="square" rtlCol="0">
            <a:spAutoFit/>
          </a:bodyPr>
          <a:lstStyle/>
          <a:p>
            <a:pPr algn="ctr"/>
            <a:r>
              <a:rPr lang="en-US" sz="900" b="1" dirty="0">
                <a:solidFill>
                  <a:schemeClr val="bg1"/>
                </a:solidFill>
                <a:latin typeface="Nixie One" panose="020B0604020202020204" charset="0"/>
              </a:rPr>
              <a:t>Handouts with the websites are helpful.  Consider information about the Donut Hole too!</a:t>
            </a:r>
          </a:p>
        </p:txBody>
      </p:sp>
      <p:sp>
        <p:nvSpPr>
          <p:cNvPr id="153" name="C2 tech ans">
            <a:extLst>
              <a:ext uri="{FF2B5EF4-FFF2-40B4-BE49-F238E27FC236}">
                <a16:creationId xmlns:a16="http://schemas.microsoft.com/office/drawing/2014/main" id="{7C697B6F-2AB3-4FA7-B5B6-FBD47ED73E16}"/>
              </a:ext>
            </a:extLst>
          </p:cNvPr>
          <p:cNvSpPr txBox="1"/>
          <p:nvPr/>
        </p:nvSpPr>
        <p:spPr>
          <a:xfrm>
            <a:off x="3415109" y="3379990"/>
            <a:ext cx="2324533" cy="507831"/>
          </a:xfrm>
          <a:prstGeom prst="rect">
            <a:avLst/>
          </a:prstGeom>
          <a:solidFill>
            <a:srgbClr val="3B8D61"/>
          </a:solidFill>
        </p:spPr>
        <p:txBody>
          <a:bodyPr wrap="square" rtlCol="0">
            <a:spAutoFit/>
          </a:bodyPr>
          <a:lstStyle/>
          <a:p>
            <a:pPr algn="ctr"/>
            <a:r>
              <a:rPr lang="en-US" sz="900" b="1" dirty="0">
                <a:solidFill>
                  <a:schemeClr val="bg1"/>
                </a:solidFill>
                <a:latin typeface="Nixie One" panose="020B0604020202020204" charset="0"/>
              </a:rPr>
              <a:t>Use the EHR formulary to find tier, cost and alternative medication information.  </a:t>
            </a:r>
          </a:p>
        </p:txBody>
      </p:sp>
      <p:sp>
        <p:nvSpPr>
          <p:cNvPr id="154" name="C2 ins ans">
            <a:extLst>
              <a:ext uri="{FF2B5EF4-FFF2-40B4-BE49-F238E27FC236}">
                <a16:creationId xmlns:a16="http://schemas.microsoft.com/office/drawing/2014/main" id="{DCF7D947-CDA5-467F-8E4C-D9E82DFF7EF1}"/>
              </a:ext>
            </a:extLst>
          </p:cNvPr>
          <p:cNvSpPr txBox="1"/>
          <p:nvPr/>
        </p:nvSpPr>
        <p:spPr>
          <a:xfrm>
            <a:off x="3415109" y="3941614"/>
            <a:ext cx="2324533" cy="507831"/>
          </a:xfrm>
          <a:prstGeom prst="rect">
            <a:avLst/>
          </a:prstGeom>
          <a:solidFill>
            <a:srgbClr val="3B8D61"/>
          </a:solidFill>
        </p:spPr>
        <p:txBody>
          <a:bodyPr wrap="square" rtlCol="0">
            <a:spAutoFit/>
          </a:bodyPr>
          <a:lstStyle/>
          <a:p>
            <a:pPr algn="ctr"/>
            <a:r>
              <a:rPr lang="en-US" sz="900" b="1" dirty="0">
                <a:solidFill>
                  <a:schemeClr val="bg1"/>
                </a:solidFill>
                <a:latin typeface="Nixie One" panose="020B0604020202020204" charset="0"/>
              </a:rPr>
              <a:t>Use the insurance website to check formularies.  They sometimes change mid-year!</a:t>
            </a:r>
          </a:p>
        </p:txBody>
      </p:sp>
      <p:sp>
        <p:nvSpPr>
          <p:cNvPr id="155" name="C2 people ans">
            <a:extLst>
              <a:ext uri="{FF2B5EF4-FFF2-40B4-BE49-F238E27FC236}">
                <a16:creationId xmlns:a16="http://schemas.microsoft.com/office/drawing/2014/main" id="{3C5E3AB0-3444-4640-8BD6-02B95253C53B}"/>
              </a:ext>
            </a:extLst>
          </p:cNvPr>
          <p:cNvSpPr txBox="1"/>
          <p:nvPr/>
        </p:nvSpPr>
        <p:spPr>
          <a:xfrm>
            <a:off x="3415109" y="4503238"/>
            <a:ext cx="2324533" cy="507831"/>
          </a:xfrm>
          <a:prstGeom prst="rect">
            <a:avLst/>
          </a:prstGeom>
          <a:solidFill>
            <a:srgbClr val="3B8D61"/>
          </a:solidFill>
        </p:spPr>
        <p:txBody>
          <a:bodyPr wrap="square" rtlCol="0">
            <a:spAutoFit/>
          </a:bodyPr>
          <a:lstStyle/>
          <a:p>
            <a:pPr algn="ctr"/>
            <a:r>
              <a:rPr lang="en-US" sz="900" b="1" dirty="0">
                <a:solidFill>
                  <a:schemeClr val="bg1"/>
                </a:solidFill>
                <a:latin typeface="Nixie One" panose="020B0604020202020204" charset="0"/>
              </a:rPr>
              <a:t>Pharmacists, clinicians and other patients may know about discounts and programs.</a:t>
            </a:r>
          </a:p>
        </p:txBody>
      </p:sp>
      <p:sp>
        <p:nvSpPr>
          <p:cNvPr id="156" name="C3 Web ans">
            <a:extLst>
              <a:ext uri="{FF2B5EF4-FFF2-40B4-BE49-F238E27FC236}">
                <a16:creationId xmlns:a16="http://schemas.microsoft.com/office/drawing/2014/main" id="{819C4E01-7FDF-4D9F-84AD-2548E5790071}"/>
              </a:ext>
            </a:extLst>
          </p:cNvPr>
          <p:cNvSpPr txBox="1"/>
          <p:nvPr/>
        </p:nvSpPr>
        <p:spPr>
          <a:xfrm>
            <a:off x="6386746" y="2240940"/>
            <a:ext cx="2287829" cy="507831"/>
          </a:xfrm>
          <a:prstGeom prst="rect">
            <a:avLst/>
          </a:prstGeom>
          <a:solidFill>
            <a:srgbClr val="3B8D61"/>
          </a:solidFill>
        </p:spPr>
        <p:txBody>
          <a:bodyPr wrap="square" rtlCol="0">
            <a:spAutoFit/>
          </a:bodyPr>
          <a:lstStyle/>
          <a:p>
            <a:pPr algn="ctr"/>
            <a:r>
              <a:rPr lang="en-US" sz="900" b="1" dirty="0">
                <a:solidFill>
                  <a:schemeClr val="bg1"/>
                </a:solidFill>
                <a:latin typeface="Nixie One" panose="020B0604020202020204" charset="0"/>
              </a:rPr>
              <a:t>Some websites may give an estimate of costs.  Knowing the relative costs assists informed decision making.  </a:t>
            </a:r>
          </a:p>
        </p:txBody>
      </p:sp>
      <p:sp>
        <p:nvSpPr>
          <p:cNvPr id="157" name="C3 hand ans">
            <a:extLst>
              <a:ext uri="{FF2B5EF4-FFF2-40B4-BE49-F238E27FC236}">
                <a16:creationId xmlns:a16="http://schemas.microsoft.com/office/drawing/2014/main" id="{CD494A8D-548B-4793-8DC0-76839BEC056B}"/>
              </a:ext>
            </a:extLst>
          </p:cNvPr>
          <p:cNvSpPr txBox="1"/>
          <p:nvPr/>
        </p:nvSpPr>
        <p:spPr>
          <a:xfrm>
            <a:off x="6386746" y="2811439"/>
            <a:ext cx="2287829" cy="507831"/>
          </a:xfrm>
          <a:prstGeom prst="rect">
            <a:avLst/>
          </a:prstGeom>
          <a:solidFill>
            <a:srgbClr val="3B8D61"/>
          </a:solidFill>
        </p:spPr>
        <p:txBody>
          <a:bodyPr wrap="square" rtlCol="0">
            <a:spAutoFit/>
          </a:bodyPr>
          <a:lstStyle/>
          <a:p>
            <a:pPr algn="ctr"/>
            <a:r>
              <a:rPr lang="en-US" sz="900" b="1" dirty="0">
                <a:solidFill>
                  <a:schemeClr val="bg1"/>
                </a:solidFill>
                <a:latin typeface="Nixie One" panose="020B0604020202020204" charset="0"/>
              </a:rPr>
              <a:t>Use medication websites to estimate costs, find assistance programs and get discount cards.</a:t>
            </a:r>
          </a:p>
        </p:txBody>
      </p:sp>
      <p:sp>
        <p:nvSpPr>
          <p:cNvPr id="158" name="C3 tech ans">
            <a:extLst>
              <a:ext uri="{FF2B5EF4-FFF2-40B4-BE49-F238E27FC236}">
                <a16:creationId xmlns:a16="http://schemas.microsoft.com/office/drawing/2014/main" id="{4D16B384-B3FA-45D9-9AB3-261DC19D1B5C}"/>
              </a:ext>
            </a:extLst>
          </p:cNvPr>
          <p:cNvSpPr txBox="1"/>
          <p:nvPr/>
        </p:nvSpPr>
        <p:spPr>
          <a:xfrm>
            <a:off x="6380140" y="3378849"/>
            <a:ext cx="2287829" cy="507831"/>
          </a:xfrm>
          <a:prstGeom prst="rect">
            <a:avLst/>
          </a:prstGeom>
          <a:solidFill>
            <a:srgbClr val="3B8D61"/>
          </a:solidFill>
        </p:spPr>
        <p:txBody>
          <a:bodyPr wrap="square" rtlCol="0">
            <a:spAutoFit/>
          </a:bodyPr>
          <a:lstStyle/>
          <a:p>
            <a:pPr algn="ctr"/>
            <a:r>
              <a:rPr lang="en-US" sz="900" b="1" dirty="0">
                <a:solidFill>
                  <a:schemeClr val="bg1"/>
                </a:solidFill>
                <a:latin typeface="Nixie One" panose="020B0604020202020204" charset="0"/>
              </a:rPr>
              <a:t>Technology may not help much here.  It would be great to put known prices in the EHR! </a:t>
            </a:r>
          </a:p>
        </p:txBody>
      </p:sp>
      <p:sp>
        <p:nvSpPr>
          <p:cNvPr id="159" name="C3 ins ans">
            <a:extLst>
              <a:ext uri="{FF2B5EF4-FFF2-40B4-BE49-F238E27FC236}">
                <a16:creationId xmlns:a16="http://schemas.microsoft.com/office/drawing/2014/main" id="{A9643ECD-0E71-4DFF-A550-21FAE9CCC82E}"/>
              </a:ext>
            </a:extLst>
          </p:cNvPr>
          <p:cNvSpPr txBox="1"/>
          <p:nvPr/>
        </p:nvSpPr>
        <p:spPr>
          <a:xfrm>
            <a:off x="6380140" y="3940994"/>
            <a:ext cx="2294435" cy="507831"/>
          </a:xfrm>
          <a:prstGeom prst="rect">
            <a:avLst/>
          </a:prstGeom>
          <a:solidFill>
            <a:srgbClr val="3B8D61"/>
          </a:solidFill>
        </p:spPr>
        <p:txBody>
          <a:bodyPr wrap="square" rtlCol="0">
            <a:spAutoFit/>
          </a:bodyPr>
          <a:lstStyle/>
          <a:p>
            <a:pPr algn="ctr"/>
            <a:r>
              <a:rPr lang="en-US" sz="900" b="1" dirty="0">
                <a:solidFill>
                  <a:schemeClr val="bg1"/>
                </a:solidFill>
                <a:latin typeface="Nixie One" panose="020B0604020202020204" charset="0"/>
              </a:rPr>
              <a:t>With the NPI and CPT code, patients can call their insurance for a cost estimate and network verification.  </a:t>
            </a:r>
          </a:p>
        </p:txBody>
      </p:sp>
      <p:sp>
        <p:nvSpPr>
          <p:cNvPr id="160" name="C3 people ans">
            <a:extLst>
              <a:ext uri="{FF2B5EF4-FFF2-40B4-BE49-F238E27FC236}">
                <a16:creationId xmlns:a16="http://schemas.microsoft.com/office/drawing/2014/main" id="{A99BA882-540B-4D99-B6F0-707BD698E9FE}"/>
              </a:ext>
            </a:extLst>
          </p:cNvPr>
          <p:cNvSpPr txBox="1"/>
          <p:nvPr/>
        </p:nvSpPr>
        <p:spPr>
          <a:xfrm>
            <a:off x="6380140" y="4494366"/>
            <a:ext cx="2294435" cy="507831"/>
          </a:xfrm>
          <a:prstGeom prst="rect">
            <a:avLst/>
          </a:prstGeom>
          <a:solidFill>
            <a:srgbClr val="3B8D61"/>
          </a:solidFill>
        </p:spPr>
        <p:txBody>
          <a:bodyPr wrap="square" rtlCol="0">
            <a:spAutoFit/>
          </a:bodyPr>
          <a:lstStyle/>
          <a:p>
            <a:pPr algn="ctr"/>
            <a:r>
              <a:rPr lang="en-US" sz="900" b="1" dirty="0">
                <a:solidFill>
                  <a:schemeClr val="bg1"/>
                </a:solidFill>
                <a:latin typeface="Nixie One" panose="020B0604020202020204" charset="0"/>
              </a:rPr>
              <a:t>Use medication websites to estimate costs, find assistance programs and get discount cards.</a:t>
            </a:r>
          </a:p>
        </p:txBody>
      </p:sp>
    </p:spTree>
    <p:custDataLst>
      <p:tags r:id="rId1"/>
    </p:custDataLst>
  </p:cSld>
  <p:clrMapOvr>
    <a:masterClrMapping/>
  </p:clrMapOvr>
  <p:transition advClick="0">
    <p:fade thruBlk="1"/>
  </p:transition>
  <p:timing>
    <p:tnLst>
      <p:par>
        <p:cTn id="1" dur="indefinite" restart="never" nodeType="tmRoot">
          <p:childTnLst>
            <p:seq concurrent="1" nextAc="seek">
              <p:cTn id="2" restart="whenNotActive" fill="hold" evtFilter="cancelBubble" nodeType="interactiveSeq">
                <p:stCondLst>
                  <p:cond evt="onClick" delay="0">
                    <p:tgtEl>
                      <p:spTgt spid="11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500"/>
                                        <p:tgtEl>
                                          <p:spTgt spid="98"/>
                                        </p:tgtEl>
                                      </p:cBhvr>
                                    </p:animEffect>
                                  </p:childTnLst>
                                </p:cTn>
                              </p:par>
                            </p:childTnLst>
                          </p:cTn>
                        </p:par>
                      </p:childTnLst>
                    </p:cTn>
                  </p:par>
                </p:childTnLst>
              </p:cTn>
              <p:nextCondLst>
                <p:cond evt="onClick" delay="0">
                  <p:tgtEl>
                    <p:spTgt spid="113"/>
                  </p:tgtEl>
                </p:cond>
              </p:nextCondLst>
            </p:seq>
            <p:seq concurrent="1" nextAc="seek">
              <p:cTn id="8" restart="whenNotActive" fill="hold" evtFilter="cancelBubble" nodeType="interactiveSeq">
                <p:stCondLst>
                  <p:cond evt="onClick" delay="0">
                    <p:tgtEl>
                      <p:spTgt spid="114"/>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41"/>
                                        </p:tgtEl>
                                        <p:attrNameLst>
                                          <p:attrName>style.visibility</p:attrName>
                                        </p:attrNameLst>
                                      </p:cBhvr>
                                      <p:to>
                                        <p:strVal val="visible"/>
                                      </p:to>
                                    </p:set>
                                    <p:animEffect transition="in" filter="fade">
                                      <p:cBhvr>
                                        <p:cTn id="13" dur="500"/>
                                        <p:tgtEl>
                                          <p:spTgt spid="141"/>
                                        </p:tgtEl>
                                      </p:cBhvr>
                                    </p:animEffect>
                                  </p:childTnLst>
                                </p:cTn>
                              </p:par>
                            </p:childTnLst>
                          </p:cTn>
                        </p:par>
                      </p:childTnLst>
                    </p:cTn>
                  </p:par>
                </p:childTnLst>
              </p:cTn>
              <p:nextCondLst>
                <p:cond evt="onClick" delay="0">
                  <p:tgtEl>
                    <p:spTgt spid="114"/>
                  </p:tgtEl>
                </p:cond>
              </p:nextCondLst>
            </p:seq>
            <p:seq concurrent="1" nextAc="seek">
              <p:cTn id="14" restart="whenNotActive" fill="hold" evtFilter="cancelBubble" nodeType="interactiveSeq">
                <p:stCondLst>
                  <p:cond evt="onClick" delay="0">
                    <p:tgtEl>
                      <p:spTgt spid="115"/>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42"/>
                                        </p:tgtEl>
                                        <p:attrNameLst>
                                          <p:attrName>style.visibility</p:attrName>
                                        </p:attrNameLst>
                                      </p:cBhvr>
                                      <p:to>
                                        <p:strVal val="visible"/>
                                      </p:to>
                                    </p:set>
                                    <p:animEffect transition="in" filter="fade">
                                      <p:cBhvr>
                                        <p:cTn id="19" dur="500"/>
                                        <p:tgtEl>
                                          <p:spTgt spid="142"/>
                                        </p:tgtEl>
                                      </p:cBhvr>
                                    </p:animEffect>
                                  </p:childTnLst>
                                </p:cTn>
                              </p:par>
                            </p:childTnLst>
                          </p:cTn>
                        </p:par>
                      </p:childTnLst>
                    </p:cTn>
                  </p:par>
                </p:childTnLst>
              </p:cTn>
              <p:nextCondLst>
                <p:cond evt="onClick" delay="0">
                  <p:tgtEl>
                    <p:spTgt spid="115"/>
                  </p:tgtEl>
                </p:cond>
              </p:nextCondLst>
            </p:seq>
            <p:seq concurrent="1" nextAc="seek">
              <p:cTn id="20" restart="whenNotActive" fill="hold" evtFilter="cancelBubble" nodeType="interactiveSeq">
                <p:stCondLst>
                  <p:cond evt="onClick" delay="0">
                    <p:tgtEl>
                      <p:spTgt spid="129"/>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43"/>
                                        </p:tgtEl>
                                        <p:attrNameLst>
                                          <p:attrName>style.visibility</p:attrName>
                                        </p:attrNameLst>
                                      </p:cBhvr>
                                      <p:to>
                                        <p:strVal val="visible"/>
                                      </p:to>
                                    </p:set>
                                    <p:animEffect transition="in" filter="fade">
                                      <p:cBhvr>
                                        <p:cTn id="25" dur="500"/>
                                        <p:tgtEl>
                                          <p:spTgt spid="143"/>
                                        </p:tgtEl>
                                      </p:cBhvr>
                                    </p:animEffect>
                                  </p:childTnLst>
                                </p:cTn>
                              </p:par>
                            </p:childTnLst>
                          </p:cTn>
                        </p:par>
                      </p:childTnLst>
                    </p:cTn>
                  </p:par>
                </p:childTnLst>
              </p:cTn>
              <p:nextCondLst>
                <p:cond evt="onClick" delay="0">
                  <p:tgtEl>
                    <p:spTgt spid="129"/>
                  </p:tgtEl>
                </p:cond>
              </p:nextCondLst>
            </p:seq>
            <p:seq concurrent="1" nextAc="seek">
              <p:cTn id="26" restart="whenNotActive" fill="hold" evtFilter="cancelBubble" nodeType="interactiveSeq">
                <p:stCondLst>
                  <p:cond evt="onClick" delay="0">
                    <p:tgtEl>
                      <p:spTgt spid="130"/>
                    </p:tgtEl>
                  </p:cond>
                </p:stCondLst>
                <p:endSync evt="end" delay="0">
                  <p:rtn val="all"/>
                </p:endSync>
                <p:childTnLst>
                  <p:par>
                    <p:cTn id="27" fill="hold">
                      <p:stCondLst>
                        <p:cond delay="0"/>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44"/>
                                        </p:tgtEl>
                                        <p:attrNameLst>
                                          <p:attrName>style.visibility</p:attrName>
                                        </p:attrNameLst>
                                      </p:cBhvr>
                                      <p:to>
                                        <p:strVal val="visible"/>
                                      </p:to>
                                    </p:set>
                                    <p:animEffect transition="in" filter="fade">
                                      <p:cBhvr>
                                        <p:cTn id="31" dur="500"/>
                                        <p:tgtEl>
                                          <p:spTgt spid="144"/>
                                        </p:tgtEl>
                                      </p:cBhvr>
                                    </p:animEffect>
                                  </p:childTnLst>
                                </p:cTn>
                              </p:par>
                            </p:childTnLst>
                          </p:cTn>
                        </p:par>
                      </p:childTnLst>
                    </p:cTn>
                  </p:par>
                </p:childTnLst>
              </p:cTn>
              <p:nextCondLst>
                <p:cond evt="onClick" delay="0">
                  <p:tgtEl>
                    <p:spTgt spid="130"/>
                  </p:tgtEl>
                </p:cond>
              </p:nextCondLst>
            </p:seq>
            <p:seq concurrent="1" nextAc="seek">
              <p:cTn id="32" restart="whenNotActive" fill="hold" evtFilter="cancelBubble" nodeType="interactiveSeq">
                <p:stCondLst>
                  <p:cond evt="onClick" delay="0">
                    <p:tgtEl>
                      <p:spTgt spid="145"/>
                    </p:tgtEl>
                  </p:cond>
                </p:stCondLst>
                <p:endSync evt="end" delay="0">
                  <p:rtn val="all"/>
                </p:endSync>
                <p:childTnLst>
                  <p:par>
                    <p:cTn id="33" fill="hold">
                      <p:stCondLst>
                        <p:cond delay="0"/>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1"/>
                                        </p:tgtEl>
                                        <p:attrNameLst>
                                          <p:attrName>style.visibility</p:attrName>
                                        </p:attrNameLst>
                                      </p:cBhvr>
                                      <p:to>
                                        <p:strVal val="visible"/>
                                      </p:to>
                                    </p:set>
                                    <p:animEffect transition="in" filter="fade">
                                      <p:cBhvr>
                                        <p:cTn id="37" dur="500"/>
                                        <p:tgtEl>
                                          <p:spTgt spid="151"/>
                                        </p:tgtEl>
                                      </p:cBhvr>
                                    </p:animEffect>
                                  </p:childTnLst>
                                </p:cTn>
                              </p:par>
                            </p:childTnLst>
                          </p:cTn>
                        </p:par>
                      </p:childTnLst>
                    </p:cTn>
                  </p:par>
                </p:childTnLst>
              </p:cTn>
              <p:nextCondLst>
                <p:cond evt="onClick" delay="0">
                  <p:tgtEl>
                    <p:spTgt spid="145"/>
                  </p:tgtEl>
                </p:cond>
              </p:nextCondLst>
            </p:seq>
            <p:seq concurrent="1" nextAc="seek">
              <p:cTn id="38" restart="whenNotActive" fill="hold" evtFilter="cancelBubble" nodeType="interactiveSeq">
                <p:stCondLst>
                  <p:cond evt="onClick" delay="0">
                    <p:tgtEl>
                      <p:spTgt spid="146"/>
                    </p:tgtEl>
                  </p:cond>
                </p:stCondLst>
                <p:endSync evt="end" delay="0">
                  <p:rtn val="all"/>
                </p:endSync>
                <p:childTnLst>
                  <p:par>
                    <p:cTn id="39" fill="hold">
                      <p:stCondLst>
                        <p:cond delay="0"/>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52"/>
                                        </p:tgtEl>
                                        <p:attrNameLst>
                                          <p:attrName>style.visibility</p:attrName>
                                        </p:attrNameLst>
                                      </p:cBhvr>
                                      <p:to>
                                        <p:strVal val="visible"/>
                                      </p:to>
                                    </p:set>
                                    <p:animEffect transition="in" filter="fade">
                                      <p:cBhvr>
                                        <p:cTn id="43" dur="500"/>
                                        <p:tgtEl>
                                          <p:spTgt spid="152"/>
                                        </p:tgtEl>
                                      </p:cBhvr>
                                    </p:animEffect>
                                  </p:childTnLst>
                                </p:cTn>
                              </p:par>
                            </p:childTnLst>
                          </p:cTn>
                        </p:par>
                      </p:childTnLst>
                    </p:cTn>
                  </p:par>
                </p:childTnLst>
              </p:cTn>
              <p:nextCondLst>
                <p:cond evt="onClick" delay="0">
                  <p:tgtEl>
                    <p:spTgt spid="146"/>
                  </p:tgtEl>
                </p:cond>
              </p:nextCondLst>
            </p:seq>
            <p:seq concurrent="1" nextAc="seek">
              <p:cTn id="44" restart="whenNotActive" fill="hold" evtFilter="cancelBubble" nodeType="interactiveSeq">
                <p:stCondLst>
                  <p:cond evt="onClick" delay="0">
                    <p:tgtEl>
                      <p:spTgt spid="147"/>
                    </p:tgtEl>
                  </p:cond>
                </p:stCondLst>
                <p:endSync evt="end" delay="0">
                  <p:rtn val="all"/>
                </p:endSync>
                <p:childTnLst>
                  <p:par>
                    <p:cTn id="45" fill="hold">
                      <p:stCondLst>
                        <p:cond delay="0"/>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53"/>
                                        </p:tgtEl>
                                        <p:attrNameLst>
                                          <p:attrName>style.visibility</p:attrName>
                                        </p:attrNameLst>
                                      </p:cBhvr>
                                      <p:to>
                                        <p:strVal val="visible"/>
                                      </p:to>
                                    </p:set>
                                  </p:childTnLst>
                                </p:cTn>
                              </p:par>
                            </p:childTnLst>
                          </p:cTn>
                        </p:par>
                      </p:childTnLst>
                    </p:cTn>
                  </p:par>
                </p:childTnLst>
              </p:cTn>
              <p:nextCondLst>
                <p:cond evt="onClick" delay="0">
                  <p:tgtEl>
                    <p:spTgt spid="147"/>
                  </p:tgtEl>
                </p:cond>
              </p:nextCondLst>
            </p:seq>
            <p:seq concurrent="1" nextAc="seek">
              <p:cTn id="49" restart="whenNotActive" fill="hold" evtFilter="cancelBubble" nodeType="interactiveSeq">
                <p:stCondLst>
                  <p:cond evt="onClick" delay="0">
                    <p:tgtEl>
                      <p:spTgt spid="148"/>
                    </p:tgtEl>
                  </p:cond>
                </p:stCondLst>
                <p:endSync evt="end" delay="0">
                  <p:rtn val="all"/>
                </p:endSync>
                <p:childTnLst>
                  <p:par>
                    <p:cTn id="50" fill="hold">
                      <p:stCondLst>
                        <p:cond delay="0"/>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54"/>
                                        </p:tgtEl>
                                        <p:attrNameLst>
                                          <p:attrName>style.visibility</p:attrName>
                                        </p:attrNameLst>
                                      </p:cBhvr>
                                      <p:to>
                                        <p:strVal val="visible"/>
                                      </p:to>
                                    </p:set>
                                    <p:animEffect transition="in" filter="fade">
                                      <p:cBhvr>
                                        <p:cTn id="54" dur="500"/>
                                        <p:tgtEl>
                                          <p:spTgt spid="154"/>
                                        </p:tgtEl>
                                      </p:cBhvr>
                                    </p:animEffect>
                                  </p:childTnLst>
                                </p:cTn>
                              </p:par>
                            </p:childTnLst>
                          </p:cTn>
                        </p:par>
                      </p:childTnLst>
                    </p:cTn>
                  </p:par>
                </p:childTnLst>
              </p:cTn>
              <p:nextCondLst>
                <p:cond evt="onClick" delay="0">
                  <p:tgtEl>
                    <p:spTgt spid="148"/>
                  </p:tgtEl>
                </p:cond>
              </p:nextCondLst>
            </p:seq>
            <p:seq concurrent="1" nextAc="seek">
              <p:cTn id="55" restart="whenNotActive" fill="hold" evtFilter="cancelBubble" nodeType="interactiveSeq">
                <p:stCondLst>
                  <p:cond evt="onClick" delay="0">
                    <p:tgtEl>
                      <p:spTgt spid="149"/>
                    </p:tgtEl>
                  </p:cond>
                </p:stCondLst>
                <p:endSync evt="end" delay="0">
                  <p:rtn val="all"/>
                </p:endSync>
                <p:childTnLst>
                  <p:par>
                    <p:cTn id="56" fill="hold">
                      <p:stCondLst>
                        <p:cond delay="0"/>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55"/>
                                        </p:tgtEl>
                                        <p:attrNameLst>
                                          <p:attrName>style.visibility</p:attrName>
                                        </p:attrNameLst>
                                      </p:cBhvr>
                                      <p:to>
                                        <p:strVal val="visible"/>
                                      </p:to>
                                    </p:set>
                                    <p:animEffect transition="in" filter="fade">
                                      <p:cBhvr>
                                        <p:cTn id="60" dur="500"/>
                                        <p:tgtEl>
                                          <p:spTgt spid="155"/>
                                        </p:tgtEl>
                                      </p:cBhvr>
                                    </p:animEffect>
                                  </p:childTnLst>
                                </p:cTn>
                              </p:par>
                            </p:childTnLst>
                          </p:cTn>
                        </p:par>
                      </p:childTnLst>
                    </p:cTn>
                  </p:par>
                </p:childTnLst>
              </p:cTn>
              <p:nextCondLst>
                <p:cond evt="onClick" delay="0">
                  <p:tgtEl>
                    <p:spTgt spid="149"/>
                  </p:tgtEl>
                </p:cond>
              </p:nextCondLst>
            </p:seq>
            <p:seq concurrent="1" nextAc="seek">
              <p:cTn id="61" restart="whenNotActive" fill="hold" evtFilter="cancelBubble" nodeType="interactiveSeq">
                <p:stCondLst>
                  <p:cond evt="onClick" delay="0">
                    <p:tgtEl>
                      <p:spTgt spid="136"/>
                    </p:tgtEl>
                  </p:cond>
                </p:stCondLst>
                <p:endSync evt="end" delay="0">
                  <p:rtn val="all"/>
                </p:endSync>
                <p:childTnLst>
                  <p:par>
                    <p:cTn id="62" fill="hold">
                      <p:stCondLst>
                        <p:cond delay="0"/>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56"/>
                                        </p:tgtEl>
                                        <p:attrNameLst>
                                          <p:attrName>style.visibility</p:attrName>
                                        </p:attrNameLst>
                                      </p:cBhvr>
                                      <p:to>
                                        <p:strVal val="visible"/>
                                      </p:to>
                                    </p:set>
                                    <p:animEffect transition="in" filter="fade">
                                      <p:cBhvr>
                                        <p:cTn id="66" dur="500"/>
                                        <p:tgtEl>
                                          <p:spTgt spid="156"/>
                                        </p:tgtEl>
                                      </p:cBhvr>
                                    </p:animEffect>
                                  </p:childTnLst>
                                </p:cTn>
                              </p:par>
                            </p:childTnLst>
                          </p:cTn>
                        </p:par>
                      </p:childTnLst>
                    </p:cTn>
                  </p:par>
                </p:childTnLst>
              </p:cTn>
              <p:nextCondLst>
                <p:cond evt="onClick" delay="0">
                  <p:tgtEl>
                    <p:spTgt spid="136"/>
                  </p:tgtEl>
                </p:cond>
              </p:nextCondLst>
            </p:seq>
            <p:seq concurrent="1" nextAc="seek">
              <p:cTn id="67" restart="whenNotActive" fill="hold" evtFilter="cancelBubble" nodeType="interactiveSeq">
                <p:stCondLst>
                  <p:cond evt="onClick" delay="0">
                    <p:tgtEl>
                      <p:spTgt spid="137"/>
                    </p:tgtEl>
                  </p:cond>
                </p:stCondLst>
                <p:endSync evt="end" delay="0">
                  <p:rtn val="all"/>
                </p:endSync>
                <p:childTnLst>
                  <p:par>
                    <p:cTn id="68" fill="hold">
                      <p:stCondLst>
                        <p:cond delay="0"/>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57"/>
                                        </p:tgtEl>
                                        <p:attrNameLst>
                                          <p:attrName>style.visibility</p:attrName>
                                        </p:attrNameLst>
                                      </p:cBhvr>
                                      <p:to>
                                        <p:strVal val="visible"/>
                                      </p:to>
                                    </p:set>
                                    <p:animEffect transition="in" filter="fade">
                                      <p:cBhvr>
                                        <p:cTn id="72" dur="500"/>
                                        <p:tgtEl>
                                          <p:spTgt spid="157"/>
                                        </p:tgtEl>
                                      </p:cBhvr>
                                    </p:animEffect>
                                  </p:childTnLst>
                                </p:cTn>
                              </p:par>
                            </p:childTnLst>
                          </p:cTn>
                        </p:par>
                      </p:childTnLst>
                    </p:cTn>
                  </p:par>
                </p:childTnLst>
              </p:cTn>
              <p:nextCondLst>
                <p:cond evt="onClick" delay="0">
                  <p:tgtEl>
                    <p:spTgt spid="137"/>
                  </p:tgtEl>
                </p:cond>
              </p:nextCondLst>
            </p:seq>
            <p:seq concurrent="1" nextAc="seek">
              <p:cTn id="73" restart="whenNotActive" fill="hold" evtFilter="cancelBubble" nodeType="interactiveSeq">
                <p:stCondLst>
                  <p:cond evt="onClick" delay="0">
                    <p:tgtEl>
                      <p:spTgt spid="138"/>
                    </p:tgtEl>
                  </p:cond>
                </p:stCondLst>
                <p:endSync evt="end" delay="0">
                  <p:rtn val="all"/>
                </p:endSync>
                <p:childTnLst>
                  <p:par>
                    <p:cTn id="74" fill="hold">
                      <p:stCondLst>
                        <p:cond delay="0"/>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158"/>
                                        </p:tgtEl>
                                        <p:attrNameLst>
                                          <p:attrName>style.visibility</p:attrName>
                                        </p:attrNameLst>
                                      </p:cBhvr>
                                      <p:to>
                                        <p:strVal val="visible"/>
                                      </p:to>
                                    </p:set>
                                    <p:animEffect transition="in" filter="fade">
                                      <p:cBhvr>
                                        <p:cTn id="78" dur="500"/>
                                        <p:tgtEl>
                                          <p:spTgt spid="158"/>
                                        </p:tgtEl>
                                      </p:cBhvr>
                                    </p:animEffect>
                                  </p:childTnLst>
                                </p:cTn>
                              </p:par>
                            </p:childTnLst>
                          </p:cTn>
                        </p:par>
                      </p:childTnLst>
                    </p:cTn>
                  </p:par>
                </p:childTnLst>
              </p:cTn>
              <p:nextCondLst>
                <p:cond evt="onClick" delay="0">
                  <p:tgtEl>
                    <p:spTgt spid="138"/>
                  </p:tgtEl>
                </p:cond>
              </p:nextCondLst>
            </p:seq>
            <p:seq concurrent="1" nextAc="seek">
              <p:cTn id="79" restart="whenNotActive" fill="hold" evtFilter="cancelBubble" nodeType="interactiveSeq">
                <p:stCondLst>
                  <p:cond evt="onClick" delay="0">
                    <p:tgtEl>
                      <p:spTgt spid="139"/>
                    </p:tgtEl>
                  </p:cond>
                </p:stCondLst>
                <p:endSync evt="end" delay="0">
                  <p:rtn val="all"/>
                </p:endSync>
                <p:childTnLst>
                  <p:par>
                    <p:cTn id="80" fill="hold">
                      <p:stCondLst>
                        <p:cond delay="0"/>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159"/>
                                        </p:tgtEl>
                                        <p:attrNameLst>
                                          <p:attrName>style.visibility</p:attrName>
                                        </p:attrNameLst>
                                      </p:cBhvr>
                                      <p:to>
                                        <p:strVal val="visible"/>
                                      </p:to>
                                    </p:set>
                                    <p:animEffect transition="in" filter="fade">
                                      <p:cBhvr>
                                        <p:cTn id="84" dur="500"/>
                                        <p:tgtEl>
                                          <p:spTgt spid="159"/>
                                        </p:tgtEl>
                                      </p:cBhvr>
                                    </p:animEffect>
                                  </p:childTnLst>
                                </p:cTn>
                              </p:par>
                            </p:childTnLst>
                          </p:cTn>
                        </p:par>
                      </p:childTnLst>
                    </p:cTn>
                  </p:par>
                </p:childTnLst>
              </p:cTn>
              <p:nextCondLst>
                <p:cond evt="onClick" delay="0">
                  <p:tgtEl>
                    <p:spTgt spid="139"/>
                  </p:tgtEl>
                </p:cond>
              </p:nextCondLst>
            </p:seq>
            <p:seq concurrent="1" nextAc="seek">
              <p:cTn id="85" restart="whenNotActive" fill="hold" evtFilter="cancelBubble" nodeType="interactiveSeq">
                <p:stCondLst>
                  <p:cond evt="onClick" delay="0">
                    <p:tgtEl>
                      <p:spTgt spid="140"/>
                    </p:tgtEl>
                  </p:cond>
                </p:stCondLst>
                <p:endSync evt="end" delay="0">
                  <p:rtn val="all"/>
                </p:endSync>
                <p:childTnLst>
                  <p:par>
                    <p:cTn id="86" fill="hold">
                      <p:stCondLst>
                        <p:cond delay="0"/>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160"/>
                                        </p:tgtEl>
                                        <p:attrNameLst>
                                          <p:attrName>style.visibility</p:attrName>
                                        </p:attrNameLst>
                                      </p:cBhvr>
                                      <p:to>
                                        <p:strVal val="visible"/>
                                      </p:to>
                                    </p:set>
                                    <p:animEffect transition="in" filter="fade">
                                      <p:cBhvr>
                                        <p:cTn id="90" dur="500"/>
                                        <p:tgtEl>
                                          <p:spTgt spid="160"/>
                                        </p:tgtEl>
                                      </p:cBhvr>
                                    </p:animEffect>
                                  </p:childTnLst>
                                </p:cTn>
                              </p:par>
                            </p:childTnLst>
                          </p:cTn>
                        </p:par>
                      </p:childTnLst>
                    </p:cTn>
                  </p:par>
                </p:childTnLst>
              </p:cTn>
              <p:nextCondLst>
                <p:cond evt="onClick" delay="0">
                  <p:tgtEl>
                    <p:spTgt spid="140"/>
                  </p:tgtEl>
                </p:cond>
              </p:nextCondLst>
            </p:seq>
          </p:childTnLst>
        </p:cTn>
      </p:par>
    </p:tnLst>
    <p:bldLst>
      <p:bldP spid="144" grpId="0" animBg="1"/>
      <p:bldP spid="143" grpId="0" animBg="1"/>
      <p:bldP spid="142" grpId="0" animBg="1"/>
      <p:bldP spid="141" grpId="0" animBg="1"/>
      <p:bldP spid="98"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5"/>
          <p:cNvSpPr txBox="1">
            <a:spLocks noGrp="1"/>
          </p:cNvSpPr>
          <p:nvPr>
            <p:ph type="ctrTitle" idx="4294967295"/>
          </p:nvPr>
        </p:nvSpPr>
        <p:spPr>
          <a:xfrm>
            <a:off x="685800" y="499125"/>
            <a:ext cx="6593700" cy="759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Additional Resources</a:t>
            </a:r>
            <a:endParaRPr dirty="0"/>
          </a:p>
        </p:txBody>
      </p:sp>
      <p:sp>
        <p:nvSpPr>
          <p:cNvPr id="139" name="Google Shape;139;p15"/>
          <p:cNvSpPr txBox="1">
            <a:spLocks noGrp="1"/>
          </p:cNvSpPr>
          <p:nvPr>
            <p:ph type="subTitle" idx="4294967295"/>
          </p:nvPr>
        </p:nvSpPr>
        <p:spPr>
          <a:xfrm>
            <a:off x="685800" y="1259025"/>
            <a:ext cx="5200200" cy="2703600"/>
          </a:xfrm>
          <a:prstGeom prst="rect">
            <a:avLst/>
          </a:prstGeom>
        </p:spPr>
        <p:txBody>
          <a:bodyPr spcFirstLastPara="1" wrap="square" lIns="91425" tIns="91425" rIns="91425" bIns="91425" anchor="ctr" anchorCtr="0">
            <a:noAutofit/>
          </a:bodyPr>
          <a:lstStyle/>
          <a:p>
            <a:pPr marL="342900" indent="-342900"/>
            <a:r>
              <a:rPr lang="en-US" sz="1600" b="1" dirty="0">
                <a:solidFill>
                  <a:srgbClr val="FFFFFF"/>
                </a:solidFill>
              </a:rPr>
              <a:t>Learning to use the online tools:</a:t>
            </a:r>
          </a:p>
          <a:p>
            <a:pPr marL="0" lvl="0" indent="0" algn="ctr">
              <a:spcBef>
                <a:spcPts val="0"/>
              </a:spcBef>
              <a:buClr>
                <a:srgbClr val="000000"/>
              </a:buClr>
              <a:buSzTx/>
              <a:buNone/>
              <a:defRPr/>
            </a:pPr>
            <a:r>
              <a:rPr lang="en-US" sz="900" b="1" dirty="0">
                <a:solidFill>
                  <a:srgbClr val="000000"/>
                </a:solidFill>
                <a:latin typeface="Nixie One" panose="020B0604020202020204" charset="0"/>
                <a:cs typeface="Arial"/>
                <a:sym typeface="Arial"/>
                <a:hlinkClick r:id="rId4"/>
              </a:rPr>
              <a:t>Introduction to </a:t>
            </a:r>
            <a:r>
              <a:rPr lang="en-US" sz="900" b="1" dirty="0" err="1">
                <a:solidFill>
                  <a:srgbClr val="000000"/>
                </a:solidFill>
                <a:latin typeface="Nixie One" panose="020B0604020202020204" charset="0"/>
                <a:cs typeface="Arial"/>
                <a:sym typeface="Arial"/>
                <a:hlinkClick r:id="rId4"/>
              </a:rPr>
              <a:t>Fairhealth</a:t>
            </a:r>
            <a:endParaRPr lang="en-US" sz="900" b="1" dirty="0">
              <a:latin typeface="Nixie One" panose="020B0604020202020204" charset="0"/>
            </a:endParaRPr>
          </a:p>
          <a:p>
            <a:pPr marL="0" indent="0" algn="ctr">
              <a:buNone/>
            </a:pPr>
            <a:r>
              <a:rPr lang="en-US" sz="900" b="1" dirty="0">
                <a:latin typeface="Nixie One" panose="020B0604020202020204" charset="0"/>
                <a:hlinkClick r:id="rId5"/>
              </a:rPr>
              <a:t>Using </a:t>
            </a:r>
            <a:r>
              <a:rPr lang="en-US" sz="900" b="1" dirty="0" err="1">
                <a:latin typeface="Nixie One" panose="020B0604020202020204" charset="0"/>
                <a:hlinkClick r:id="rId5"/>
              </a:rPr>
              <a:t>Fairhealth</a:t>
            </a:r>
            <a:r>
              <a:rPr lang="en-US" sz="900" b="1" dirty="0">
                <a:latin typeface="Nixie One" panose="020B0604020202020204" charset="0"/>
                <a:hlinkClick r:id="rId5"/>
              </a:rPr>
              <a:t> to Estimate Costs</a:t>
            </a:r>
            <a:br>
              <a:rPr lang="en-US" sz="900" b="1" dirty="0">
                <a:latin typeface="Nixie One" panose="020B0604020202020204" charset="0"/>
              </a:rPr>
            </a:br>
            <a:r>
              <a:rPr lang="en-US" sz="900" b="1" dirty="0">
                <a:solidFill>
                  <a:srgbClr val="000000"/>
                </a:solidFill>
                <a:latin typeface="Nixie One" panose="020B0604020202020204" charset="0"/>
                <a:ea typeface="Arial"/>
                <a:cs typeface="Arial"/>
                <a:sym typeface="Arial"/>
                <a:hlinkClick r:id="rId6"/>
              </a:rPr>
              <a:t>Using </a:t>
            </a:r>
            <a:r>
              <a:rPr lang="en-US" sz="900" b="1" dirty="0" err="1">
                <a:solidFill>
                  <a:srgbClr val="000000"/>
                </a:solidFill>
                <a:latin typeface="Nixie One" panose="020B0604020202020204" charset="0"/>
                <a:ea typeface="Arial"/>
                <a:cs typeface="Arial"/>
                <a:sym typeface="Arial"/>
                <a:hlinkClick r:id="rId6"/>
              </a:rPr>
              <a:t>GoodRx</a:t>
            </a:r>
            <a:endParaRPr lang="en-US" sz="900" b="1" dirty="0">
              <a:solidFill>
                <a:srgbClr val="000000"/>
              </a:solidFill>
              <a:latin typeface="Nixie One" panose="020B0604020202020204" charset="0"/>
              <a:ea typeface="Arial"/>
              <a:cs typeface="Arial"/>
              <a:sym typeface="Arial"/>
            </a:endParaRPr>
          </a:p>
          <a:p>
            <a:pPr marL="0" indent="0" algn="ctr">
              <a:buFontTx/>
              <a:buNone/>
            </a:pPr>
            <a:r>
              <a:rPr lang="en-US" sz="900" b="1" dirty="0">
                <a:solidFill>
                  <a:srgbClr val="000000"/>
                </a:solidFill>
                <a:latin typeface="Nixie One" panose="020B0604020202020204" charset="0"/>
                <a:ea typeface="Arial"/>
                <a:cs typeface="Arial"/>
                <a:sym typeface="Arial"/>
                <a:hlinkClick r:id="rId7"/>
              </a:rPr>
              <a:t>Using </a:t>
            </a:r>
            <a:r>
              <a:rPr lang="en-US" sz="900" b="1" dirty="0" err="1">
                <a:solidFill>
                  <a:srgbClr val="000000"/>
                </a:solidFill>
                <a:latin typeface="Nixie One" panose="020B0604020202020204" charset="0"/>
                <a:ea typeface="Arial"/>
                <a:cs typeface="Arial"/>
                <a:sym typeface="Arial"/>
                <a:hlinkClick r:id="rId7"/>
              </a:rPr>
              <a:t>Familywize</a:t>
            </a:r>
            <a:endParaRPr lang="en-US" sz="900" b="1" dirty="0">
              <a:solidFill>
                <a:srgbClr val="000000"/>
              </a:solidFill>
              <a:latin typeface="Nixie One" panose="020B0604020202020204" charset="0"/>
              <a:ea typeface="Arial"/>
              <a:cs typeface="Arial"/>
              <a:sym typeface="Arial"/>
            </a:endParaRPr>
          </a:p>
          <a:p>
            <a:pPr marL="0" indent="0" algn="ctr">
              <a:buFontTx/>
              <a:buNone/>
            </a:pPr>
            <a:r>
              <a:rPr lang="en-US" sz="900" b="1" dirty="0">
                <a:solidFill>
                  <a:srgbClr val="000000"/>
                </a:solidFill>
                <a:latin typeface="Nixie One" panose="020B0604020202020204" charset="0"/>
                <a:ea typeface="Arial"/>
                <a:cs typeface="Arial"/>
                <a:sym typeface="Arial"/>
                <a:hlinkClick r:id="rId8"/>
              </a:rPr>
              <a:t>Using </a:t>
            </a:r>
            <a:r>
              <a:rPr lang="en-US" sz="900" b="1" dirty="0" err="1">
                <a:solidFill>
                  <a:srgbClr val="000000"/>
                </a:solidFill>
                <a:latin typeface="Nixie One" panose="020B0604020202020204" charset="0"/>
                <a:ea typeface="Arial"/>
                <a:cs typeface="Arial"/>
                <a:sym typeface="Arial"/>
                <a:hlinkClick r:id="rId8"/>
              </a:rPr>
              <a:t>FamilyWize</a:t>
            </a:r>
            <a:r>
              <a:rPr lang="en-US" sz="900" b="1" dirty="0">
                <a:solidFill>
                  <a:srgbClr val="000000"/>
                </a:solidFill>
                <a:latin typeface="Nixie One" panose="020B0604020202020204" charset="0"/>
                <a:ea typeface="Arial"/>
                <a:cs typeface="Arial"/>
                <a:sym typeface="Arial"/>
                <a:hlinkClick r:id="rId8"/>
              </a:rPr>
              <a:t> if you already have insurance</a:t>
            </a:r>
            <a:endParaRPr lang="en-US" sz="900" b="1" dirty="0">
              <a:solidFill>
                <a:srgbClr val="000000"/>
              </a:solidFill>
              <a:latin typeface="Nixie One" panose="020B0604020202020204" charset="0"/>
              <a:ea typeface="Arial"/>
              <a:cs typeface="Arial"/>
              <a:sym typeface="Arial"/>
            </a:endParaRPr>
          </a:p>
          <a:p>
            <a:pPr marL="0" indent="0">
              <a:buNone/>
            </a:pPr>
            <a:endParaRPr lang="en-US" sz="900" b="1" dirty="0">
              <a:solidFill>
                <a:srgbClr val="000000"/>
              </a:solidFill>
              <a:latin typeface="Nixie One" panose="020B0604020202020204" charset="0"/>
              <a:ea typeface="Arial"/>
              <a:cs typeface="Arial"/>
              <a:sym typeface="Arial"/>
            </a:endParaRPr>
          </a:p>
          <a:p>
            <a:pPr marL="171450" indent="-171450"/>
            <a:r>
              <a:rPr lang="en-US" sz="1600" b="1" dirty="0">
                <a:solidFill>
                  <a:schemeClr val="bg1"/>
                </a:solidFill>
                <a:latin typeface="Nixie One" panose="020B0604020202020204" charset="0"/>
              </a:rPr>
              <a:t>Starting the Conversation</a:t>
            </a:r>
          </a:p>
          <a:p>
            <a:pPr marL="0" indent="0" algn="ctr">
              <a:buNone/>
            </a:pPr>
            <a:r>
              <a:rPr lang="en-US" sz="900" b="1" dirty="0">
                <a:solidFill>
                  <a:schemeClr val="bg1"/>
                </a:solidFill>
                <a:latin typeface="Nixie One" panose="020B0604020202020204" charset="0"/>
                <a:ea typeface="Arial"/>
                <a:cs typeface="Arial"/>
                <a:sym typeface="Arial"/>
                <a:hlinkClick r:id="rId9"/>
              </a:rPr>
              <a:t>H</a:t>
            </a:r>
            <a:r>
              <a:rPr lang="en-US" sz="900" b="1" dirty="0">
                <a:solidFill>
                  <a:srgbClr val="000000"/>
                </a:solidFill>
                <a:latin typeface="Nixie One" panose="020B0604020202020204" charset="0"/>
                <a:ea typeface="Arial"/>
                <a:cs typeface="Arial"/>
                <a:sym typeface="Arial"/>
                <a:hlinkClick r:id="rId9"/>
              </a:rPr>
              <a:t>elping Patients Save on Healthcare Expenses</a:t>
            </a:r>
            <a:endParaRPr lang="en-US" sz="900" b="1" dirty="0">
              <a:solidFill>
                <a:srgbClr val="000000"/>
              </a:solidFill>
              <a:latin typeface="Nixie One" panose="020B0604020202020204" charset="0"/>
              <a:ea typeface="Arial"/>
              <a:cs typeface="Arial"/>
              <a:sym typeface="Arial"/>
            </a:endParaRPr>
          </a:p>
          <a:p>
            <a:pPr marL="0" indent="0">
              <a:buNone/>
            </a:pPr>
            <a:endParaRPr lang="en-US" sz="900" b="1" dirty="0">
              <a:latin typeface="Nixie One" panose="020B0604020202020204" charset="0"/>
            </a:endParaRPr>
          </a:p>
          <a:p>
            <a:pPr marL="800100" lvl="1" indent="-342900"/>
            <a:endParaRPr sz="1000" b="1" dirty="0">
              <a:solidFill>
                <a:srgbClr val="94BF6E"/>
              </a:solidFill>
            </a:endParaRPr>
          </a:p>
        </p:txBody>
      </p:sp>
      <p:pic>
        <p:nvPicPr>
          <p:cNvPr id="140" name="Google Shape;140;p15"/>
          <p:cNvPicPr preferRelativeResize="0"/>
          <p:nvPr/>
        </p:nvPicPr>
        <p:blipFill>
          <a:blip r:embed="rId10">
            <a:extLst>
              <a:ext uri="{837473B0-CC2E-450A-ABE3-18F120FF3D39}">
                <a1611:picAttrSrcUrl xmlns:a1611="http://schemas.microsoft.com/office/drawing/2016/11/main" r:id="rId11"/>
              </a:ext>
            </a:extLst>
          </a:blip>
          <a:stretch>
            <a:fillRect/>
          </a:stretch>
        </p:blipFill>
        <p:spPr>
          <a:xfrm>
            <a:off x="5886000" y="1259025"/>
            <a:ext cx="3264087" cy="2703600"/>
          </a:xfrm>
          <a:prstGeom prst="rect">
            <a:avLst/>
          </a:prstGeom>
          <a:noFill/>
          <a:ln>
            <a:noFill/>
          </a:ln>
        </p:spPr>
      </p:pic>
      <p:sp>
        <p:nvSpPr>
          <p:cNvPr id="141" name="Google Shape;141;p15"/>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15</a:t>
            </a:fld>
            <a:endParaRPr/>
          </a:p>
        </p:txBody>
      </p:sp>
      <p:sp>
        <p:nvSpPr>
          <p:cNvPr id="2" name="TextBox 1">
            <a:extLst>
              <a:ext uri="{FF2B5EF4-FFF2-40B4-BE49-F238E27FC236}">
                <a16:creationId xmlns:a16="http://schemas.microsoft.com/office/drawing/2014/main" id="{6EEF7C85-31FC-4A8E-9195-90DF7682ABFF}"/>
              </a:ext>
            </a:extLst>
          </p:cNvPr>
          <p:cNvSpPr txBox="1"/>
          <p:nvPr/>
        </p:nvSpPr>
        <p:spPr>
          <a:xfrm>
            <a:off x="6415675" y="3962625"/>
            <a:ext cx="2728325" cy="200055"/>
          </a:xfrm>
          <a:prstGeom prst="rect">
            <a:avLst/>
          </a:prstGeom>
          <a:noFill/>
        </p:spPr>
        <p:txBody>
          <a:bodyPr wrap="square" rtlCol="0">
            <a:spAutoFit/>
          </a:bodyPr>
          <a:lstStyle/>
          <a:p>
            <a:r>
              <a:rPr lang="en-US" sz="700" dirty="0">
                <a:hlinkClick r:id="rId11" tooltip="http://commons.wikimedia.org/wiki/File:Stetho_book.jpg"/>
              </a:rPr>
              <a:t>This Photo</a:t>
            </a:r>
            <a:r>
              <a:rPr lang="en-US" sz="700" dirty="0"/>
              <a:t> by Unknown Author is licensed under </a:t>
            </a:r>
            <a:r>
              <a:rPr lang="en-US" sz="700" dirty="0">
                <a:hlinkClick r:id="rId12" tooltip="https://creativecommons.org/licenses/by-sa/3.0/"/>
              </a:rPr>
              <a:t>CC BY-SA</a:t>
            </a:r>
            <a:endParaRPr lang="en-US" sz="700" dirty="0"/>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6"/>
          <p:cNvSpPr txBox="1">
            <a:spLocks noGrp="1"/>
          </p:cNvSpPr>
          <p:nvPr>
            <p:ph type="ctrTitle"/>
          </p:nvPr>
        </p:nvSpPr>
        <p:spPr>
          <a:xfrm>
            <a:off x="3926031" y="375650"/>
            <a:ext cx="45057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Learners will:</a:t>
            </a:r>
            <a:endParaRPr dirty="0"/>
          </a:p>
        </p:txBody>
      </p:sp>
      <p:sp>
        <p:nvSpPr>
          <p:cNvPr id="147" name="Google Shape;147;p16"/>
          <p:cNvSpPr txBox="1">
            <a:spLocks noGrp="1"/>
          </p:cNvSpPr>
          <p:nvPr>
            <p:ph type="subTitle" idx="1"/>
          </p:nvPr>
        </p:nvSpPr>
        <p:spPr>
          <a:xfrm>
            <a:off x="3926031" y="1627900"/>
            <a:ext cx="4505700" cy="784800"/>
          </a:xfrm>
          <a:prstGeom prst="rect">
            <a:avLst/>
          </a:prstGeom>
        </p:spPr>
        <p:txBody>
          <a:bodyPr spcFirstLastPara="1" wrap="square" lIns="91425" tIns="91425" rIns="91425" bIns="91425" anchor="t" anchorCtr="0">
            <a:noAutofit/>
          </a:bodyPr>
          <a:lstStyle/>
          <a:p>
            <a:pPr marL="342900" lvl="0" indent="-342900" algn="l" rtl="0">
              <a:spcBef>
                <a:spcPts val="0"/>
              </a:spcBef>
              <a:spcAft>
                <a:spcPts val="0"/>
              </a:spcAft>
              <a:buAutoNum type="arabicPeriod"/>
            </a:pPr>
            <a:endParaRPr lang="en-US" dirty="0"/>
          </a:p>
          <a:p>
            <a:pPr marL="342900" lvl="0" indent="-342900" algn="l" rtl="0">
              <a:spcBef>
                <a:spcPts val="0"/>
              </a:spcBef>
              <a:spcAft>
                <a:spcPts val="0"/>
              </a:spcAft>
              <a:buAutoNum type="arabicPeriod"/>
            </a:pPr>
            <a:r>
              <a:rPr lang="en-US" dirty="0"/>
              <a:t>Identify the types of information needed to support out-of-pocket cost conversations</a:t>
            </a:r>
          </a:p>
          <a:p>
            <a:pPr marL="342900" lvl="0" indent="-342900" algn="l" rtl="0">
              <a:spcBef>
                <a:spcPts val="0"/>
              </a:spcBef>
              <a:spcAft>
                <a:spcPts val="0"/>
              </a:spcAft>
              <a:buAutoNum type="arabicPeriod"/>
            </a:pPr>
            <a:r>
              <a:rPr lang="en-US" dirty="0"/>
              <a:t>Choose Tools to support Cost of Care Conversations</a:t>
            </a:r>
          </a:p>
          <a:p>
            <a:pPr marL="342900" lvl="0" indent="-342900" algn="l" rtl="0">
              <a:spcBef>
                <a:spcPts val="0"/>
              </a:spcBef>
              <a:spcAft>
                <a:spcPts val="0"/>
              </a:spcAft>
              <a:buAutoNum type="arabicPeriod"/>
            </a:pPr>
            <a:r>
              <a:rPr lang="en-US" dirty="0"/>
              <a:t>Identify Resources to support Cost of Care Conversations</a:t>
            </a:r>
          </a:p>
          <a:p>
            <a:pPr marL="342900" lvl="0" indent="-342900" algn="l" rtl="0">
              <a:spcBef>
                <a:spcPts val="0"/>
              </a:spcBef>
              <a:spcAft>
                <a:spcPts val="0"/>
              </a:spcAft>
              <a:buAutoNum type="arabicPeriod"/>
            </a:pPr>
            <a:endParaRPr dirty="0"/>
          </a:p>
        </p:txBody>
      </p:sp>
      <p:sp>
        <p:nvSpPr>
          <p:cNvPr id="148" name="Google Shape;148;p16"/>
          <p:cNvSpPr txBox="1"/>
          <p:nvPr/>
        </p:nvSpPr>
        <p:spPr>
          <a:xfrm>
            <a:off x="0" y="503350"/>
            <a:ext cx="3471300" cy="3818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dirty="0">
                <a:solidFill>
                  <a:srgbClr val="18637B"/>
                </a:solidFill>
                <a:latin typeface="Roboto Slab"/>
                <a:ea typeface="Roboto Slab"/>
                <a:cs typeface="Roboto Slab"/>
                <a:sym typeface="Roboto Slab"/>
              </a:rPr>
              <a:t>OBJECTIVES</a:t>
            </a:r>
            <a:endParaRPr sz="2000" dirty="0">
              <a:solidFill>
                <a:srgbClr val="18637B"/>
              </a:solidFill>
              <a:latin typeface="Roboto Slab"/>
              <a:ea typeface="Roboto Slab"/>
              <a:cs typeface="Roboto Slab"/>
              <a:sym typeface="Roboto Slab"/>
            </a:endParaRPr>
          </a:p>
        </p:txBody>
      </p:sp>
      <p:sp>
        <p:nvSpPr>
          <p:cNvPr id="149" name="Google Shape;149;p16"/>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a:t>
            </a:fld>
            <a:endParaRPr/>
          </a:p>
        </p:txBody>
      </p:sp>
      <p:pic>
        <p:nvPicPr>
          <p:cNvPr id="6" name="Graphic 5" descr="Circle with left arrow">
            <a:hlinkClick r:id="" action="ppaction://hlinkshowjump?jump=nextslide"/>
            <a:extLst>
              <a:ext uri="{FF2B5EF4-FFF2-40B4-BE49-F238E27FC236}">
                <a16:creationId xmlns:a16="http://schemas.microsoft.com/office/drawing/2014/main" id="{6EF24366-995D-4478-9384-43FCD0001C7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26131" y="4650154"/>
            <a:ext cx="480325" cy="480325"/>
          </a:xfrm>
          <a:prstGeom prst="rect">
            <a:avLst/>
          </a:prstGeom>
        </p:spPr>
      </p:pic>
    </p:spTree>
    <p:custDataLst>
      <p:tags r:id="rId1"/>
    </p:custDataLst>
    <p:extLst>
      <p:ext uri="{BB962C8B-B14F-4D97-AF65-F5344CB8AC3E}">
        <p14:creationId xmlns:p14="http://schemas.microsoft.com/office/powerpoint/2010/main" val="1860748446"/>
      </p:ext>
    </p:extLst>
  </p:cSld>
  <p:clrMapOvr>
    <a:masterClrMapping/>
  </p:clrMapOvr>
  <p:transition advClick="0">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5"/>
          <p:cNvSpPr txBox="1">
            <a:spLocks noGrp="1"/>
          </p:cNvSpPr>
          <p:nvPr>
            <p:ph type="ctrTitle" idx="4294967295"/>
          </p:nvPr>
        </p:nvSpPr>
        <p:spPr>
          <a:xfrm>
            <a:off x="146776" y="296323"/>
            <a:ext cx="6593700" cy="759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Instructions for this Course</a:t>
            </a:r>
            <a:endParaRPr dirty="0"/>
          </a:p>
        </p:txBody>
      </p:sp>
      <p:sp>
        <p:nvSpPr>
          <p:cNvPr id="139" name="Google Shape;139;p15"/>
          <p:cNvSpPr txBox="1">
            <a:spLocks noGrp="1"/>
          </p:cNvSpPr>
          <p:nvPr>
            <p:ph type="subTitle" idx="4294967295"/>
          </p:nvPr>
        </p:nvSpPr>
        <p:spPr>
          <a:xfrm>
            <a:off x="887437" y="1711148"/>
            <a:ext cx="7009228" cy="1262705"/>
          </a:xfrm>
          <a:prstGeom prst="rect">
            <a:avLst/>
          </a:prstGeom>
        </p:spPr>
        <p:txBody>
          <a:bodyPr spcFirstLastPara="1" wrap="square" lIns="91425" tIns="91425" rIns="91425" bIns="91425" anchor="ctr" anchorCtr="0">
            <a:noAutofit/>
          </a:bodyPr>
          <a:lstStyle/>
          <a:p>
            <a:pPr marL="342900" indent="-342900"/>
            <a:r>
              <a:rPr lang="en-US" sz="1600" b="1" dirty="0">
                <a:solidFill>
                  <a:srgbClr val="FFFFFF"/>
                </a:solidFill>
              </a:rPr>
              <a:t>Play this as a slide show by clicking the slideshow icon</a:t>
            </a:r>
          </a:p>
          <a:p>
            <a:pPr marL="342900" indent="-342900"/>
            <a:r>
              <a:rPr lang="en-US" sz="1600" b="1" dirty="0">
                <a:solidFill>
                  <a:srgbClr val="FFFFFF"/>
                </a:solidFill>
              </a:rPr>
              <a:t>Turn the computer sound on</a:t>
            </a:r>
          </a:p>
          <a:p>
            <a:pPr marL="342900" indent="-342900"/>
            <a:r>
              <a:rPr lang="en-US" sz="1600" b="1" dirty="0">
                <a:solidFill>
                  <a:srgbClr val="FFFFFF"/>
                </a:solidFill>
              </a:rPr>
              <a:t>Use the green arrows to advance through the slides</a:t>
            </a:r>
            <a:endParaRPr sz="1600" b="1" dirty="0">
              <a:solidFill>
                <a:srgbClr val="94BF6E"/>
              </a:solidFill>
            </a:endParaRPr>
          </a:p>
        </p:txBody>
      </p:sp>
      <p:sp>
        <p:nvSpPr>
          <p:cNvPr id="141" name="Google Shape;141;p15"/>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3</a:t>
            </a:fld>
            <a:endParaRPr/>
          </a:p>
        </p:txBody>
      </p:sp>
      <p:pic>
        <p:nvPicPr>
          <p:cNvPr id="3" name="Picture 2">
            <a:extLst>
              <a:ext uri="{FF2B5EF4-FFF2-40B4-BE49-F238E27FC236}">
                <a16:creationId xmlns:a16="http://schemas.microsoft.com/office/drawing/2014/main" id="{155EEE71-009D-4EEA-AC28-C6C576903ABA}"/>
              </a:ext>
            </a:extLst>
          </p:cNvPr>
          <p:cNvPicPr>
            <a:picLocks noChangeAspect="1"/>
          </p:cNvPicPr>
          <p:nvPr/>
        </p:nvPicPr>
        <p:blipFill>
          <a:blip r:embed="rId4"/>
          <a:stretch>
            <a:fillRect/>
          </a:stretch>
        </p:blipFill>
        <p:spPr>
          <a:xfrm>
            <a:off x="6932735" y="1882163"/>
            <a:ext cx="339456" cy="339456"/>
          </a:xfrm>
          <a:prstGeom prst="rect">
            <a:avLst/>
          </a:prstGeom>
        </p:spPr>
      </p:pic>
      <p:sp>
        <p:nvSpPr>
          <p:cNvPr id="4" name="TextBox 3">
            <a:extLst>
              <a:ext uri="{FF2B5EF4-FFF2-40B4-BE49-F238E27FC236}">
                <a16:creationId xmlns:a16="http://schemas.microsoft.com/office/drawing/2014/main" id="{055B6B76-C48B-4E49-8013-B4DB658CECFD}"/>
              </a:ext>
            </a:extLst>
          </p:cNvPr>
          <p:cNvSpPr txBox="1"/>
          <p:nvPr/>
        </p:nvSpPr>
        <p:spPr>
          <a:xfrm>
            <a:off x="-590843" y="849847"/>
            <a:ext cx="8937672" cy="307777"/>
          </a:xfrm>
          <a:prstGeom prst="rect">
            <a:avLst/>
          </a:prstGeom>
          <a:noFill/>
        </p:spPr>
        <p:txBody>
          <a:bodyPr wrap="square" rtlCol="0">
            <a:spAutoFit/>
          </a:bodyPr>
          <a:lstStyle/>
          <a:p>
            <a:pPr algn="ctr"/>
            <a:r>
              <a:rPr lang="en-US" dirty="0">
                <a:solidFill>
                  <a:srgbClr val="94BF6E"/>
                </a:solidFill>
                <a:latin typeface="Roboto Slab" pitchFamily="2" charset="0"/>
                <a:ea typeface="Roboto Slab" pitchFamily="2" charset="0"/>
                <a:cs typeface="Roboto" panose="02000000000000000000" pitchFamily="2" charset="0"/>
              </a:rPr>
              <a:t>In order to ensure that learners are able to fully interact with this course module, please:  </a:t>
            </a:r>
          </a:p>
        </p:txBody>
      </p:sp>
      <p:pic>
        <p:nvPicPr>
          <p:cNvPr id="9" name="Graphic 8" descr="Circle with left arrow">
            <a:hlinkClick r:id="" action="ppaction://hlinkshowjump?jump=nextslide"/>
            <a:extLst>
              <a:ext uri="{FF2B5EF4-FFF2-40B4-BE49-F238E27FC236}">
                <a16:creationId xmlns:a16="http://schemas.microsoft.com/office/drawing/2014/main" id="{743FD4E9-5F3F-4C7F-A229-E19F7002912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626131" y="4650154"/>
            <a:ext cx="480325" cy="480325"/>
          </a:xfrm>
          <a:prstGeom prst="rect">
            <a:avLst/>
          </a:prstGeom>
        </p:spPr>
      </p:pic>
    </p:spTree>
    <p:custDataLst>
      <p:tags r:id="rId1"/>
    </p:custDataLst>
    <p:extLst>
      <p:ext uri="{BB962C8B-B14F-4D97-AF65-F5344CB8AC3E}">
        <p14:creationId xmlns:p14="http://schemas.microsoft.com/office/powerpoint/2010/main" val="3401711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4"/>
          <p:cNvSpPr txBox="1">
            <a:spLocks noGrp="1"/>
          </p:cNvSpPr>
          <p:nvPr>
            <p:ph type="title"/>
          </p:nvPr>
        </p:nvSpPr>
        <p:spPr>
          <a:xfrm>
            <a:off x="1146025" y="530725"/>
            <a:ext cx="3208800" cy="1028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Knowledge Check</a:t>
            </a:r>
            <a:endParaRPr dirty="0"/>
          </a:p>
        </p:txBody>
      </p:sp>
      <p:grpSp>
        <p:nvGrpSpPr>
          <p:cNvPr id="123" name="Google Shape;123;p14"/>
          <p:cNvGrpSpPr/>
          <p:nvPr/>
        </p:nvGrpSpPr>
        <p:grpSpPr>
          <a:xfrm>
            <a:off x="333623" y="861852"/>
            <a:ext cx="366458" cy="366437"/>
            <a:chOff x="1923675" y="1633650"/>
            <a:chExt cx="436000" cy="435975"/>
          </a:xfrm>
        </p:grpSpPr>
        <p:sp>
          <p:nvSpPr>
            <p:cNvPr id="124" name="Google Shape;124;p14"/>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4"/>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4"/>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4"/>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4"/>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4"/>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 name="Google Shape;130;p14"/>
          <p:cNvSpPr txBox="1"/>
          <p:nvPr/>
        </p:nvSpPr>
        <p:spPr>
          <a:xfrm>
            <a:off x="496890" y="1803678"/>
            <a:ext cx="4372356" cy="3015722"/>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en-US" sz="1600" b="1" dirty="0">
                <a:solidFill>
                  <a:srgbClr val="114454"/>
                </a:solidFill>
                <a:highlight>
                  <a:srgbClr val="94BF6E"/>
                </a:highlight>
                <a:latin typeface="Nixie One"/>
                <a:ea typeface="Nixie One"/>
                <a:cs typeface="Nixie One"/>
                <a:sym typeface="Nixie One"/>
              </a:rPr>
              <a:t>What Tools have you used?</a:t>
            </a:r>
            <a:endParaRPr sz="1600" b="1" dirty="0">
              <a:solidFill>
                <a:srgbClr val="114454"/>
              </a:solidFill>
              <a:highlight>
                <a:srgbClr val="94BF6E"/>
              </a:highlight>
              <a:latin typeface="Nixie One"/>
              <a:ea typeface="Nixie One"/>
              <a:cs typeface="Nixie One"/>
              <a:sym typeface="Nixie One"/>
            </a:endParaRPr>
          </a:p>
          <a:p>
            <a:pPr marL="0" lvl="0" indent="0" algn="l" rtl="0">
              <a:spcBef>
                <a:spcPts val="600"/>
              </a:spcBef>
              <a:spcAft>
                <a:spcPts val="0"/>
              </a:spcAft>
              <a:buClr>
                <a:schemeClr val="dk1"/>
              </a:buClr>
              <a:buSzPts val="1100"/>
              <a:buFont typeface="Arial"/>
              <a:buNone/>
            </a:pPr>
            <a:r>
              <a:rPr lang="en-US" sz="1200" b="1" dirty="0">
                <a:solidFill>
                  <a:srgbClr val="114454"/>
                </a:solidFill>
                <a:latin typeface="Nixie One"/>
                <a:ea typeface="Nixie One"/>
                <a:cs typeface="Nixie One"/>
                <a:sym typeface="Nixie One"/>
              </a:rPr>
              <a:t>Before we begin, take a moment to think about the tools and resources you have used that relate to cost.</a:t>
            </a:r>
          </a:p>
          <a:p>
            <a:pPr marL="0" lvl="0" indent="0" algn="l" rtl="0">
              <a:spcBef>
                <a:spcPts val="600"/>
              </a:spcBef>
              <a:spcAft>
                <a:spcPts val="0"/>
              </a:spcAft>
              <a:buClr>
                <a:schemeClr val="dk1"/>
              </a:buClr>
              <a:buSzPts val="1100"/>
              <a:buFont typeface="Arial"/>
              <a:buNone/>
            </a:pPr>
            <a:r>
              <a:rPr lang="en-US" sz="1200" b="1" dirty="0">
                <a:solidFill>
                  <a:srgbClr val="114454"/>
                </a:solidFill>
                <a:latin typeface="Nixie One"/>
                <a:ea typeface="Nixie One"/>
                <a:cs typeface="Nixie One"/>
                <a:sym typeface="Nixie One"/>
              </a:rPr>
              <a:t>Click Next to see a list of some common tools used by physicians.  You are most likely using them too! </a:t>
            </a:r>
          </a:p>
          <a:p>
            <a:pPr marL="0" lvl="0" indent="0" algn="l" rtl="0">
              <a:spcBef>
                <a:spcPts val="600"/>
              </a:spcBef>
              <a:spcAft>
                <a:spcPts val="0"/>
              </a:spcAft>
              <a:buClr>
                <a:schemeClr val="dk1"/>
              </a:buClr>
              <a:buSzPts val="1100"/>
              <a:buFont typeface="Arial"/>
              <a:buNone/>
            </a:pPr>
            <a:r>
              <a:rPr lang="en-US" sz="1200" b="1" dirty="0">
                <a:solidFill>
                  <a:srgbClr val="114454"/>
                </a:solidFill>
                <a:latin typeface="Nixie One"/>
                <a:ea typeface="Nixie One"/>
                <a:cs typeface="Nixie One"/>
                <a:sym typeface="Nixie One"/>
              </a:rPr>
              <a:t>.</a:t>
            </a:r>
            <a:endParaRPr sz="1200" b="1" dirty="0">
              <a:solidFill>
                <a:srgbClr val="114454"/>
              </a:solidFill>
              <a:latin typeface="Nixie One"/>
              <a:ea typeface="Nixie One"/>
              <a:cs typeface="Nixie One"/>
              <a:sym typeface="Nixie One"/>
            </a:endParaRPr>
          </a:p>
          <a:p>
            <a:pPr marL="0" lvl="0" indent="0" algn="l" rtl="0">
              <a:spcBef>
                <a:spcPts val="600"/>
              </a:spcBef>
              <a:spcAft>
                <a:spcPts val="0"/>
              </a:spcAft>
              <a:buNone/>
            </a:pPr>
            <a:endParaRPr sz="1200" b="1" dirty="0">
              <a:solidFill>
                <a:srgbClr val="114454"/>
              </a:solidFill>
              <a:latin typeface="Nixie One"/>
              <a:ea typeface="Nixie One"/>
              <a:cs typeface="Nixie One"/>
              <a:sym typeface="Nixie One"/>
            </a:endParaRPr>
          </a:p>
        </p:txBody>
      </p:sp>
      <p:sp>
        <p:nvSpPr>
          <p:cNvPr id="133" name="Google Shape;133;p14"/>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4</a:t>
            </a:fld>
            <a:endParaRPr/>
          </a:p>
        </p:txBody>
      </p:sp>
      <p:sp>
        <p:nvSpPr>
          <p:cNvPr id="5" name="Next Button">
            <a:extLst>
              <a:ext uri="{FF2B5EF4-FFF2-40B4-BE49-F238E27FC236}">
                <a16:creationId xmlns:a16="http://schemas.microsoft.com/office/drawing/2014/main" id="{B51747C2-25D0-47A0-BF46-7E919AC58FF7}"/>
              </a:ext>
            </a:extLst>
          </p:cNvPr>
          <p:cNvSpPr/>
          <p:nvPr/>
        </p:nvSpPr>
        <p:spPr>
          <a:xfrm>
            <a:off x="2037145" y="3519889"/>
            <a:ext cx="1088020" cy="450228"/>
          </a:xfrm>
          <a:prstGeom prst="rect">
            <a:avLst/>
          </a:prstGeom>
          <a:solidFill>
            <a:srgbClr val="165751"/>
          </a:solidFill>
          <a:ln>
            <a:solidFill>
              <a:srgbClr val="94BF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Roboto Slab" pitchFamily="2" charset="0"/>
                <a:ea typeface="Roboto Slab" pitchFamily="2" charset="0"/>
              </a:rPr>
              <a:t>NEXT</a:t>
            </a:r>
          </a:p>
        </p:txBody>
      </p:sp>
      <p:grpSp>
        <p:nvGrpSpPr>
          <p:cNvPr id="14" name="Group 13">
            <a:extLst>
              <a:ext uri="{FF2B5EF4-FFF2-40B4-BE49-F238E27FC236}">
                <a16:creationId xmlns:a16="http://schemas.microsoft.com/office/drawing/2014/main" id="{B3FF4962-E34F-4BBB-82AD-A0D0F472A921}"/>
              </a:ext>
            </a:extLst>
          </p:cNvPr>
          <p:cNvGrpSpPr/>
          <p:nvPr/>
        </p:nvGrpSpPr>
        <p:grpSpPr>
          <a:xfrm>
            <a:off x="4869246" y="100"/>
            <a:ext cx="4274756" cy="5143400"/>
            <a:chOff x="4869246" y="100"/>
            <a:chExt cx="4274756" cy="5143400"/>
          </a:xfrm>
        </p:grpSpPr>
        <p:sp>
          <p:nvSpPr>
            <p:cNvPr id="6" name="Flowchart: Process 5">
              <a:extLst>
                <a:ext uri="{FF2B5EF4-FFF2-40B4-BE49-F238E27FC236}">
                  <a16:creationId xmlns:a16="http://schemas.microsoft.com/office/drawing/2014/main" id="{1179C0F8-F549-4725-8F7F-BA4A2C4A9D6D}"/>
                </a:ext>
              </a:extLst>
            </p:cNvPr>
            <p:cNvSpPr/>
            <p:nvPr/>
          </p:nvSpPr>
          <p:spPr>
            <a:xfrm>
              <a:off x="4869246" y="100"/>
              <a:ext cx="4274754" cy="5143400"/>
            </a:xfrm>
            <a:prstGeom prst="flowChartProcess">
              <a:avLst/>
            </a:prstGeom>
            <a:solidFill>
              <a:srgbClr val="18637B"/>
            </a:solidFill>
            <a:ln>
              <a:solidFill>
                <a:srgbClr val="94BF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788F9A3-0E8E-472B-8A7A-FA19BA0A1821}"/>
                </a:ext>
              </a:extLst>
            </p:cNvPr>
            <p:cNvSpPr txBox="1"/>
            <p:nvPr/>
          </p:nvSpPr>
          <p:spPr>
            <a:xfrm>
              <a:off x="4869246" y="223048"/>
              <a:ext cx="4274756" cy="307777"/>
            </a:xfrm>
            <a:prstGeom prst="rect">
              <a:avLst/>
            </a:prstGeom>
            <a:noFill/>
          </p:spPr>
          <p:txBody>
            <a:bodyPr wrap="square" rtlCol="0">
              <a:spAutoFit/>
            </a:bodyPr>
            <a:lstStyle/>
            <a:p>
              <a:pPr algn="ctr"/>
              <a:r>
                <a:rPr lang="en-US" b="1" dirty="0">
                  <a:solidFill>
                    <a:schemeClr val="bg1"/>
                  </a:solidFill>
                  <a:latin typeface="Roboto Slab" pitchFamily="2" charset="0"/>
                  <a:ea typeface="Roboto Slab" pitchFamily="2" charset="0"/>
                  <a:cs typeface="Roboto Medium" panose="02000000000000000000" pitchFamily="2" charset="0"/>
                </a:rPr>
                <a:t>Common tools already used:</a:t>
              </a:r>
            </a:p>
          </p:txBody>
        </p:sp>
      </p:grpSp>
      <p:pic>
        <p:nvPicPr>
          <p:cNvPr id="3" name="Graphic 2" descr="Circle with left arrow">
            <a:hlinkClick r:id="" action="ppaction://hlinkshowjump?jump=nextslide"/>
            <a:extLst>
              <a:ext uri="{FF2B5EF4-FFF2-40B4-BE49-F238E27FC236}">
                <a16:creationId xmlns:a16="http://schemas.microsoft.com/office/drawing/2014/main" id="{7B20FB98-08E1-40C2-9A09-22956E8A3BE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626131" y="4650154"/>
            <a:ext cx="480325" cy="480325"/>
          </a:xfrm>
          <a:prstGeom prst="rect">
            <a:avLst/>
          </a:prstGeom>
        </p:spPr>
      </p:pic>
      <p:sp>
        <p:nvSpPr>
          <p:cNvPr id="2" name="TextBox 1">
            <a:extLst>
              <a:ext uri="{FF2B5EF4-FFF2-40B4-BE49-F238E27FC236}">
                <a16:creationId xmlns:a16="http://schemas.microsoft.com/office/drawing/2014/main" id="{21FC953A-17AA-47E9-9AC4-79E6DFE61F78}"/>
              </a:ext>
            </a:extLst>
          </p:cNvPr>
          <p:cNvSpPr txBox="1"/>
          <p:nvPr/>
        </p:nvSpPr>
        <p:spPr>
          <a:xfrm>
            <a:off x="5565913" y="775251"/>
            <a:ext cx="3004438" cy="2677656"/>
          </a:xfrm>
          <a:prstGeom prst="rect">
            <a:avLst/>
          </a:prstGeom>
          <a:noFill/>
        </p:spPr>
        <p:txBody>
          <a:bodyPr wrap="square" rtlCol="0">
            <a:spAutoFit/>
          </a:bodyPr>
          <a:lstStyle/>
          <a:p>
            <a:pPr marL="285750" indent="-285750">
              <a:buClr>
                <a:srgbClr val="124057"/>
              </a:buClr>
              <a:buFont typeface="Wingdings" panose="05000000000000000000" pitchFamily="2" charset="2"/>
              <a:buChar char="§"/>
            </a:pPr>
            <a:r>
              <a:rPr lang="en-US" dirty="0">
                <a:solidFill>
                  <a:srgbClr val="94BF6E"/>
                </a:solidFill>
                <a:latin typeface="Nixie One" panose="020B0604020202020204" charset="0"/>
              </a:rPr>
              <a:t>GoodRx.com</a:t>
            </a:r>
            <a:br>
              <a:rPr lang="en-US" dirty="0">
                <a:solidFill>
                  <a:srgbClr val="94BF6E"/>
                </a:solidFill>
                <a:latin typeface="Nixie One" panose="020B0604020202020204" charset="0"/>
              </a:rPr>
            </a:br>
            <a:endParaRPr lang="en-US" dirty="0">
              <a:solidFill>
                <a:srgbClr val="94BF6E"/>
              </a:solidFill>
              <a:latin typeface="Nixie One" panose="020B0604020202020204" charset="0"/>
            </a:endParaRPr>
          </a:p>
          <a:p>
            <a:pPr marL="285750" indent="-285750">
              <a:buClr>
                <a:srgbClr val="124057"/>
              </a:buClr>
              <a:buFont typeface="Wingdings" panose="05000000000000000000" pitchFamily="2" charset="2"/>
              <a:buChar char="§"/>
            </a:pPr>
            <a:r>
              <a:rPr lang="en-US" dirty="0">
                <a:solidFill>
                  <a:srgbClr val="94BF6E"/>
                </a:solidFill>
                <a:latin typeface="Nixie One" panose="020B0604020202020204" charset="0"/>
              </a:rPr>
              <a:t>EHR Formulary</a:t>
            </a:r>
            <a:br>
              <a:rPr lang="en-US" dirty="0">
                <a:solidFill>
                  <a:srgbClr val="94BF6E"/>
                </a:solidFill>
                <a:latin typeface="Nixie One" panose="020B0604020202020204" charset="0"/>
              </a:rPr>
            </a:br>
            <a:endParaRPr lang="en-US" dirty="0">
              <a:solidFill>
                <a:srgbClr val="94BF6E"/>
              </a:solidFill>
              <a:latin typeface="Nixie One" panose="020B0604020202020204" charset="0"/>
            </a:endParaRPr>
          </a:p>
          <a:p>
            <a:pPr marL="285750" indent="-285750">
              <a:buClr>
                <a:srgbClr val="124057"/>
              </a:buClr>
              <a:buFont typeface="Wingdings" panose="05000000000000000000" pitchFamily="2" charset="2"/>
              <a:buChar char="§"/>
            </a:pPr>
            <a:r>
              <a:rPr lang="en-US" dirty="0">
                <a:solidFill>
                  <a:srgbClr val="94BF6E"/>
                </a:solidFill>
                <a:latin typeface="Nixie One" panose="020B0604020202020204" charset="0"/>
              </a:rPr>
              <a:t>Pharmacists</a:t>
            </a:r>
            <a:br>
              <a:rPr lang="en-US" dirty="0">
                <a:solidFill>
                  <a:srgbClr val="94BF6E"/>
                </a:solidFill>
                <a:latin typeface="Nixie One" panose="020B0604020202020204" charset="0"/>
              </a:rPr>
            </a:br>
            <a:endParaRPr lang="en-US" dirty="0">
              <a:solidFill>
                <a:srgbClr val="94BF6E"/>
              </a:solidFill>
              <a:latin typeface="Nixie One" panose="020B0604020202020204" charset="0"/>
            </a:endParaRPr>
          </a:p>
          <a:p>
            <a:pPr marL="285750" indent="-285750">
              <a:buClr>
                <a:srgbClr val="124057"/>
              </a:buClr>
              <a:buFont typeface="Wingdings" panose="05000000000000000000" pitchFamily="2" charset="2"/>
              <a:buChar char="§"/>
            </a:pPr>
            <a:r>
              <a:rPr lang="en-US" dirty="0">
                <a:solidFill>
                  <a:srgbClr val="94BF6E"/>
                </a:solidFill>
                <a:latin typeface="Nixie One" panose="020B0604020202020204" charset="0"/>
              </a:rPr>
              <a:t>Google Searches</a:t>
            </a:r>
            <a:br>
              <a:rPr lang="en-US" dirty="0">
                <a:solidFill>
                  <a:srgbClr val="94BF6E"/>
                </a:solidFill>
                <a:latin typeface="Nixie One" panose="020B0604020202020204" charset="0"/>
              </a:rPr>
            </a:br>
            <a:endParaRPr lang="en-US" dirty="0">
              <a:solidFill>
                <a:srgbClr val="94BF6E"/>
              </a:solidFill>
              <a:latin typeface="Nixie One" panose="020B0604020202020204" charset="0"/>
            </a:endParaRPr>
          </a:p>
          <a:p>
            <a:pPr marL="285750" indent="-285750">
              <a:buClr>
                <a:srgbClr val="124057"/>
              </a:buClr>
              <a:buFont typeface="Wingdings" panose="05000000000000000000" pitchFamily="2" charset="2"/>
              <a:buChar char="§"/>
            </a:pPr>
            <a:r>
              <a:rPr lang="en-US" dirty="0">
                <a:solidFill>
                  <a:srgbClr val="94BF6E"/>
                </a:solidFill>
                <a:latin typeface="Nixie One" panose="020B0604020202020204" charset="0"/>
              </a:rPr>
              <a:t>Insurance Websites</a:t>
            </a:r>
            <a:br>
              <a:rPr lang="en-US" dirty="0">
                <a:solidFill>
                  <a:srgbClr val="94BF6E"/>
                </a:solidFill>
                <a:latin typeface="Nixie One" panose="020B0604020202020204" charset="0"/>
              </a:rPr>
            </a:br>
            <a:endParaRPr lang="en-US" dirty="0">
              <a:solidFill>
                <a:srgbClr val="94BF6E"/>
              </a:solidFill>
              <a:latin typeface="Nixie One" panose="020B0604020202020204" charset="0"/>
            </a:endParaRPr>
          </a:p>
          <a:p>
            <a:pPr marL="285750" indent="-285750">
              <a:buClr>
                <a:srgbClr val="124057"/>
              </a:buClr>
              <a:buFont typeface="Wingdings" panose="05000000000000000000" pitchFamily="2" charset="2"/>
              <a:buChar char="§"/>
            </a:pPr>
            <a:r>
              <a:rPr lang="en-US" dirty="0">
                <a:solidFill>
                  <a:srgbClr val="94BF6E"/>
                </a:solidFill>
                <a:latin typeface="Nixie One" panose="020B0604020202020204" charset="0"/>
              </a:rPr>
              <a:t>Handouts about Medicare Preventive Care Coverage</a:t>
            </a:r>
          </a:p>
        </p:txBody>
      </p:sp>
      <p:pic>
        <p:nvPicPr>
          <p:cNvPr id="8" name="Recorded Sound">
            <a:hlinkClick r:id="" action="ppaction://media"/>
            <a:extLst>
              <a:ext uri="{FF2B5EF4-FFF2-40B4-BE49-F238E27FC236}">
                <a16:creationId xmlns:a16="http://schemas.microsoft.com/office/drawing/2014/main" id="{11839068-141E-40AF-B77A-0E00DFB590BE}"/>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3461657" y="884990"/>
            <a:ext cx="304800" cy="304800"/>
          </a:xfrm>
          <a:prstGeom prst="rect">
            <a:avLst/>
          </a:prstGeom>
        </p:spPr>
      </p:pic>
    </p:spTree>
    <p:custDataLst>
      <p:tags r:id="rId1"/>
    </p:custDataLst>
    <p:extLst>
      <p:ext uri="{BB962C8B-B14F-4D97-AF65-F5344CB8AC3E}">
        <p14:creationId xmlns:p14="http://schemas.microsoft.com/office/powerpoint/2010/main" val="877121766"/>
      </p:ext>
    </p:extLst>
  </p:cSld>
  <p:clrMapOvr>
    <a:masterClrMapping/>
  </p:clrMapOvr>
  <p:transition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212"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par>
                          <p:cTn id="13" fill="hold">
                            <p:stCondLst>
                              <p:cond delay="500"/>
                            </p:stCondLst>
                            <p:childTnLst>
                              <p:par>
                                <p:cTn id="14" presetID="31"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1000" fill="hold"/>
                                        <p:tgtEl>
                                          <p:spTgt spid="2"/>
                                        </p:tgtEl>
                                        <p:attrNameLst>
                                          <p:attrName>ppt_w</p:attrName>
                                        </p:attrNameLst>
                                      </p:cBhvr>
                                      <p:tavLst>
                                        <p:tav tm="0">
                                          <p:val>
                                            <p:fltVal val="0"/>
                                          </p:val>
                                        </p:tav>
                                        <p:tav tm="100000">
                                          <p:val>
                                            <p:strVal val="#ppt_w"/>
                                          </p:val>
                                        </p:tav>
                                      </p:tavLst>
                                    </p:anim>
                                    <p:anim calcmode="lin" valueType="num">
                                      <p:cBhvr>
                                        <p:cTn id="17" dur="1000" fill="hold"/>
                                        <p:tgtEl>
                                          <p:spTgt spid="2"/>
                                        </p:tgtEl>
                                        <p:attrNameLst>
                                          <p:attrName>ppt_h</p:attrName>
                                        </p:attrNameLst>
                                      </p:cBhvr>
                                      <p:tavLst>
                                        <p:tav tm="0">
                                          <p:val>
                                            <p:fltVal val="0"/>
                                          </p:val>
                                        </p:tav>
                                        <p:tav tm="100000">
                                          <p:val>
                                            <p:strVal val="#ppt_h"/>
                                          </p:val>
                                        </p:tav>
                                      </p:tavLst>
                                    </p:anim>
                                    <p:anim calcmode="lin" valueType="num">
                                      <p:cBhvr>
                                        <p:cTn id="18" dur="1000" fill="hold"/>
                                        <p:tgtEl>
                                          <p:spTgt spid="2"/>
                                        </p:tgtEl>
                                        <p:attrNameLst>
                                          <p:attrName>style.rotation</p:attrName>
                                        </p:attrNameLst>
                                      </p:cBhvr>
                                      <p:tavLst>
                                        <p:tav tm="0">
                                          <p:val>
                                            <p:fltVal val="90"/>
                                          </p:val>
                                        </p:tav>
                                        <p:tav tm="100000">
                                          <p:val>
                                            <p:fltVal val="0"/>
                                          </p:val>
                                        </p:tav>
                                      </p:tavLst>
                                    </p:anim>
                                    <p:animEffect transition="in" filter="fade">
                                      <p:cBhvr>
                                        <p:cTn id="19" dur="1000"/>
                                        <p:tgtEl>
                                          <p:spTgt spid="2"/>
                                        </p:tgtEl>
                                      </p:cBhvr>
                                    </p:animEffect>
                                  </p:childTnLst>
                                </p:cTn>
                              </p:par>
                            </p:childTnLst>
                          </p:cTn>
                        </p:par>
                      </p:childTnLst>
                    </p:cTn>
                  </p:par>
                </p:childTnLst>
              </p:cTn>
              <p:nextCondLst>
                <p:cond evt="onClick" delay="0">
                  <p:tgtEl>
                    <p:spTgt spid="5"/>
                  </p:tgtEl>
                </p:cond>
              </p:nextCondLst>
            </p:seq>
            <p:audio>
              <p:cMediaNode vol="80000">
                <p:cTn id="20" fill="hold" display="0">
                  <p:stCondLst>
                    <p:cond delay="indefinite"/>
                  </p:stCondLst>
                  <p:endCondLst>
                    <p:cond evt="onStopAudio" delay="0">
                      <p:tgtEl>
                        <p:sldTgt/>
                      </p:tgtEl>
                    </p:cond>
                  </p:endCondLst>
                </p:cTn>
                <p:tgtEl>
                  <p:spTgt spid="8"/>
                </p:tgtEl>
              </p:cMediaNode>
            </p:audio>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grpSp>
        <p:nvGrpSpPr>
          <p:cNvPr id="7" name="Shared Knowledge">
            <a:extLst>
              <a:ext uri="{FF2B5EF4-FFF2-40B4-BE49-F238E27FC236}">
                <a16:creationId xmlns:a16="http://schemas.microsoft.com/office/drawing/2014/main" id="{8BEB185F-C6C9-46E4-8538-3252BB92583A}"/>
              </a:ext>
            </a:extLst>
          </p:cNvPr>
          <p:cNvGrpSpPr/>
          <p:nvPr/>
        </p:nvGrpSpPr>
        <p:grpSpPr>
          <a:xfrm>
            <a:off x="7530069" y="1362639"/>
            <a:ext cx="1597867" cy="1311699"/>
            <a:chOff x="7530069" y="1362639"/>
            <a:chExt cx="1597867" cy="1311699"/>
          </a:xfrm>
        </p:grpSpPr>
        <p:pic>
          <p:nvPicPr>
            <p:cNvPr id="52" name="Picture 51">
              <a:extLst>
                <a:ext uri="{FF2B5EF4-FFF2-40B4-BE49-F238E27FC236}">
                  <a16:creationId xmlns:a16="http://schemas.microsoft.com/office/drawing/2014/main" id="{C2636BCF-2EE6-4B0D-B5EB-AE09239E52F0}"/>
                </a:ext>
              </a:extLst>
            </p:cNvPr>
            <p:cNvPicPr>
              <a:picLocks noChangeAspect="1"/>
            </p:cNvPicPr>
            <p:nvPr/>
          </p:nvPicPr>
          <p:blipFill>
            <a:blip r:embed="rId4">
              <a:duotone>
                <a:schemeClr val="accent4">
                  <a:shade val="45000"/>
                  <a:satMod val="135000"/>
                </a:schemeClr>
                <a:prstClr val="white"/>
              </a:duotone>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7793269" y="1705249"/>
              <a:ext cx="945469" cy="969089"/>
            </a:xfrm>
            <a:prstGeom prst="rect">
              <a:avLst/>
            </a:prstGeom>
          </p:spPr>
        </p:pic>
        <p:sp>
          <p:nvSpPr>
            <p:cNvPr id="56" name="TextBox 55">
              <a:extLst>
                <a:ext uri="{FF2B5EF4-FFF2-40B4-BE49-F238E27FC236}">
                  <a16:creationId xmlns:a16="http://schemas.microsoft.com/office/drawing/2014/main" id="{8108776A-00E2-40A4-874C-2B64B76A108D}"/>
                </a:ext>
              </a:extLst>
            </p:cNvPr>
            <p:cNvSpPr txBox="1"/>
            <p:nvPr/>
          </p:nvSpPr>
          <p:spPr>
            <a:xfrm>
              <a:off x="7530069" y="1362639"/>
              <a:ext cx="1597867" cy="461665"/>
            </a:xfrm>
            <a:prstGeom prst="rect">
              <a:avLst/>
            </a:prstGeom>
            <a:noFill/>
          </p:spPr>
          <p:txBody>
            <a:bodyPr wrap="square" rtlCol="0">
              <a:spAutoFit/>
            </a:bodyPr>
            <a:lstStyle/>
            <a:p>
              <a:pPr algn="ctr"/>
              <a:r>
                <a:rPr lang="en-US" sz="1200" b="1" dirty="0">
                  <a:solidFill>
                    <a:srgbClr val="18637B"/>
                  </a:solidFill>
                  <a:latin typeface="Roboto Slab" pitchFamily="2" charset="0"/>
                  <a:ea typeface="Roboto Slab" pitchFamily="2" charset="0"/>
                </a:rPr>
                <a:t>Shared Knowledge/ Communication</a:t>
              </a:r>
            </a:p>
          </p:txBody>
        </p:sp>
      </p:grpSp>
      <p:sp>
        <p:nvSpPr>
          <p:cNvPr id="174" name="Google Shape;174;p19"/>
          <p:cNvSpPr txBox="1">
            <a:spLocks noGrp="1"/>
          </p:cNvSpPr>
          <p:nvPr>
            <p:ph type="ctrTitle" idx="4294967295"/>
          </p:nvPr>
        </p:nvSpPr>
        <p:spPr>
          <a:xfrm>
            <a:off x="310641" y="-231100"/>
            <a:ext cx="8817295"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5000" dirty="0">
                <a:solidFill>
                  <a:srgbClr val="94BF6E"/>
                </a:solidFill>
              </a:rPr>
              <a:t>The Information We Need</a:t>
            </a:r>
            <a:endParaRPr sz="5000" dirty="0">
              <a:solidFill>
                <a:srgbClr val="94BF6E"/>
              </a:solidFill>
            </a:endParaRPr>
          </a:p>
        </p:txBody>
      </p:sp>
      <p:sp>
        <p:nvSpPr>
          <p:cNvPr id="175" name="Google Shape;175;p19"/>
          <p:cNvSpPr txBox="1">
            <a:spLocks noGrp="1"/>
          </p:cNvSpPr>
          <p:nvPr>
            <p:ph type="subTitle" idx="4294967295"/>
          </p:nvPr>
        </p:nvSpPr>
        <p:spPr>
          <a:xfrm>
            <a:off x="298150" y="653094"/>
            <a:ext cx="8817294" cy="565183"/>
          </a:xfrm>
          <a:prstGeom prst="rect">
            <a:avLst/>
          </a:prstGeom>
        </p:spPr>
        <p:txBody>
          <a:bodyPr spcFirstLastPara="1" wrap="square" lIns="91425" tIns="91425" rIns="91425" bIns="91425" anchor="ctr" anchorCtr="0">
            <a:noAutofit/>
          </a:bodyPr>
          <a:lstStyle/>
          <a:p>
            <a:pPr marL="0" lvl="0" indent="0" algn="ctr" rtl="0">
              <a:spcBef>
                <a:spcPts val="600"/>
              </a:spcBef>
              <a:spcAft>
                <a:spcPts val="0"/>
              </a:spcAft>
              <a:buNone/>
            </a:pPr>
            <a:r>
              <a:rPr lang="en-US" sz="1400" dirty="0"/>
              <a:t>Before we get started with specific tools, it’s important to consider what we need to know!  </a:t>
            </a:r>
            <a:br>
              <a:rPr lang="en-US" sz="1400" dirty="0"/>
            </a:br>
            <a:r>
              <a:rPr lang="en-US" sz="1400" dirty="0"/>
              <a:t>Click on the icons to learn more.  </a:t>
            </a:r>
            <a:endParaRPr sz="1400" dirty="0"/>
          </a:p>
        </p:txBody>
      </p:sp>
      <p:sp>
        <p:nvSpPr>
          <p:cNvPr id="187" name="Google Shape;187;p19"/>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5</a:t>
            </a:fld>
            <a:endParaRPr/>
          </a:p>
        </p:txBody>
      </p:sp>
      <p:pic>
        <p:nvPicPr>
          <p:cNvPr id="27" name="Graphic 26" descr="Circle with left arrow">
            <a:hlinkClick r:id="" action="ppaction://hlinkshowjump?jump=nextslide"/>
            <a:extLst>
              <a:ext uri="{FF2B5EF4-FFF2-40B4-BE49-F238E27FC236}">
                <a16:creationId xmlns:a16="http://schemas.microsoft.com/office/drawing/2014/main" id="{C7806E89-F713-457D-BE12-5D8CEC91A05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718065" y="4736427"/>
            <a:ext cx="409871" cy="409871"/>
          </a:xfrm>
          <a:prstGeom prst="rect">
            <a:avLst/>
          </a:prstGeom>
        </p:spPr>
      </p:pic>
      <p:grpSp>
        <p:nvGrpSpPr>
          <p:cNvPr id="25" name="Ins Coverage Info">
            <a:extLst>
              <a:ext uri="{FF2B5EF4-FFF2-40B4-BE49-F238E27FC236}">
                <a16:creationId xmlns:a16="http://schemas.microsoft.com/office/drawing/2014/main" id="{CAA41BF2-6145-4FB0-9FA0-529799DC667A}"/>
              </a:ext>
            </a:extLst>
          </p:cNvPr>
          <p:cNvGrpSpPr/>
          <p:nvPr/>
        </p:nvGrpSpPr>
        <p:grpSpPr>
          <a:xfrm>
            <a:off x="310641" y="2709093"/>
            <a:ext cx="1397521" cy="2200774"/>
            <a:chOff x="310641" y="2709093"/>
            <a:chExt cx="1397521" cy="2200774"/>
          </a:xfrm>
        </p:grpSpPr>
        <p:sp>
          <p:nvSpPr>
            <p:cNvPr id="18" name="TextBox 17">
              <a:extLst>
                <a:ext uri="{FF2B5EF4-FFF2-40B4-BE49-F238E27FC236}">
                  <a16:creationId xmlns:a16="http://schemas.microsoft.com/office/drawing/2014/main" id="{1AC4E603-A74A-481F-A760-DA77F236D7E4}"/>
                </a:ext>
              </a:extLst>
            </p:cNvPr>
            <p:cNvSpPr txBox="1"/>
            <p:nvPr/>
          </p:nvSpPr>
          <p:spPr>
            <a:xfrm>
              <a:off x="310641" y="2970875"/>
              <a:ext cx="1397521" cy="1938992"/>
            </a:xfrm>
            <a:prstGeom prst="rect">
              <a:avLst/>
            </a:prstGeom>
            <a:solidFill>
              <a:srgbClr val="124057"/>
            </a:solidFill>
            <a:ln>
              <a:solidFill>
                <a:srgbClr val="124057"/>
              </a:solidFill>
            </a:ln>
          </p:spPr>
          <p:txBody>
            <a:bodyPr wrap="square" rtlCol="0">
              <a:spAutoFit/>
            </a:bodyPr>
            <a:lstStyle/>
            <a:p>
              <a:pPr algn="ctr"/>
              <a:r>
                <a:rPr lang="en-US" sz="1000" dirty="0">
                  <a:solidFill>
                    <a:schemeClr val="bg1"/>
                  </a:solidFill>
                  <a:latin typeface="Nixie One" panose="020B0604020202020204" charset="0"/>
                </a:rPr>
                <a:t>Understand insurance basics and where patients can go for coverage information.  Some insurance plans will provide a cost estimate specific to the patient. </a:t>
              </a:r>
              <a:r>
                <a:rPr lang="en-US" sz="1000" b="1" i="1" dirty="0">
                  <a:solidFill>
                    <a:schemeClr val="bg1"/>
                  </a:solidFill>
                  <a:latin typeface="Nixie One" panose="020B0604020202020204" charset="0"/>
                </a:rPr>
                <a:t>Must Have’s:  CPT, NPI , Plan name</a:t>
              </a:r>
            </a:p>
          </p:txBody>
        </p:sp>
        <p:cxnSp>
          <p:nvCxnSpPr>
            <p:cNvPr id="20" name="Straight Connector 19">
              <a:extLst>
                <a:ext uri="{FF2B5EF4-FFF2-40B4-BE49-F238E27FC236}">
                  <a16:creationId xmlns:a16="http://schemas.microsoft.com/office/drawing/2014/main" id="{1EB1016E-D3C4-4F48-9C0E-0CEE178D1C91}"/>
                </a:ext>
              </a:extLst>
            </p:cNvPr>
            <p:cNvCxnSpPr>
              <a:cxnSpLocks/>
            </p:cNvCxnSpPr>
            <p:nvPr/>
          </p:nvCxnSpPr>
          <p:spPr>
            <a:xfrm>
              <a:off x="973211" y="2709093"/>
              <a:ext cx="0" cy="260805"/>
            </a:xfrm>
            <a:prstGeom prst="line">
              <a:avLst/>
            </a:prstGeom>
            <a:ln>
              <a:solidFill>
                <a:srgbClr val="18637B"/>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26" name="Med Cost Est Info">
            <a:extLst>
              <a:ext uri="{FF2B5EF4-FFF2-40B4-BE49-F238E27FC236}">
                <a16:creationId xmlns:a16="http://schemas.microsoft.com/office/drawing/2014/main" id="{BD1FAB0F-55A6-4E93-9023-3BBC6243FF3F}"/>
              </a:ext>
            </a:extLst>
          </p:cNvPr>
          <p:cNvGrpSpPr/>
          <p:nvPr/>
        </p:nvGrpSpPr>
        <p:grpSpPr>
          <a:xfrm>
            <a:off x="2068563" y="1893485"/>
            <a:ext cx="1397521" cy="1987558"/>
            <a:chOff x="2068563" y="1893485"/>
            <a:chExt cx="1397521" cy="1987558"/>
          </a:xfrm>
        </p:grpSpPr>
        <p:sp>
          <p:nvSpPr>
            <p:cNvPr id="30" name="TextBox 29">
              <a:extLst>
                <a:ext uri="{FF2B5EF4-FFF2-40B4-BE49-F238E27FC236}">
                  <a16:creationId xmlns:a16="http://schemas.microsoft.com/office/drawing/2014/main" id="{01BB8135-5DAF-4D5C-AF75-8744A4479208}"/>
                </a:ext>
              </a:extLst>
            </p:cNvPr>
            <p:cNvSpPr txBox="1"/>
            <p:nvPr/>
          </p:nvSpPr>
          <p:spPr>
            <a:xfrm>
              <a:off x="2068563" y="1893485"/>
              <a:ext cx="1397521" cy="1631216"/>
            </a:xfrm>
            <a:prstGeom prst="rect">
              <a:avLst/>
            </a:prstGeom>
            <a:solidFill>
              <a:srgbClr val="165751"/>
            </a:solidFill>
            <a:ln>
              <a:solidFill>
                <a:srgbClr val="165751"/>
              </a:solidFill>
            </a:ln>
          </p:spPr>
          <p:txBody>
            <a:bodyPr wrap="square" rtlCol="0">
              <a:spAutoFit/>
            </a:bodyPr>
            <a:lstStyle/>
            <a:p>
              <a:pPr algn="ctr"/>
              <a:r>
                <a:rPr lang="en-US" sz="1000" dirty="0">
                  <a:solidFill>
                    <a:schemeClr val="bg1"/>
                  </a:solidFill>
                  <a:latin typeface="Nixie One" panose="020B0604020202020204" charset="0"/>
                </a:rPr>
                <a:t>Understand cost variations and average costs.  While the costs are not exact, they are helpful for planning and decision making.  </a:t>
              </a:r>
              <a:r>
                <a:rPr lang="en-US" sz="1000" b="1" i="1" dirty="0">
                  <a:solidFill>
                    <a:schemeClr val="bg1"/>
                  </a:solidFill>
                  <a:latin typeface="Nixie One" panose="020B0604020202020204" charset="0"/>
                </a:rPr>
                <a:t>Helpful to Have:  CPT code(s)</a:t>
              </a:r>
            </a:p>
          </p:txBody>
        </p:sp>
        <p:cxnSp>
          <p:nvCxnSpPr>
            <p:cNvPr id="29" name="Straight Connector 28">
              <a:extLst>
                <a:ext uri="{FF2B5EF4-FFF2-40B4-BE49-F238E27FC236}">
                  <a16:creationId xmlns:a16="http://schemas.microsoft.com/office/drawing/2014/main" id="{9F2C167D-D450-4576-B050-D94B072DC84B}"/>
                </a:ext>
              </a:extLst>
            </p:cNvPr>
            <p:cNvCxnSpPr>
              <a:cxnSpLocks/>
            </p:cNvCxnSpPr>
            <p:nvPr/>
          </p:nvCxnSpPr>
          <p:spPr>
            <a:xfrm>
              <a:off x="2751103" y="3532450"/>
              <a:ext cx="1" cy="348593"/>
            </a:xfrm>
            <a:prstGeom prst="line">
              <a:avLst/>
            </a:prstGeom>
            <a:ln>
              <a:solidFill>
                <a:srgbClr val="3B8D6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43" name="Rx Form info">
            <a:extLst>
              <a:ext uri="{FF2B5EF4-FFF2-40B4-BE49-F238E27FC236}">
                <a16:creationId xmlns:a16="http://schemas.microsoft.com/office/drawing/2014/main" id="{6423A88E-2176-4F87-82A6-21DB38076941}"/>
              </a:ext>
            </a:extLst>
          </p:cNvPr>
          <p:cNvGrpSpPr/>
          <p:nvPr/>
        </p:nvGrpSpPr>
        <p:grpSpPr>
          <a:xfrm>
            <a:off x="4110740" y="2621305"/>
            <a:ext cx="1397521" cy="2287585"/>
            <a:chOff x="4110740" y="2621305"/>
            <a:chExt cx="1397521" cy="2287585"/>
          </a:xfrm>
        </p:grpSpPr>
        <p:sp>
          <p:nvSpPr>
            <p:cNvPr id="33" name="TextBox 32">
              <a:extLst>
                <a:ext uri="{FF2B5EF4-FFF2-40B4-BE49-F238E27FC236}">
                  <a16:creationId xmlns:a16="http://schemas.microsoft.com/office/drawing/2014/main" id="{C75DDA6E-218B-42EB-BC27-FC0F7C56FF15}"/>
                </a:ext>
              </a:extLst>
            </p:cNvPr>
            <p:cNvSpPr txBox="1"/>
            <p:nvPr/>
          </p:nvSpPr>
          <p:spPr>
            <a:xfrm>
              <a:off x="4110740" y="2969898"/>
              <a:ext cx="1397521" cy="1938992"/>
            </a:xfrm>
            <a:prstGeom prst="rect">
              <a:avLst/>
            </a:prstGeom>
            <a:solidFill>
              <a:srgbClr val="124057"/>
            </a:solidFill>
            <a:ln>
              <a:solidFill>
                <a:srgbClr val="124057"/>
              </a:solidFill>
            </a:ln>
          </p:spPr>
          <p:txBody>
            <a:bodyPr wrap="square" rtlCol="0">
              <a:spAutoFit/>
            </a:bodyPr>
            <a:lstStyle/>
            <a:p>
              <a:pPr algn="ctr"/>
              <a:r>
                <a:rPr lang="en-US" sz="1000" dirty="0">
                  <a:solidFill>
                    <a:schemeClr val="bg1"/>
                  </a:solidFill>
                  <a:latin typeface="Nixie One" panose="020B0604020202020204" charset="0"/>
                </a:rPr>
                <a:t>Understand formulary terms, cost variations and discount programs available to patients.  There are formulary programs available to help you find cost/coverage information.  </a:t>
              </a:r>
              <a:r>
                <a:rPr lang="en-US" sz="1000" b="1" i="1" dirty="0">
                  <a:solidFill>
                    <a:schemeClr val="bg1"/>
                  </a:solidFill>
                  <a:latin typeface="Nixie One" panose="020B0604020202020204" charset="0"/>
                </a:rPr>
                <a:t>Must Have’s:  Plan name</a:t>
              </a:r>
            </a:p>
          </p:txBody>
        </p:sp>
        <p:cxnSp>
          <p:nvCxnSpPr>
            <p:cNvPr id="32" name="Straight Connector 31">
              <a:extLst>
                <a:ext uri="{FF2B5EF4-FFF2-40B4-BE49-F238E27FC236}">
                  <a16:creationId xmlns:a16="http://schemas.microsoft.com/office/drawing/2014/main" id="{6051DE36-7112-4020-928D-0DA52084C0F6}"/>
                </a:ext>
              </a:extLst>
            </p:cNvPr>
            <p:cNvCxnSpPr>
              <a:cxnSpLocks/>
            </p:cNvCxnSpPr>
            <p:nvPr/>
          </p:nvCxnSpPr>
          <p:spPr>
            <a:xfrm>
              <a:off x="4792121" y="2621305"/>
              <a:ext cx="1" cy="348593"/>
            </a:xfrm>
            <a:prstGeom prst="line">
              <a:avLst/>
            </a:prstGeom>
            <a:ln>
              <a:solidFill>
                <a:srgbClr val="18637B"/>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44" name="Pat Assist Info">
            <a:extLst>
              <a:ext uri="{FF2B5EF4-FFF2-40B4-BE49-F238E27FC236}">
                <a16:creationId xmlns:a16="http://schemas.microsoft.com/office/drawing/2014/main" id="{0F402DAE-3A26-46CE-A2E3-406D5EE49AB8}"/>
              </a:ext>
            </a:extLst>
          </p:cNvPr>
          <p:cNvGrpSpPr/>
          <p:nvPr/>
        </p:nvGrpSpPr>
        <p:grpSpPr>
          <a:xfrm>
            <a:off x="5881579" y="1739597"/>
            <a:ext cx="1470178" cy="2082430"/>
            <a:chOff x="5881579" y="1739597"/>
            <a:chExt cx="1470178" cy="2082430"/>
          </a:xfrm>
        </p:grpSpPr>
        <p:sp>
          <p:nvSpPr>
            <p:cNvPr id="36" name="TextBox 35">
              <a:extLst>
                <a:ext uri="{FF2B5EF4-FFF2-40B4-BE49-F238E27FC236}">
                  <a16:creationId xmlns:a16="http://schemas.microsoft.com/office/drawing/2014/main" id="{FA3EE012-5407-496A-A941-BB68C032AA5D}"/>
                </a:ext>
              </a:extLst>
            </p:cNvPr>
            <p:cNvSpPr txBox="1"/>
            <p:nvPr/>
          </p:nvSpPr>
          <p:spPr>
            <a:xfrm>
              <a:off x="5881579" y="1739597"/>
              <a:ext cx="1470178" cy="1785104"/>
            </a:xfrm>
            <a:prstGeom prst="rect">
              <a:avLst/>
            </a:prstGeom>
            <a:solidFill>
              <a:srgbClr val="165751"/>
            </a:solidFill>
            <a:ln>
              <a:solidFill>
                <a:srgbClr val="165751"/>
              </a:solidFill>
            </a:ln>
          </p:spPr>
          <p:txBody>
            <a:bodyPr wrap="square" rtlCol="0">
              <a:spAutoFit/>
            </a:bodyPr>
            <a:lstStyle/>
            <a:p>
              <a:pPr algn="ctr"/>
              <a:r>
                <a:rPr lang="en-US" sz="1000" dirty="0">
                  <a:solidFill>
                    <a:schemeClr val="bg1"/>
                  </a:solidFill>
                  <a:latin typeface="Nixie One" panose="020B0604020202020204" charset="0"/>
                </a:rPr>
                <a:t>Know where to send patients or who to ask.   Patients will get help in accessing affordable care and insurance options.</a:t>
              </a:r>
            </a:p>
            <a:p>
              <a:pPr algn="ctr"/>
              <a:endParaRPr lang="en-US" sz="1000" dirty="0">
                <a:solidFill>
                  <a:schemeClr val="bg1"/>
                </a:solidFill>
                <a:latin typeface="Nixie One" panose="020B0604020202020204" charset="0"/>
              </a:endParaRPr>
            </a:p>
            <a:p>
              <a:pPr algn="ctr"/>
              <a:endParaRPr lang="en-US" sz="1000" dirty="0">
                <a:solidFill>
                  <a:schemeClr val="bg1"/>
                </a:solidFill>
                <a:latin typeface="Nixie One" panose="020B0604020202020204" charset="0"/>
              </a:endParaRPr>
            </a:p>
            <a:p>
              <a:pPr algn="ctr"/>
              <a:endParaRPr lang="en-US" sz="1000" dirty="0">
                <a:solidFill>
                  <a:schemeClr val="bg1"/>
                </a:solidFill>
                <a:latin typeface="Nixie One" panose="020B0604020202020204" charset="0"/>
              </a:endParaRPr>
            </a:p>
            <a:p>
              <a:pPr algn="ctr"/>
              <a:endParaRPr lang="en-US" sz="1000" dirty="0">
                <a:solidFill>
                  <a:schemeClr val="bg1"/>
                </a:solidFill>
                <a:latin typeface="Nixie One" panose="020B0604020202020204" charset="0"/>
              </a:endParaRPr>
            </a:p>
          </p:txBody>
        </p:sp>
        <p:cxnSp>
          <p:nvCxnSpPr>
            <p:cNvPr id="35" name="Straight Connector 34">
              <a:extLst>
                <a:ext uri="{FF2B5EF4-FFF2-40B4-BE49-F238E27FC236}">
                  <a16:creationId xmlns:a16="http://schemas.microsoft.com/office/drawing/2014/main" id="{C68F1D0E-3475-4547-97AA-732C3FD77190}"/>
                </a:ext>
              </a:extLst>
            </p:cNvPr>
            <p:cNvCxnSpPr>
              <a:cxnSpLocks/>
            </p:cNvCxnSpPr>
            <p:nvPr/>
          </p:nvCxnSpPr>
          <p:spPr>
            <a:xfrm>
              <a:off x="6601308" y="3532450"/>
              <a:ext cx="0" cy="289577"/>
            </a:xfrm>
            <a:prstGeom prst="line">
              <a:avLst/>
            </a:prstGeom>
            <a:ln>
              <a:solidFill>
                <a:srgbClr val="3B8D6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46" name="Shared Knowl info">
            <a:extLst>
              <a:ext uri="{FF2B5EF4-FFF2-40B4-BE49-F238E27FC236}">
                <a16:creationId xmlns:a16="http://schemas.microsoft.com/office/drawing/2014/main" id="{C231EBB5-F1DD-4269-972E-570F70494DE4}"/>
              </a:ext>
            </a:extLst>
          </p:cNvPr>
          <p:cNvGrpSpPr/>
          <p:nvPr/>
        </p:nvGrpSpPr>
        <p:grpSpPr>
          <a:xfrm>
            <a:off x="7553874" y="2621305"/>
            <a:ext cx="1470178" cy="2133697"/>
            <a:chOff x="7553874" y="2621305"/>
            <a:chExt cx="1470178" cy="2133697"/>
          </a:xfrm>
        </p:grpSpPr>
        <p:sp>
          <p:nvSpPr>
            <p:cNvPr id="38" name="TextBox 37">
              <a:extLst>
                <a:ext uri="{FF2B5EF4-FFF2-40B4-BE49-F238E27FC236}">
                  <a16:creationId xmlns:a16="http://schemas.microsoft.com/office/drawing/2014/main" id="{A70B3A72-3F65-4EAD-B8FB-A5564054136B}"/>
                </a:ext>
              </a:extLst>
            </p:cNvPr>
            <p:cNvSpPr txBox="1"/>
            <p:nvPr/>
          </p:nvSpPr>
          <p:spPr>
            <a:xfrm>
              <a:off x="7553874" y="2969898"/>
              <a:ext cx="1470178" cy="1785104"/>
            </a:xfrm>
            <a:prstGeom prst="rect">
              <a:avLst/>
            </a:prstGeom>
            <a:solidFill>
              <a:srgbClr val="124057"/>
            </a:solidFill>
            <a:ln>
              <a:solidFill>
                <a:srgbClr val="124057"/>
              </a:solidFill>
            </a:ln>
          </p:spPr>
          <p:txBody>
            <a:bodyPr wrap="square" rtlCol="0">
              <a:spAutoFit/>
            </a:bodyPr>
            <a:lstStyle/>
            <a:p>
              <a:pPr algn="ctr"/>
              <a:r>
                <a:rPr lang="en-US" sz="1000" dirty="0">
                  <a:solidFill>
                    <a:schemeClr val="bg1"/>
                  </a:solidFill>
                  <a:latin typeface="Nixie One" panose="020B0604020202020204" charset="0"/>
                </a:rPr>
                <a:t>Utilize the skills and knowledge of staff, physicians and other departments. Ask them and share what you have learned, too!</a:t>
              </a:r>
            </a:p>
            <a:p>
              <a:pPr algn="ctr"/>
              <a:endParaRPr lang="en-US" sz="1000" dirty="0">
                <a:solidFill>
                  <a:schemeClr val="bg1"/>
                </a:solidFill>
                <a:latin typeface="Nixie One" panose="020B0604020202020204" charset="0"/>
              </a:endParaRPr>
            </a:p>
            <a:p>
              <a:pPr algn="ctr"/>
              <a:endParaRPr lang="en-US" sz="1000" dirty="0">
                <a:solidFill>
                  <a:schemeClr val="bg1"/>
                </a:solidFill>
                <a:latin typeface="Nixie One" panose="020B0604020202020204" charset="0"/>
              </a:endParaRPr>
            </a:p>
            <a:p>
              <a:pPr algn="ctr"/>
              <a:endParaRPr lang="en-US" sz="1000" dirty="0">
                <a:solidFill>
                  <a:schemeClr val="bg1"/>
                </a:solidFill>
                <a:latin typeface="Nixie One" panose="020B0604020202020204" charset="0"/>
              </a:endParaRPr>
            </a:p>
            <a:p>
              <a:pPr algn="ctr"/>
              <a:endParaRPr lang="en-US" sz="1000" dirty="0">
                <a:solidFill>
                  <a:schemeClr val="bg1"/>
                </a:solidFill>
                <a:latin typeface="Nixie One" panose="020B0604020202020204" charset="0"/>
              </a:endParaRPr>
            </a:p>
          </p:txBody>
        </p:sp>
        <p:cxnSp>
          <p:nvCxnSpPr>
            <p:cNvPr id="39" name="Straight Connector 38">
              <a:extLst>
                <a:ext uri="{FF2B5EF4-FFF2-40B4-BE49-F238E27FC236}">
                  <a16:creationId xmlns:a16="http://schemas.microsoft.com/office/drawing/2014/main" id="{AAEF733D-6926-4DCF-8E79-CC833019D9CF}"/>
                </a:ext>
              </a:extLst>
            </p:cNvPr>
            <p:cNvCxnSpPr>
              <a:cxnSpLocks/>
            </p:cNvCxnSpPr>
            <p:nvPr/>
          </p:nvCxnSpPr>
          <p:spPr>
            <a:xfrm>
              <a:off x="8266004" y="2621305"/>
              <a:ext cx="1" cy="348593"/>
            </a:xfrm>
            <a:prstGeom prst="line">
              <a:avLst/>
            </a:prstGeom>
            <a:ln>
              <a:solidFill>
                <a:srgbClr val="18637B"/>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9" name="Insurance Coverage">
            <a:extLst>
              <a:ext uri="{FF2B5EF4-FFF2-40B4-BE49-F238E27FC236}">
                <a16:creationId xmlns:a16="http://schemas.microsoft.com/office/drawing/2014/main" id="{53088982-485B-473F-8FB7-68669ECF8A16}"/>
              </a:ext>
            </a:extLst>
          </p:cNvPr>
          <p:cNvGrpSpPr/>
          <p:nvPr/>
        </p:nvGrpSpPr>
        <p:grpSpPr>
          <a:xfrm>
            <a:off x="424388" y="1540578"/>
            <a:ext cx="1281880" cy="1107996"/>
            <a:chOff x="424388" y="1540578"/>
            <a:chExt cx="1281880" cy="1107996"/>
          </a:xfrm>
        </p:grpSpPr>
        <p:pic>
          <p:nvPicPr>
            <p:cNvPr id="48" name="Picture 47">
              <a:extLst>
                <a:ext uri="{FF2B5EF4-FFF2-40B4-BE49-F238E27FC236}">
                  <a16:creationId xmlns:a16="http://schemas.microsoft.com/office/drawing/2014/main" id="{8C58A9E0-8D2E-4E77-BC92-4BADE0AF6482}"/>
                </a:ext>
              </a:extLst>
            </p:cNvPr>
            <p:cNvPicPr>
              <a:picLocks noChangeAspect="1"/>
            </p:cNvPicPr>
            <p:nvPr/>
          </p:nvPicPr>
          <p:blipFill>
            <a:blip r:embed="rId8">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627963" y="2000680"/>
              <a:ext cx="776206" cy="647894"/>
            </a:xfrm>
            <a:prstGeom prst="rect">
              <a:avLst/>
            </a:prstGeom>
          </p:spPr>
        </p:pic>
        <p:sp>
          <p:nvSpPr>
            <p:cNvPr id="2" name="TextBox 1">
              <a:extLst>
                <a:ext uri="{FF2B5EF4-FFF2-40B4-BE49-F238E27FC236}">
                  <a16:creationId xmlns:a16="http://schemas.microsoft.com/office/drawing/2014/main" id="{A401F685-217D-4467-93AC-A9AEC85380C1}"/>
                </a:ext>
              </a:extLst>
            </p:cNvPr>
            <p:cNvSpPr txBox="1"/>
            <p:nvPr/>
          </p:nvSpPr>
          <p:spPr>
            <a:xfrm>
              <a:off x="424388" y="1540578"/>
              <a:ext cx="1281880" cy="461665"/>
            </a:xfrm>
            <a:prstGeom prst="rect">
              <a:avLst/>
            </a:prstGeom>
            <a:noFill/>
          </p:spPr>
          <p:txBody>
            <a:bodyPr wrap="square" rtlCol="0">
              <a:spAutoFit/>
            </a:bodyPr>
            <a:lstStyle/>
            <a:p>
              <a:pPr algn="ctr"/>
              <a:r>
                <a:rPr lang="en-US" sz="1200" b="1" dirty="0">
                  <a:solidFill>
                    <a:srgbClr val="18637B"/>
                  </a:solidFill>
                  <a:latin typeface="Roboto Slab" pitchFamily="2" charset="0"/>
                  <a:ea typeface="Roboto Slab" pitchFamily="2" charset="0"/>
                </a:rPr>
                <a:t>Insurance Coverage</a:t>
              </a:r>
            </a:p>
          </p:txBody>
        </p:sp>
      </p:grpSp>
      <p:grpSp>
        <p:nvGrpSpPr>
          <p:cNvPr id="3" name="Med Cost Est">
            <a:extLst>
              <a:ext uri="{FF2B5EF4-FFF2-40B4-BE49-F238E27FC236}">
                <a16:creationId xmlns:a16="http://schemas.microsoft.com/office/drawing/2014/main" id="{CA111DB9-2854-4D66-90D9-C867B3F3C7E7}"/>
              </a:ext>
            </a:extLst>
          </p:cNvPr>
          <p:cNvGrpSpPr/>
          <p:nvPr/>
        </p:nvGrpSpPr>
        <p:grpSpPr>
          <a:xfrm>
            <a:off x="2103648" y="3864826"/>
            <a:ext cx="1281880" cy="1100832"/>
            <a:chOff x="2103648" y="3864826"/>
            <a:chExt cx="1281880" cy="1100832"/>
          </a:xfrm>
        </p:grpSpPr>
        <p:pic>
          <p:nvPicPr>
            <p:cNvPr id="49" name="Picture 48">
              <a:extLst>
                <a:ext uri="{FF2B5EF4-FFF2-40B4-BE49-F238E27FC236}">
                  <a16:creationId xmlns:a16="http://schemas.microsoft.com/office/drawing/2014/main" id="{6059D7F4-16DD-45F0-A13B-149A9CF9971B}"/>
                </a:ext>
              </a:extLst>
            </p:cNvPr>
            <p:cNvPicPr>
              <a:picLocks noChangeAspect="1"/>
            </p:cNvPicPr>
            <p:nvPr/>
          </p:nvPicPr>
          <p:blipFill>
            <a:blip r:embed="rId9">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2200043" y="3864826"/>
              <a:ext cx="1059002" cy="717002"/>
            </a:xfrm>
            <a:prstGeom prst="rect">
              <a:avLst/>
            </a:prstGeom>
          </p:spPr>
        </p:pic>
        <p:sp>
          <p:nvSpPr>
            <p:cNvPr id="53" name="TextBox 52">
              <a:extLst>
                <a:ext uri="{FF2B5EF4-FFF2-40B4-BE49-F238E27FC236}">
                  <a16:creationId xmlns:a16="http://schemas.microsoft.com/office/drawing/2014/main" id="{5CF99F48-9E15-4664-B234-CD7250850E0B}"/>
                </a:ext>
              </a:extLst>
            </p:cNvPr>
            <p:cNvSpPr txBox="1"/>
            <p:nvPr/>
          </p:nvSpPr>
          <p:spPr>
            <a:xfrm>
              <a:off x="2103648" y="4503993"/>
              <a:ext cx="1281880" cy="461665"/>
            </a:xfrm>
            <a:prstGeom prst="rect">
              <a:avLst/>
            </a:prstGeom>
            <a:noFill/>
          </p:spPr>
          <p:txBody>
            <a:bodyPr wrap="square" rtlCol="0">
              <a:spAutoFit/>
            </a:bodyPr>
            <a:lstStyle/>
            <a:p>
              <a:pPr algn="ctr"/>
              <a:r>
                <a:rPr lang="en-US" sz="1200" b="1" dirty="0">
                  <a:solidFill>
                    <a:srgbClr val="3B8D61"/>
                  </a:solidFill>
                  <a:latin typeface="Roboto Slab" pitchFamily="2" charset="0"/>
                  <a:ea typeface="Roboto Slab" pitchFamily="2" charset="0"/>
                </a:rPr>
                <a:t>Medical Cost Estimates</a:t>
              </a:r>
            </a:p>
          </p:txBody>
        </p:sp>
      </p:grpSp>
      <p:grpSp>
        <p:nvGrpSpPr>
          <p:cNvPr id="5" name="Rx Formulary">
            <a:extLst>
              <a:ext uri="{FF2B5EF4-FFF2-40B4-BE49-F238E27FC236}">
                <a16:creationId xmlns:a16="http://schemas.microsoft.com/office/drawing/2014/main" id="{F19070C1-46BD-4DE6-B889-88AC55F9DFA6}"/>
              </a:ext>
            </a:extLst>
          </p:cNvPr>
          <p:cNvGrpSpPr/>
          <p:nvPr/>
        </p:nvGrpSpPr>
        <p:grpSpPr>
          <a:xfrm>
            <a:off x="4148958" y="1513475"/>
            <a:ext cx="1430521" cy="1058275"/>
            <a:chOff x="4148958" y="1513475"/>
            <a:chExt cx="1430521" cy="1058275"/>
          </a:xfrm>
        </p:grpSpPr>
        <p:pic>
          <p:nvPicPr>
            <p:cNvPr id="50" name="Picture 49">
              <a:extLst>
                <a:ext uri="{FF2B5EF4-FFF2-40B4-BE49-F238E27FC236}">
                  <a16:creationId xmlns:a16="http://schemas.microsoft.com/office/drawing/2014/main" id="{FFFE10A2-E817-4C92-85AF-B691CC7B708C}"/>
                </a:ext>
              </a:extLst>
            </p:cNvPr>
            <p:cNvPicPr>
              <a:picLocks noChangeAspect="1"/>
            </p:cNvPicPr>
            <p:nvPr/>
          </p:nvPicPr>
          <p:blipFill>
            <a:blip r:embed="rId10">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4591070" y="1999667"/>
              <a:ext cx="436860" cy="572083"/>
            </a:xfrm>
            <a:prstGeom prst="rect">
              <a:avLst/>
            </a:prstGeom>
          </p:spPr>
        </p:pic>
        <p:sp>
          <p:nvSpPr>
            <p:cNvPr id="54" name="TextBox 53">
              <a:extLst>
                <a:ext uri="{FF2B5EF4-FFF2-40B4-BE49-F238E27FC236}">
                  <a16:creationId xmlns:a16="http://schemas.microsoft.com/office/drawing/2014/main" id="{73666FF9-5C2F-42E8-A9FD-6E1F783A33B0}"/>
                </a:ext>
              </a:extLst>
            </p:cNvPr>
            <p:cNvSpPr txBox="1"/>
            <p:nvPr/>
          </p:nvSpPr>
          <p:spPr>
            <a:xfrm>
              <a:off x="4148958" y="1513475"/>
              <a:ext cx="1430521" cy="461665"/>
            </a:xfrm>
            <a:prstGeom prst="rect">
              <a:avLst/>
            </a:prstGeom>
            <a:noFill/>
          </p:spPr>
          <p:txBody>
            <a:bodyPr wrap="square" rtlCol="0">
              <a:spAutoFit/>
            </a:bodyPr>
            <a:lstStyle/>
            <a:p>
              <a:pPr algn="ctr"/>
              <a:r>
                <a:rPr lang="en-US" sz="1200" b="1" dirty="0">
                  <a:solidFill>
                    <a:srgbClr val="18637B"/>
                  </a:solidFill>
                  <a:latin typeface="Roboto Slab" pitchFamily="2" charset="0"/>
                  <a:ea typeface="Roboto Slab" pitchFamily="2" charset="0"/>
                </a:rPr>
                <a:t>Medication Costs/Formulary</a:t>
              </a:r>
            </a:p>
          </p:txBody>
        </p:sp>
      </p:grpSp>
      <p:grpSp>
        <p:nvGrpSpPr>
          <p:cNvPr id="6" name="Patient Assistance">
            <a:extLst>
              <a:ext uri="{FF2B5EF4-FFF2-40B4-BE49-F238E27FC236}">
                <a16:creationId xmlns:a16="http://schemas.microsoft.com/office/drawing/2014/main" id="{C276B607-078B-4276-962E-E558676FD484}"/>
              </a:ext>
            </a:extLst>
          </p:cNvPr>
          <p:cNvGrpSpPr/>
          <p:nvPr/>
        </p:nvGrpSpPr>
        <p:grpSpPr>
          <a:xfrm>
            <a:off x="5954392" y="3770260"/>
            <a:ext cx="1281880" cy="1272566"/>
            <a:chOff x="5954392" y="3770260"/>
            <a:chExt cx="1281880" cy="1272566"/>
          </a:xfrm>
        </p:grpSpPr>
        <p:pic>
          <p:nvPicPr>
            <p:cNvPr id="51" name="Picture 50">
              <a:extLst>
                <a:ext uri="{FF2B5EF4-FFF2-40B4-BE49-F238E27FC236}">
                  <a16:creationId xmlns:a16="http://schemas.microsoft.com/office/drawing/2014/main" id="{C426B217-51E0-403A-B502-31FA57CA4434}"/>
                </a:ext>
              </a:extLst>
            </p:cNvPr>
            <p:cNvPicPr>
              <a:picLocks noChangeAspect="1"/>
            </p:cNvPicPr>
            <p:nvPr/>
          </p:nvPicPr>
          <p:blipFill>
            <a:blip r:embed="rId11">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6250756" y="3770260"/>
              <a:ext cx="701104" cy="811568"/>
            </a:xfrm>
            <a:prstGeom prst="rect">
              <a:avLst/>
            </a:prstGeom>
          </p:spPr>
        </p:pic>
        <p:sp>
          <p:nvSpPr>
            <p:cNvPr id="55" name="TextBox 54">
              <a:extLst>
                <a:ext uri="{FF2B5EF4-FFF2-40B4-BE49-F238E27FC236}">
                  <a16:creationId xmlns:a16="http://schemas.microsoft.com/office/drawing/2014/main" id="{CA211F9F-2D20-48CF-9739-9A926754F436}"/>
                </a:ext>
              </a:extLst>
            </p:cNvPr>
            <p:cNvSpPr txBox="1"/>
            <p:nvPr/>
          </p:nvSpPr>
          <p:spPr>
            <a:xfrm>
              <a:off x="5954392" y="4581161"/>
              <a:ext cx="1281880" cy="461665"/>
            </a:xfrm>
            <a:prstGeom prst="rect">
              <a:avLst/>
            </a:prstGeom>
            <a:noFill/>
          </p:spPr>
          <p:txBody>
            <a:bodyPr wrap="square" rtlCol="0">
              <a:spAutoFit/>
            </a:bodyPr>
            <a:lstStyle/>
            <a:p>
              <a:pPr algn="ctr"/>
              <a:r>
                <a:rPr lang="en-US" sz="1200" b="1" dirty="0">
                  <a:solidFill>
                    <a:srgbClr val="3B8D61"/>
                  </a:solidFill>
                  <a:latin typeface="Roboto Slab" pitchFamily="2" charset="0"/>
                  <a:ea typeface="Roboto Slab" pitchFamily="2" charset="0"/>
                </a:rPr>
                <a:t>Patient Assistance</a:t>
              </a:r>
            </a:p>
          </p:txBody>
        </p:sp>
      </p:grpSp>
    </p:spTree>
    <p:custDataLst>
      <p:tags r:id="rId1"/>
    </p:custDataLst>
    <p:extLst>
      <p:ext uri="{BB962C8B-B14F-4D97-AF65-F5344CB8AC3E}">
        <p14:creationId xmlns:p14="http://schemas.microsoft.com/office/powerpoint/2010/main" val="822033714"/>
      </p:ext>
    </p:extLst>
  </p:cSld>
  <p:clrMapOvr>
    <a:masterClrMapping/>
  </p:clrMapOvr>
  <p:transition advClick="0">
    <p:fade thruBlk="1"/>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9"/>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childTnLst>
                                </p:cTn>
                              </p:par>
                            </p:childTnLst>
                          </p:cTn>
                        </p:par>
                      </p:childTnLst>
                    </p:cTn>
                  </p:par>
                </p:childTnLst>
              </p:cTn>
              <p:nextCondLst>
                <p:cond evt="onClick" delay="0">
                  <p:tgtEl>
                    <p:spTgt spid="5"/>
                  </p:tgtEl>
                </p:cond>
              </p:nextCondLst>
            </p:seq>
            <p:seq concurrent="1" nextAc="seek">
              <p:cTn id="12" restart="whenNotActive" fill="hold" evtFilter="cancelBubble" nodeType="interactiveSeq">
                <p:stCondLst>
                  <p:cond evt="onClick" delay="0">
                    <p:tgtEl>
                      <p:spTgt spid="3"/>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childTnLst>
              </p:cTn>
              <p:nextCondLst>
                <p:cond evt="onClick" delay="0">
                  <p:tgtEl>
                    <p:spTgt spid="3"/>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6"/>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22" restart="whenNotActive" fill="hold" evtFilter="cancelBubble" nodeType="interactiveSeq">
                <p:stCondLst>
                  <p:cond evt="onClick" delay="0">
                    <p:tgtEl>
                      <p:spTgt spid="6"/>
                    </p:tgtEl>
                  </p:cond>
                </p:stCondLst>
                <p:endSync evt="end" delay="0">
                  <p:rtn val="all"/>
                </p:endSync>
                <p:childTnLst>
                  <p:par>
                    <p:cTn id="23" fill="hold">
                      <p:stCondLst>
                        <p:cond delay="0"/>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childTnLst>
                          </p:cTn>
                        </p:par>
                      </p:childTnLst>
                    </p:cTn>
                  </p:par>
                </p:childTnLst>
              </p:cTn>
              <p:nextCondLst>
                <p:cond evt="onClick" delay="0">
                  <p:tgtEl>
                    <p:spTgt spid="6"/>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66" name="C5 Order">
            <a:extLst>
              <a:ext uri="{FF2B5EF4-FFF2-40B4-BE49-F238E27FC236}">
                <a16:creationId xmlns:a16="http://schemas.microsoft.com/office/drawing/2014/main" id="{3D4A2D75-C684-426A-BA1F-6C637E62B82E}"/>
              </a:ext>
            </a:extLst>
          </p:cNvPr>
          <p:cNvSpPr txBox="1"/>
          <p:nvPr/>
        </p:nvSpPr>
        <p:spPr>
          <a:xfrm>
            <a:off x="7526354" y="3999324"/>
            <a:ext cx="1650229" cy="400110"/>
          </a:xfrm>
          <a:prstGeom prst="rect">
            <a:avLst/>
          </a:prstGeom>
          <a:noFill/>
        </p:spPr>
        <p:txBody>
          <a:bodyPr wrap="square" rtlCol="0">
            <a:spAutoFit/>
          </a:bodyPr>
          <a:lstStyle/>
          <a:p>
            <a:r>
              <a:rPr lang="en-US" sz="1000" dirty="0">
                <a:latin typeface="Nixie One" panose="020B0604020202020204" charset="0"/>
              </a:rPr>
              <a:t>Ordering labs, test or imaging for a patient.  </a:t>
            </a:r>
          </a:p>
        </p:txBody>
      </p:sp>
      <p:sp>
        <p:nvSpPr>
          <p:cNvPr id="167" name="C5 Risks">
            <a:extLst>
              <a:ext uri="{FF2B5EF4-FFF2-40B4-BE49-F238E27FC236}">
                <a16:creationId xmlns:a16="http://schemas.microsoft.com/office/drawing/2014/main" id="{19F49C20-6D63-4BDE-B096-E6B9E8A5E0FA}"/>
              </a:ext>
            </a:extLst>
          </p:cNvPr>
          <p:cNvSpPr txBox="1"/>
          <p:nvPr/>
        </p:nvSpPr>
        <p:spPr>
          <a:xfrm>
            <a:off x="7336282" y="2210753"/>
            <a:ext cx="1870996" cy="553998"/>
          </a:xfrm>
          <a:prstGeom prst="rect">
            <a:avLst/>
          </a:prstGeom>
          <a:noFill/>
        </p:spPr>
        <p:txBody>
          <a:bodyPr wrap="square" rtlCol="0">
            <a:spAutoFit/>
          </a:bodyPr>
          <a:lstStyle/>
          <a:p>
            <a:pPr algn="ctr"/>
            <a:r>
              <a:rPr lang="en-US" sz="1000" dirty="0">
                <a:latin typeface="Nixie One" panose="020B0604020202020204" charset="0"/>
              </a:rPr>
              <a:t>Discussing risks and benefits for each treatment option.  </a:t>
            </a:r>
          </a:p>
        </p:txBody>
      </p:sp>
      <p:sp>
        <p:nvSpPr>
          <p:cNvPr id="168" name="C5 Rx">
            <a:extLst>
              <a:ext uri="{FF2B5EF4-FFF2-40B4-BE49-F238E27FC236}">
                <a16:creationId xmlns:a16="http://schemas.microsoft.com/office/drawing/2014/main" id="{B14ED574-95CA-439A-BAB0-1AD78C7F2142}"/>
              </a:ext>
            </a:extLst>
          </p:cNvPr>
          <p:cNvSpPr txBox="1"/>
          <p:nvPr/>
        </p:nvSpPr>
        <p:spPr>
          <a:xfrm>
            <a:off x="7504313" y="3478108"/>
            <a:ext cx="1527472" cy="400110"/>
          </a:xfrm>
          <a:prstGeom prst="rect">
            <a:avLst/>
          </a:prstGeom>
          <a:noFill/>
        </p:spPr>
        <p:txBody>
          <a:bodyPr wrap="square" rtlCol="0">
            <a:spAutoFit/>
          </a:bodyPr>
          <a:lstStyle/>
          <a:p>
            <a:pPr algn="ctr"/>
            <a:r>
              <a:rPr lang="en-US" sz="1000" dirty="0">
                <a:latin typeface="Nixie One" panose="020B0604020202020204" charset="0"/>
              </a:rPr>
              <a:t>Prescribing a medication.</a:t>
            </a:r>
          </a:p>
        </p:txBody>
      </p:sp>
      <p:sp>
        <p:nvSpPr>
          <p:cNvPr id="169" name="C51 Billing">
            <a:extLst>
              <a:ext uri="{FF2B5EF4-FFF2-40B4-BE49-F238E27FC236}">
                <a16:creationId xmlns:a16="http://schemas.microsoft.com/office/drawing/2014/main" id="{42509447-394F-42F3-A048-FEFEEE34C2BE}"/>
              </a:ext>
            </a:extLst>
          </p:cNvPr>
          <p:cNvSpPr txBox="1"/>
          <p:nvPr/>
        </p:nvSpPr>
        <p:spPr>
          <a:xfrm>
            <a:off x="7523627" y="4458933"/>
            <a:ext cx="1268397" cy="615553"/>
          </a:xfrm>
          <a:prstGeom prst="rect">
            <a:avLst/>
          </a:prstGeom>
          <a:noFill/>
        </p:spPr>
        <p:txBody>
          <a:bodyPr wrap="square" rtlCol="0">
            <a:spAutoFit/>
          </a:bodyPr>
          <a:lstStyle/>
          <a:p>
            <a:pPr algn="ctr"/>
            <a:r>
              <a:rPr lang="en-US" sz="1000" dirty="0">
                <a:latin typeface="Nixie One" panose="020B0604020202020204" charset="0"/>
              </a:rPr>
              <a:t>The patient brings up a billing issue</a:t>
            </a:r>
            <a:r>
              <a:rPr lang="en-US" dirty="0"/>
              <a:t>.</a:t>
            </a:r>
          </a:p>
        </p:txBody>
      </p:sp>
      <p:sp>
        <p:nvSpPr>
          <p:cNvPr id="170" name="C5 Vacc">
            <a:extLst>
              <a:ext uri="{FF2B5EF4-FFF2-40B4-BE49-F238E27FC236}">
                <a16:creationId xmlns:a16="http://schemas.microsoft.com/office/drawing/2014/main" id="{14DF98FE-85FD-4221-9FF0-660BE40CCF78}"/>
              </a:ext>
            </a:extLst>
          </p:cNvPr>
          <p:cNvSpPr txBox="1"/>
          <p:nvPr/>
        </p:nvSpPr>
        <p:spPr>
          <a:xfrm>
            <a:off x="7466206" y="2830341"/>
            <a:ext cx="1710269" cy="553998"/>
          </a:xfrm>
          <a:prstGeom prst="rect">
            <a:avLst/>
          </a:prstGeom>
          <a:noFill/>
        </p:spPr>
        <p:txBody>
          <a:bodyPr wrap="square" rtlCol="0">
            <a:spAutoFit/>
          </a:bodyPr>
          <a:lstStyle/>
          <a:p>
            <a:pPr algn="ctr"/>
            <a:r>
              <a:rPr lang="en-US" sz="1000" dirty="0">
                <a:latin typeface="Nixie One" panose="020B0604020202020204" charset="0"/>
              </a:rPr>
              <a:t>Asking the patient to get the recommended vaccinations.  </a:t>
            </a:r>
          </a:p>
        </p:txBody>
      </p:sp>
      <p:sp>
        <p:nvSpPr>
          <p:cNvPr id="122" name="Google Shape;122;p14"/>
          <p:cNvSpPr txBox="1">
            <a:spLocks noGrp="1"/>
          </p:cNvSpPr>
          <p:nvPr>
            <p:ph type="title"/>
          </p:nvPr>
        </p:nvSpPr>
        <p:spPr>
          <a:xfrm>
            <a:off x="1148292" y="443503"/>
            <a:ext cx="3208800" cy="102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When will you use this knowledge?</a:t>
            </a:r>
            <a:endParaRPr dirty="0"/>
          </a:p>
        </p:txBody>
      </p:sp>
      <p:grpSp>
        <p:nvGrpSpPr>
          <p:cNvPr id="123" name="Google Shape;123;p14"/>
          <p:cNvGrpSpPr/>
          <p:nvPr/>
        </p:nvGrpSpPr>
        <p:grpSpPr>
          <a:xfrm>
            <a:off x="333623" y="861852"/>
            <a:ext cx="366458" cy="366437"/>
            <a:chOff x="1923675" y="1633650"/>
            <a:chExt cx="436000" cy="435975"/>
          </a:xfrm>
        </p:grpSpPr>
        <p:sp>
          <p:nvSpPr>
            <p:cNvPr id="124" name="Google Shape;124;p14"/>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4"/>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4"/>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4"/>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4"/>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4"/>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3" name="Google Shape;133;p14"/>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6</a:t>
            </a:fld>
            <a:endParaRPr/>
          </a:p>
        </p:txBody>
      </p:sp>
      <p:pic>
        <p:nvPicPr>
          <p:cNvPr id="3" name="Graphic 2" descr="Circle with left arrow">
            <a:hlinkClick r:id="" action="ppaction://hlinkshowjump?jump=nextslide"/>
            <a:extLst>
              <a:ext uri="{FF2B5EF4-FFF2-40B4-BE49-F238E27FC236}">
                <a16:creationId xmlns:a16="http://schemas.microsoft.com/office/drawing/2014/main" id="{7B20FB98-08E1-40C2-9A09-22956E8A3BE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26131" y="4650154"/>
            <a:ext cx="480325" cy="480325"/>
          </a:xfrm>
          <a:prstGeom prst="rect">
            <a:avLst/>
          </a:prstGeom>
        </p:spPr>
      </p:pic>
      <p:grpSp>
        <p:nvGrpSpPr>
          <p:cNvPr id="10" name="Group 9">
            <a:extLst>
              <a:ext uri="{FF2B5EF4-FFF2-40B4-BE49-F238E27FC236}">
                <a16:creationId xmlns:a16="http://schemas.microsoft.com/office/drawing/2014/main" id="{71211F7D-C11A-498F-931F-B2DA64CED07C}"/>
              </a:ext>
            </a:extLst>
          </p:cNvPr>
          <p:cNvGrpSpPr/>
          <p:nvPr/>
        </p:nvGrpSpPr>
        <p:grpSpPr>
          <a:xfrm>
            <a:off x="7496581" y="1559425"/>
            <a:ext cx="1720555" cy="646331"/>
            <a:chOff x="7385901" y="1362637"/>
            <a:chExt cx="1720555" cy="646331"/>
          </a:xfrm>
        </p:grpSpPr>
        <p:pic>
          <p:nvPicPr>
            <p:cNvPr id="20" name="Picture 19">
              <a:extLst>
                <a:ext uri="{FF2B5EF4-FFF2-40B4-BE49-F238E27FC236}">
                  <a16:creationId xmlns:a16="http://schemas.microsoft.com/office/drawing/2014/main" id="{F6883314-BD17-4CD7-910B-E53F5E679714}"/>
                </a:ext>
              </a:extLst>
            </p:cNvPr>
            <p:cNvPicPr>
              <a:picLocks noChangeAspect="1"/>
            </p:cNvPicPr>
            <p:nvPr/>
          </p:nvPicPr>
          <p:blipFill>
            <a:blip r:embed="rId6">
              <a:duotone>
                <a:schemeClr val="accent4">
                  <a:shade val="45000"/>
                  <a:satMod val="135000"/>
                </a:schemeClr>
                <a:prstClr val="white"/>
              </a:duotone>
              <a:extLst>
                <a:ext uri="{BEBA8EAE-BF5A-486C-A8C5-ECC9F3942E4B}">
                  <a14:imgProps xmlns:a14="http://schemas.microsoft.com/office/drawing/2010/main">
                    <a14:imgLayer r:embed="rId7">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7385901" y="1394744"/>
              <a:ext cx="450413" cy="461665"/>
            </a:xfrm>
            <a:prstGeom prst="rect">
              <a:avLst/>
            </a:prstGeom>
          </p:spPr>
        </p:pic>
        <p:sp>
          <p:nvSpPr>
            <p:cNvPr id="21" name="TextBox 20">
              <a:extLst>
                <a:ext uri="{FF2B5EF4-FFF2-40B4-BE49-F238E27FC236}">
                  <a16:creationId xmlns:a16="http://schemas.microsoft.com/office/drawing/2014/main" id="{FA3F4E9B-4B47-42D1-9911-4EF4BC89DDB3}"/>
                </a:ext>
              </a:extLst>
            </p:cNvPr>
            <p:cNvSpPr txBox="1"/>
            <p:nvPr/>
          </p:nvSpPr>
          <p:spPr>
            <a:xfrm>
              <a:off x="7546133" y="1362637"/>
              <a:ext cx="1560323" cy="646331"/>
            </a:xfrm>
            <a:prstGeom prst="rect">
              <a:avLst/>
            </a:prstGeom>
            <a:noFill/>
          </p:spPr>
          <p:txBody>
            <a:bodyPr wrap="square" rtlCol="0">
              <a:spAutoFit/>
            </a:bodyPr>
            <a:lstStyle/>
            <a:p>
              <a:pPr algn="ctr"/>
              <a:r>
                <a:rPr lang="en-US" sz="1200" b="1" dirty="0">
                  <a:solidFill>
                    <a:srgbClr val="18637B"/>
                  </a:solidFill>
                  <a:latin typeface="Nixie One" panose="020B0604020202020204" charset="0"/>
                  <a:ea typeface="Roboto Slab" pitchFamily="2" charset="0"/>
                </a:rPr>
                <a:t>Shared Knowledge/ Communication</a:t>
              </a:r>
            </a:p>
          </p:txBody>
        </p:sp>
      </p:grpSp>
      <p:grpSp>
        <p:nvGrpSpPr>
          <p:cNvPr id="4" name="Group 3">
            <a:extLst>
              <a:ext uri="{FF2B5EF4-FFF2-40B4-BE49-F238E27FC236}">
                <a16:creationId xmlns:a16="http://schemas.microsoft.com/office/drawing/2014/main" id="{EC896228-32DE-48A2-9EE7-314C10F93414}"/>
              </a:ext>
            </a:extLst>
          </p:cNvPr>
          <p:cNvGrpSpPr/>
          <p:nvPr/>
        </p:nvGrpSpPr>
        <p:grpSpPr>
          <a:xfrm>
            <a:off x="417420" y="1667773"/>
            <a:ext cx="1424125" cy="461665"/>
            <a:chOff x="395532" y="1734004"/>
            <a:chExt cx="1424125" cy="461665"/>
          </a:xfrm>
        </p:grpSpPr>
        <p:pic>
          <p:nvPicPr>
            <p:cNvPr id="23" name="Picture 22">
              <a:extLst>
                <a:ext uri="{FF2B5EF4-FFF2-40B4-BE49-F238E27FC236}">
                  <a16:creationId xmlns:a16="http://schemas.microsoft.com/office/drawing/2014/main" id="{B64DA2CA-DEB0-4108-93C6-1C3482B38B11}"/>
                </a:ext>
              </a:extLst>
            </p:cNvPr>
            <p:cNvPicPr>
              <a:picLocks noChangeAspect="1"/>
            </p:cNvPicPr>
            <p:nvPr/>
          </p:nvPicPr>
          <p:blipFill>
            <a:blip r:embed="rId8">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95532" y="1856409"/>
              <a:ext cx="284490" cy="237462"/>
            </a:xfrm>
            <a:prstGeom prst="rect">
              <a:avLst/>
            </a:prstGeom>
          </p:spPr>
        </p:pic>
        <p:sp>
          <p:nvSpPr>
            <p:cNvPr id="24" name="TextBox 23">
              <a:extLst>
                <a:ext uri="{FF2B5EF4-FFF2-40B4-BE49-F238E27FC236}">
                  <a16:creationId xmlns:a16="http://schemas.microsoft.com/office/drawing/2014/main" id="{B2E3DF17-A2B9-4685-8DB8-845B241414A7}"/>
                </a:ext>
              </a:extLst>
            </p:cNvPr>
            <p:cNvSpPr txBox="1"/>
            <p:nvPr/>
          </p:nvSpPr>
          <p:spPr>
            <a:xfrm>
              <a:off x="537777" y="1734004"/>
              <a:ext cx="1281880" cy="461665"/>
            </a:xfrm>
            <a:prstGeom prst="rect">
              <a:avLst/>
            </a:prstGeom>
            <a:noFill/>
          </p:spPr>
          <p:txBody>
            <a:bodyPr wrap="square" rtlCol="0">
              <a:spAutoFit/>
            </a:bodyPr>
            <a:lstStyle/>
            <a:p>
              <a:pPr algn="ctr"/>
              <a:r>
                <a:rPr lang="en-US" sz="1200" b="1" dirty="0">
                  <a:solidFill>
                    <a:srgbClr val="18637B"/>
                  </a:solidFill>
                  <a:latin typeface="Nixie One" panose="020B0604020202020204" charset="0"/>
                  <a:ea typeface="Roboto Slab" pitchFamily="2" charset="0"/>
                </a:rPr>
                <a:t>Insurance Coverage</a:t>
              </a:r>
            </a:p>
          </p:txBody>
        </p:sp>
      </p:grpSp>
      <p:grpSp>
        <p:nvGrpSpPr>
          <p:cNvPr id="11" name="Group 10">
            <a:extLst>
              <a:ext uri="{FF2B5EF4-FFF2-40B4-BE49-F238E27FC236}">
                <a16:creationId xmlns:a16="http://schemas.microsoft.com/office/drawing/2014/main" id="{A3B91B61-A192-43A0-ABBD-CE452C640F32}"/>
              </a:ext>
            </a:extLst>
          </p:cNvPr>
          <p:cNvGrpSpPr/>
          <p:nvPr/>
        </p:nvGrpSpPr>
        <p:grpSpPr>
          <a:xfrm>
            <a:off x="2012119" y="1678076"/>
            <a:ext cx="1546504" cy="461665"/>
            <a:chOff x="1839024" y="4503993"/>
            <a:chExt cx="1546504" cy="461665"/>
          </a:xfrm>
        </p:grpSpPr>
        <p:pic>
          <p:nvPicPr>
            <p:cNvPr id="26" name="Picture 25">
              <a:extLst>
                <a:ext uri="{FF2B5EF4-FFF2-40B4-BE49-F238E27FC236}">
                  <a16:creationId xmlns:a16="http://schemas.microsoft.com/office/drawing/2014/main" id="{35999659-5933-4983-A722-0D2FE417662D}"/>
                </a:ext>
              </a:extLst>
            </p:cNvPr>
            <p:cNvPicPr>
              <a:picLocks noChangeAspect="1"/>
            </p:cNvPicPr>
            <p:nvPr/>
          </p:nvPicPr>
          <p:blipFill>
            <a:blip r:embed="rId9">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1839024" y="4581161"/>
              <a:ext cx="426779" cy="288953"/>
            </a:xfrm>
            <a:prstGeom prst="rect">
              <a:avLst/>
            </a:prstGeom>
          </p:spPr>
        </p:pic>
        <p:sp>
          <p:nvSpPr>
            <p:cNvPr id="27" name="TextBox 26">
              <a:extLst>
                <a:ext uri="{FF2B5EF4-FFF2-40B4-BE49-F238E27FC236}">
                  <a16:creationId xmlns:a16="http://schemas.microsoft.com/office/drawing/2014/main" id="{44C13E05-018A-45B2-96D4-25532B7B7C8A}"/>
                </a:ext>
              </a:extLst>
            </p:cNvPr>
            <p:cNvSpPr txBox="1"/>
            <p:nvPr/>
          </p:nvSpPr>
          <p:spPr>
            <a:xfrm>
              <a:off x="2103648" y="4503993"/>
              <a:ext cx="1281880" cy="461665"/>
            </a:xfrm>
            <a:prstGeom prst="rect">
              <a:avLst/>
            </a:prstGeom>
            <a:noFill/>
          </p:spPr>
          <p:txBody>
            <a:bodyPr wrap="square" rtlCol="0">
              <a:spAutoFit/>
            </a:bodyPr>
            <a:lstStyle/>
            <a:p>
              <a:pPr algn="ctr"/>
              <a:r>
                <a:rPr lang="en-US" sz="1200" b="1" dirty="0">
                  <a:solidFill>
                    <a:srgbClr val="3B8D61"/>
                  </a:solidFill>
                  <a:latin typeface="Nixie One" panose="020B0604020202020204" charset="0"/>
                  <a:ea typeface="Roboto Slab" pitchFamily="2" charset="0"/>
                </a:rPr>
                <a:t>Medical Cost Estimates</a:t>
              </a:r>
            </a:p>
          </p:txBody>
        </p:sp>
      </p:grpSp>
      <p:grpSp>
        <p:nvGrpSpPr>
          <p:cNvPr id="9" name="Group 8">
            <a:extLst>
              <a:ext uri="{FF2B5EF4-FFF2-40B4-BE49-F238E27FC236}">
                <a16:creationId xmlns:a16="http://schemas.microsoft.com/office/drawing/2014/main" id="{82EB1AE2-2E2D-4476-83B6-9890F501CC12}"/>
              </a:ext>
            </a:extLst>
          </p:cNvPr>
          <p:cNvGrpSpPr/>
          <p:nvPr/>
        </p:nvGrpSpPr>
        <p:grpSpPr>
          <a:xfrm>
            <a:off x="3853367" y="1665476"/>
            <a:ext cx="1750345" cy="461665"/>
            <a:chOff x="4458226" y="2269054"/>
            <a:chExt cx="1668254" cy="461665"/>
          </a:xfrm>
        </p:grpSpPr>
        <p:pic>
          <p:nvPicPr>
            <p:cNvPr id="29" name="Picture 28">
              <a:extLst>
                <a:ext uri="{FF2B5EF4-FFF2-40B4-BE49-F238E27FC236}">
                  <a16:creationId xmlns:a16="http://schemas.microsoft.com/office/drawing/2014/main" id="{0CF78FF2-2C41-472F-A8BB-A6AA11723E44}"/>
                </a:ext>
              </a:extLst>
            </p:cNvPr>
            <p:cNvPicPr>
              <a:picLocks noChangeAspect="1"/>
            </p:cNvPicPr>
            <p:nvPr/>
          </p:nvPicPr>
          <p:blipFill>
            <a:blip r:embed="rId10">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4458226" y="2363069"/>
              <a:ext cx="205712" cy="269387"/>
            </a:xfrm>
            <a:prstGeom prst="rect">
              <a:avLst/>
            </a:prstGeom>
          </p:spPr>
        </p:pic>
        <p:sp>
          <p:nvSpPr>
            <p:cNvPr id="30" name="TextBox 29">
              <a:extLst>
                <a:ext uri="{FF2B5EF4-FFF2-40B4-BE49-F238E27FC236}">
                  <a16:creationId xmlns:a16="http://schemas.microsoft.com/office/drawing/2014/main" id="{3B14B0A9-90F3-41DB-AFBA-45E5B513D3B6}"/>
                </a:ext>
              </a:extLst>
            </p:cNvPr>
            <p:cNvSpPr txBox="1"/>
            <p:nvPr/>
          </p:nvSpPr>
          <p:spPr>
            <a:xfrm>
              <a:off x="4572000" y="2269054"/>
              <a:ext cx="1554480" cy="461665"/>
            </a:xfrm>
            <a:prstGeom prst="rect">
              <a:avLst/>
            </a:prstGeom>
            <a:noFill/>
          </p:spPr>
          <p:txBody>
            <a:bodyPr wrap="square" rtlCol="0">
              <a:spAutoFit/>
            </a:bodyPr>
            <a:lstStyle/>
            <a:p>
              <a:pPr algn="ctr"/>
              <a:r>
                <a:rPr lang="en-US" sz="1200" b="1" dirty="0">
                  <a:solidFill>
                    <a:srgbClr val="18637B"/>
                  </a:solidFill>
                  <a:latin typeface="Nixie One" panose="020B0604020202020204" charset="0"/>
                  <a:ea typeface="Roboto Slab" pitchFamily="2" charset="0"/>
                </a:rPr>
                <a:t>Medication Costs/ Formulary</a:t>
              </a:r>
            </a:p>
          </p:txBody>
        </p:sp>
      </p:grpSp>
      <p:grpSp>
        <p:nvGrpSpPr>
          <p:cNvPr id="12" name="Group 11">
            <a:extLst>
              <a:ext uri="{FF2B5EF4-FFF2-40B4-BE49-F238E27FC236}">
                <a16:creationId xmlns:a16="http://schemas.microsoft.com/office/drawing/2014/main" id="{B3FEC840-F80F-42F2-B332-C0E52609149B}"/>
              </a:ext>
            </a:extLst>
          </p:cNvPr>
          <p:cNvGrpSpPr/>
          <p:nvPr/>
        </p:nvGrpSpPr>
        <p:grpSpPr>
          <a:xfrm>
            <a:off x="6035541" y="1683431"/>
            <a:ext cx="1316141" cy="461665"/>
            <a:chOff x="5920131" y="4581161"/>
            <a:chExt cx="1316141" cy="461665"/>
          </a:xfrm>
        </p:grpSpPr>
        <p:sp>
          <p:nvSpPr>
            <p:cNvPr id="33" name="TextBox 32">
              <a:extLst>
                <a:ext uri="{FF2B5EF4-FFF2-40B4-BE49-F238E27FC236}">
                  <a16:creationId xmlns:a16="http://schemas.microsoft.com/office/drawing/2014/main" id="{5737F109-0D03-4F31-A029-2C92FC478C36}"/>
                </a:ext>
              </a:extLst>
            </p:cNvPr>
            <p:cNvSpPr txBox="1"/>
            <p:nvPr/>
          </p:nvSpPr>
          <p:spPr>
            <a:xfrm>
              <a:off x="5954392" y="4581161"/>
              <a:ext cx="1281880" cy="461665"/>
            </a:xfrm>
            <a:prstGeom prst="rect">
              <a:avLst/>
            </a:prstGeom>
            <a:noFill/>
          </p:spPr>
          <p:txBody>
            <a:bodyPr wrap="square" rtlCol="0">
              <a:spAutoFit/>
            </a:bodyPr>
            <a:lstStyle/>
            <a:p>
              <a:pPr algn="ctr"/>
              <a:r>
                <a:rPr lang="en-US" sz="1200" b="1" dirty="0">
                  <a:solidFill>
                    <a:srgbClr val="3B8D61"/>
                  </a:solidFill>
                  <a:latin typeface="Nixie One" panose="020B0604020202020204" charset="0"/>
                  <a:ea typeface="Roboto Slab" pitchFamily="2" charset="0"/>
                </a:rPr>
                <a:t>Patient Assistance</a:t>
              </a:r>
            </a:p>
          </p:txBody>
        </p:sp>
        <p:pic>
          <p:nvPicPr>
            <p:cNvPr id="32" name="Picture 31">
              <a:extLst>
                <a:ext uri="{FF2B5EF4-FFF2-40B4-BE49-F238E27FC236}">
                  <a16:creationId xmlns:a16="http://schemas.microsoft.com/office/drawing/2014/main" id="{89738433-7E22-432A-95A4-9765EE4E0CCF}"/>
                </a:ext>
              </a:extLst>
            </p:cNvPr>
            <p:cNvPicPr>
              <a:picLocks noChangeAspect="1"/>
            </p:cNvPicPr>
            <p:nvPr/>
          </p:nvPicPr>
          <p:blipFill>
            <a:blip r:embed="rId11">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5920131" y="4581161"/>
              <a:ext cx="331318" cy="383519"/>
            </a:xfrm>
            <a:prstGeom prst="rect">
              <a:avLst/>
            </a:prstGeom>
          </p:spPr>
        </p:pic>
      </p:grpSp>
      <p:sp>
        <p:nvSpPr>
          <p:cNvPr id="13" name="C1 Order">
            <a:extLst>
              <a:ext uri="{FF2B5EF4-FFF2-40B4-BE49-F238E27FC236}">
                <a16:creationId xmlns:a16="http://schemas.microsoft.com/office/drawing/2014/main" id="{35F6BA15-39F2-4052-8861-B470DC847A9B}"/>
              </a:ext>
            </a:extLst>
          </p:cNvPr>
          <p:cNvSpPr txBox="1"/>
          <p:nvPr/>
        </p:nvSpPr>
        <p:spPr>
          <a:xfrm>
            <a:off x="290665" y="3998519"/>
            <a:ext cx="1650229" cy="400110"/>
          </a:xfrm>
          <a:prstGeom prst="rect">
            <a:avLst/>
          </a:prstGeom>
          <a:noFill/>
        </p:spPr>
        <p:txBody>
          <a:bodyPr wrap="square" rtlCol="0">
            <a:spAutoFit/>
          </a:bodyPr>
          <a:lstStyle/>
          <a:p>
            <a:r>
              <a:rPr lang="en-US" sz="1000" dirty="0">
                <a:latin typeface="Nixie One" panose="020B0604020202020204" charset="0"/>
              </a:rPr>
              <a:t>Ordering labs, test or imaging for a patient.  </a:t>
            </a:r>
          </a:p>
        </p:txBody>
      </p:sp>
      <p:sp>
        <p:nvSpPr>
          <p:cNvPr id="15" name="C1 Risks">
            <a:extLst>
              <a:ext uri="{FF2B5EF4-FFF2-40B4-BE49-F238E27FC236}">
                <a16:creationId xmlns:a16="http://schemas.microsoft.com/office/drawing/2014/main" id="{7A319A66-ECE7-4A50-B1A2-6993B2E56CA5}"/>
              </a:ext>
            </a:extLst>
          </p:cNvPr>
          <p:cNvSpPr txBox="1"/>
          <p:nvPr/>
        </p:nvSpPr>
        <p:spPr>
          <a:xfrm>
            <a:off x="100593" y="2209948"/>
            <a:ext cx="1870996" cy="553998"/>
          </a:xfrm>
          <a:prstGeom prst="rect">
            <a:avLst/>
          </a:prstGeom>
          <a:noFill/>
        </p:spPr>
        <p:txBody>
          <a:bodyPr wrap="square" rtlCol="0">
            <a:spAutoFit/>
          </a:bodyPr>
          <a:lstStyle/>
          <a:p>
            <a:pPr algn="ctr"/>
            <a:r>
              <a:rPr lang="en-US" sz="1000" dirty="0">
                <a:latin typeface="Nixie One" panose="020B0604020202020204" charset="0"/>
              </a:rPr>
              <a:t>Discussing risks and benefits for each treatment option.  </a:t>
            </a:r>
          </a:p>
        </p:txBody>
      </p:sp>
      <p:sp>
        <p:nvSpPr>
          <p:cNvPr id="41" name="C1 Rx">
            <a:extLst>
              <a:ext uri="{FF2B5EF4-FFF2-40B4-BE49-F238E27FC236}">
                <a16:creationId xmlns:a16="http://schemas.microsoft.com/office/drawing/2014/main" id="{7C9B0480-077A-415F-B18B-075F2DB0A9A1}"/>
              </a:ext>
            </a:extLst>
          </p:cNvPr>
          <p:cNvSpPr txBox="1"/>
          <p:nvPr/>
        </p:nvSpPr>
        <p:spPr>
          <a:xfrm>
            <a:off x="268624" y="3477303"/>
            <a:ext cx="1527472" cy="400110"/>
          </a:xfrm>
          <a:prstGeom prst="rect">
            <a:avLst/>
          </a:prstGeom>
          <a:noFill/>
        </p:spPr>
        <p:txBody>
          <a:bodyPr wrap="square" rtlCol="0">
            <a:spAutoFit/>
          </a:bodyPr>
          <a:lstStyle/>
          <a:p>
            <a:pPr algn="ctr"/>
            <a:r>
              <a:rPr lang="en-US" sz="1000" dirty="0">
                <a:latin typeface="Nixie One" panose="020B0604020202020204" charset="0"/>
              </a:rPr>
              <a:t>Prescribing a medication.</a:t>
            </a:r>
          </a:p>
        </p:txBody>
      </p:sp>
      <p:sp>
        <p:nvSpPr>
          <p:cNvPr id="42" name="C1 Billing">
            <a:extLst>
              <a:ext uri="{FF2B5EF4-FFF2-40B4-BE49-F238E27FC236}">
                <a16:creationId xmlns:a16="http://schemas.microsoft.com/office/drawing/2014/main" id="{31AEBAB6-65B1-4F72-AC3F-B1D624A0C7E9}"/>
              </a:ext>
            </a:extLst>
          </p:cNvPr>
          <p:cNvSpPr txBox="1"/>
          <p:nvPr/>
        </p:nvSpPr>
        <p:spPr>
          <a:xfrm>
            <a:off x="311394" y="4519735"/>
            <a:ext cx="1527472" cy="461665"/>
          </a:xfrm>
          <a:prstGeom prst="rect">
            <a:avLst/>
          </a:prstGeom>
          <a:noFill/>
        </p:spPr>
        <p:txBody>
          <a:bodyPr wrap="square" rtlCol="0">
            <a:spAutoFit/>
          </a:bodyPr>
          <a:lstStyle/>
          <a:p>
            <a:pPr algn="ctr"/>
            <a:r>
              <a:rPr lang="en-US" sz="1000" dirty="0">
                <a:latin typeface="Nixie One" panose="020B0604020202020204" charset="0"/>
              </a:rPr>
              <a:t>The patient brings up a billing issue</a:t>
            </a:r>
            <a:r>
              <a:rPr lang="en-US" dirty="0"/>
              <a:t>.</a:t>
            </a:r>
          </a:p>
        </p:txBody>
      </p:sp>
      <p:sp>
        <p:nvSpPr>
          <p:cNvPr id="43" name="C1 Vacc">
            <a:extLst>
              <a:ext uri="{FF2B5EF4-FFF2-40B4-BE49-F238E27FC236}">
                <a16:creationId xmlns:a16="http://schemas.microsoft.com/office/drawing/2014/main" id="{E5528A46-207E-45D4-A12E-A61BEF60AB83}"/>
              </a:ext>
            </a:extLst>
          </p:cNvPr>
          <p:cNvSpPr txBox="1"/>
          <p:nvPr/>
        </p:nvSpPr>
        <p:spPr>
          <a:xfrm>
            <a:off x="230517" y="2829536"/>
            <a:ext cx="1710269" cy="553998"/>
          </a:xfrm>
          <a:prstGeom prst="rect">
            <a:avLst/>
          </a:prstGeom>
          <a:noFill/>
        </p:spPr>
        <p:txBody>
          <a:bodyPr wrap="square" rtlCol="0">
            <a:spAutoFit/>
          </a:bodyPr>
          <a:lstStyle/>
          <a:p>
            <a:pPr algn="ctr"/>
            <a:r>
              <a:rPr lang="en-US" sz="1000" dirty="0">
                <a:latin typeface="Nixie One" panose="020B0604020202020204" charset="0"/>
              </a:rPr>
              <a:t>Asking the patient to get the recommended vaccinations.  </a:t>
            </a:r>
          </a:p>
        </p:txBody>
      </p:sp>
      <p:cxnSp>
        <p:nvCxnSpPr>
          <p:cNvPr id="6" name="Straight Connector 5">
            <a:extLst>
              <a:ext uri="{FF2B5EF4-FFF2-40B4-BE49-F238E27FC236}">
                <a16:creationId xmlns:a16="http://schemas.microsoft.com/office/drawing/2014/main" id="{178599A8-4297-433A-9CCE-38EA696BD94E}"/>
              </a:ext>
            </a:extLst>
          </p:cNvPr>
          <p:cNvCxnSpPr>
            <a:cxnSpLocks/>
          </p:cNvCxnSpPr>
          <p:nvPr/>
        </p:nvCxnSpPr>
        <p:spPr>
          <a:xfrm>
            <a:off x="1843324" y="1663878"/>
            <a:ext cx="8563" cy="3386365"/>
          </a:xfrm>
          <a:prstGeom prst="line">
            <a:avLst/>
          </a:prstGeom>
          <a:ln w="9525">
            <a:solidFill>
              <a:srgbClr val="124057"/>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8AED8750-0B32-414D-9563-2FF4A6F7BE4D}"/>
              </a:ext>
            </a:extLst>
          </p:cNvPr>
          <p:cNvCxnSpPr>
            <a:cxnSpLocks/>
          </p:cNvCxnSpPr>
          <p:nvPr/>
        </p:nvCxnSpPr>
        <p:spPr>
          <a:xfrm>
            <a:off x="3679954" y="1663875"/>
            <a:ext cx="8563" cy="3386365"/>
          </a:xfrm>
          <a:prstGeom prst="line">
            <a:avLst/>
          </a:prstGeom>
          <a:ln w="9525">
            <a:solidFill>
              <a:srgbClr val="124057"/>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C7E422D2-F8AA-49AF-9F02-59C07B9C863C}"/>
              </a:ext>
            </a:extLst>
          </p:cNvPr>
          <p:cNvCxnSpPr>
            <a:cxnSpLocks/>
          </p:cNvCxnSpPr>
          <p:nvPr/>
        </p:nvCxnSpPr>
        <p:spPr>
          <a:xfrm>
            <a:off x="5660839" y="1678076"/>
            <a:ext cx="8563" cy="3386365"/>
          </a:xfrm>
          <a:prstGeom prst="line">
            <a:avLst/>
          </a:prstGeom>
          <a:ln w="9525">
            <a:solidFill>
              <a:srgbClr val="124057"/>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81D84DA0-DB5D-452F-BFE4-2D0D2628EB94}"/>
              </a:ext>
            </a:extLst>
          </p:cNvPr>
          <p:cNvCxnSpPr>
            <a:cxnSpLocks/>
          </p:cNvCxnSpPr>
          <p:nvPr/>
        </p:nvCxnSpPr>
        <p:spPr>
          <a:xfrm>
            <a:off x="7433373" y="1663875"/>
            <a:ext cx="8563" cy="3386365"/>
          </a:xfrm>
          <a:prstGeom prst="line">
            <a:avLst/>
          </a:prstGeom>
          <a:ln w="9525">
            <a:solidFill>
              <a:srgbClr val="124057"/>
            </a:solidFill>
          </a:ln>
        </p:spPr>
        <p:style>
          <a:lnRef idx="1">
            <a:schemeClr val="accent1"/>
          </a:lnRef>
          <a:fillRef idx="0">
            <a:schemeClr val="accent1"/>
          </a:fillRef>
          <a:effectRef idx="0">
            <a:schemeClr val="accent1"/>
          </a:effectRef>
          <a:fontRef idx="minor">
            <a:schemeClr val="tx1"/>
          </a:fontRef>
        </p:style>
      </p:cxnSp>
      <p:sp>
        <p:nvSpPr>
          <p:cNvPr id="148" name="C2 Order">
            <a:extLst>
              <a:ext uri="{FF2B5EF4-FFF2-40B4-BE49-F238E27FC236}">
                <a16:creationId xmlns:a16="http://schemas.microsoft.com/office/drawing/2014/main" id="{0FFFAEEA-57EC-468E-8BA9-8FDA9AF1E52C}"/>
              </a:ext>
            </a:extLst>
          </p:cNvPr>
          <p:cNvSpPr txBox="1"/>
          <p:nvPr/>
        </p:nvSpPr>
        <p:spPr>
          <a:xfrm>
            <a:off x="1968227" y="3994327"/>
            <a:ext cx="1650229" cy="400110"/>
          </a:xfrm>
          <a:prstGeom prst="rect">
            <a:avLst/>
          </a:prstGeom>
          <a:noFill/>
        </p:spPr>
        <p:txBody>
          <a:bodyPr wrap="square" rtlCol="0">
            <a:spAutoFit/>
          </a:bodyPr>
          <a:lstStyle/>
          <a:p>
            <a:r>
              <a:rPr lang="en-US" sz="1000" dirty="0">
                <a:latin typeface="Nixie One" panose="020B0604020202020204" charset="0"/>
              </a:rPr>
              <a:t>Ordering labs, test or imaging for a patient.  </a:t>
            </a:r>
          </a:p>
        </p:txBody>
      </p:sp>
      <p:sp>
        <p:nvSpPr>
          <p:cNvPr id="149" name="C2 Risks">
            <a:extLst>
              <a:ext uri="{FF2B5EF4-FFF2-40B4-BE49-F238E27FC236}">
                <a16:creationId xmlns:a16="http://schemas.microsoft.com/office/drawing/2014/main" id="{A364123D-0D0B-4705-B4DB-04D7813C9936}"/>
              </a:ext>
            </a:extLst>
          </p:cNvPr>
          <p:cNvSpPr txBox="1"/>
          <p:nvPr/>
        </p:nvSpPr>
        <p:spPr>
          <a:xfrm>
            <a:off x="1778155" y="2205756"/>
            <a:ext cx="1870996" cy="553998"/>
          </a:xfrm>
          <a:prstGeom prst="rect">
            <a:avLst/>
          </a:prstGeom>
          <a:noFill/>
        </p:spPr>
        <p:txBody>
          <a:bodyPr wrap="square" rtlCol="0">
            <a:spAutoFit/>
          </a:bodyPr>
          <a:lstStyle/>
          <a:p>
            <a:pPr algn="ctr"/>
            <a:r>
              <a:rPr lang="en-US" sz="1000" dirty="0">
                <a:latin typeface="Nixie One" panose="020B0604020202020204" charset="0"/>
              </a:rPr>
              <a:t>Discussing risks and benefits for each treatment option.  </a:t>
            </a:r>
          </a:p>
        </p:txBody>
      </p:sp>
      <p:sp>
        <p:nvSpPr>
          <p:cNvPr id="150" name="C2 Rx">
            <a:extLst>
              <a:ext uri="{FF2B5EF4-FFF2-40B4-BE49-F238E27FC236}">
                <a16:creationId xmlns:a16="http://schemas.microsoft.com/office/drawing/2014/main" id="{2AA82A4A-8025-402A-9C68-6EC6B2218EE9}"/>
              </a:ext>
            </a:extLst>
          </p:cNvPr>
          <p:cNvSpPr txBox="1"/>
          <p:nvPr/>
        </p:nvSpPr>
        <p:spPr>
          <a:xfrm>
            <a:off x="1946186" y="3473111"/>
            <a:ext cx="1527472" cy="400110"/>
          </a:xfrm>
          <a:prstGeom prst="rect">
            <a:avLst/>
          </a:prstGeom>
          <a:noFill/>
        </p:spPr>
        <p:txBody>
          <a:bodyPr wrap="square" rtlCol="0">
            <a:spAutoFit/>
          </a:bodyPr>
          <a:lstStyle/>
          <a:p>
            <a:pPr algn="ctr"/>
            <a:r>
              <a:rPr lang="en-US" sz="1000" dirty="0">
                <a:latin typeface="Nixie One" panose="020B0604020202020204" charset="0"/>
              </a:rPr>
              <a:t>Prescribing a medication.</a:t>
            </a:r>
          </a:p>
        </p:txBody>
      </p:sp>
      <p:sp>
        <p:nvSpPr>
          <p:cNvPr id="151" name="C2 Billing">
            <a:extLst>
              <a:ext uri="{FF2B5EF4-FFF2-40B4-BE49-F238E27FC236}">
                <a16:creationId xmlns:a16="http://schemas.microsoft.com/office/drawing/2014/main" id="{A4A9F95F-5537-4440-94CF-572353A836BC}"/>
              </a:ext>
            </a:extLst>
          </p:cNvPr>
          <p:cNvSpPr txBox="1"/>
          <p:nvPr/>
        </p:nvSpPr>
        <p:spPr>
          <a:xfrm>
            <a:off x="1988956" y="4515543"/>
            <a:ext cx="1527472" cy="461665"/>
          </a:xfrm>
          <a:prstGeom prst="rect">
            <a:avLst/>
          </a:prstGeom>
          <a:noFill/>
        </p:spPr>
        <p:txBody>
          <a:bodyPr wrap="square" rtlCol="0">
            <a:spAutoFit/>
          </a:bodyPr>
          <a:lstStyle/>
          <a:p>
            <a:pPr algn="ctr"/>
            <a:r>
              <a:rPr lang="en-US" sz="1000" dirty="0">
                <a:latin typeface="Nixie One" panose="020B0604020202020204" charset="0"/>
              </a:rPr>
              <a:t>The patient brings up a billing issue</a:t>
            </a:r>
            <a:r>
              <a:rPr lang="en-US" dirty="0"/>
              <a:t>.</a:t>
            </a:r>
          </a:p>
        </p:txBody>
      </p:sp>
      <p:sp>
        <p:nvSpPr>
          <p:cNvPr id="152" name="C2 Vacc">
            <a:extLst>
              <a:ext uri="{FF2B5EF4-FFF2-40B4-BE49-F238E27FC236}">
                <a16:creationId xmlns:a16="http://schemas.microsoft.com/office/drawing/2014/main" id="{585BD45B-6E17-4441-8327-10D0C183C68C}"/>
              </a:ext>
            </a:extLst>
          </p:cNvPr>
          <p:cNvSpPr txBox="1"/>
          <p:nvPr/>
        </p:nvSpPr>
        <p:spPr>
          <a:xfrm>
            <a:off x="1908079" y="2825344"/>
            <a:ext cx="1710269" cy="553998"/>
          </a:xfrm>
          <a:prstGeom prst="rect">
            <a:avLst/>
          </a:prstGeom>
          <a:noFill/>
        </p:spPr>
        <p:txBody>
          <a:bodyPr wrap="square" rtlCol="0">
            <a:spAutoFit/>
          </a:bodyPr>
          <a:lstStyle/>
          <a:p>
            <a:pPr algn="ctr"/>
            <a:r>
              <a:rPr lang="en-US" sz="1000" dirty="0">
                <a:latin typeface="Nixie One" panose="020B0604020202020204" charset="0"/>
              </a:rPr>
              <a:t>Asking the patient to get the recommended vaccinations.  </a:t>
            </a:r>
          </a:p>
        </p:txBody>
      </p:sp>
      <p:sp>
        <p:nvSpPr>
          <p:cNvPr id="154" name="C3 Order">
            <a:extLst>
              <a:ext uri="{FF2B5EF4-FFF2-40B4-BE49-F238E27FC236}">
                <a16:creationId xmlns:a16="http://schemas.microsoft.com/office/drawing/2014/main" id="{AEFF9323-187A-486F-938C-172994E96397}"/>
              </a:ext>
            </a:extLst>
          </p:cNvPr>
          <p:cNvSpPr txBox="1"/>
          <p:nvPr/>
        </p:nvSpPr>
        <p:spPr>
          <a:xfrm>
            <a:off x="3843569" y="3999324"/>
            <a:ext cx="1650229" cy="400110"/>
          </a:xfrm>
          <a:prstGeom prst="rect">
            <a:avLst/>
          </a:prstGeom>
          <a:noFill/>
        </p:spPr>
        <p:txBody>
          <a:bodyPr wrap="square" rtlCol="0">
            <a:spAutoFit/>
          </a:bodyPr>
          <a:lstStyle/>
          <a:p>
            <a:r>
              <a:rPr lang="en-US" sz="1000" dirty="0">
                <a:latin typeface="Nixie One" panose="020B0604020202020204" charset="0"/>
              </a:rPr>
              <a:t>Ordering labs, test or imaging for a patient.  </a:t>
            </a:r>
          </a:p>
        </p:txBody>
      </p:sp>
      <p:sp>
        <p:nvSpPr>
          <p:cNvPr id="155" name="C3 Risks">
            <a:extLst>
              <a:ext uri="{FF2B5EF4-FFF2-40B4-BE49-F238E27FC236}">
                <a16:creationId xmlns:a16="http://schemas.microsoft.com/office/drawing/2014/main" id="{923E2548-5D43-4476-AFD6-F243C0AF7CE4}"/>
              </a:ext>
            </a:extLst>
          </p:cNvPr>
          <p:cNvSpPr txBox="1"/>
          <p:nvPr/>
        </p:nvSpPr>
        <p:spPr>
          <a:xfrm>
            <a:off x="3653497" y="2210753"/>
            <a:ext cx="1870996" cy="553998"/>
          </a:xfrm>
          <a:prstGeom prst="rect">
            <a:avLst/>
          </a:prstGeom>
          <a:noFill/>
        </p:spPr>
        <p:txBody>
          <a:bodyPr wrap="square" rtlCol="0">
            <a:spAutoFit/>
          </a:bodyPr>
          <a:lstStyle/>
          <a:p>
            <a:pPr algn="ctr"/>
            <a:r>
              <a:rPr lang="en-US" sz="1000" dirty="0">
                <a:latin typeface="Nixie One" panose="020B0604020202020204" charset="0"/>
              </a:rPr>
              <a:t>Discussing risks and benefits for each treatment option.  </a:t>
            </a:r>
          </a:p>
        </p:txBody>
      </p:sp>
      <p:sp>
        <p:nvSpPr>
          <p:cNvPr id="156" name="C3 Rx">
            <a:extLst>
              <a:ext uri="{FF2B5EF4-FFF2-40B4-BE49-F238E27FC236}">
                <a16:creationId xmlns:a16="http://schemas.microsoft.com/office/drawing/2014/main" id="{43CABAFB-3894-409F-803B-FC66DDBB93B1}"/>
              </a:ext>
            </a:extLst>
          </p:cNvPr>
          <p:cNvSpPr txBox="1"/>
          <p:nvPr/>
        </p:nvSpPr>
        <p:spPr>
          <a:xfrm>
            <a:off x="3821528" y="3478108"/>
            <a:ext cx="1527472" cy="400110"/>
          </a:xfrm>
          <a:prstGeom prst="rect">
            <a:avLst/>
          </a:prstGeom>
          <a:noFill/>
        </p:spPr>
        <p:txBody>
          <a:bodyPr wrap="square" rtlCol="0">
            <a:spAutoFit/>
          </a:bodyPr>
          <a:lstStyle/>
          <a:p>
            <a:pPr algn="ctr"/>
            <a:r>
              <a:rPr lang="en-US" sz="1000" dirty="0">
                <a:latin typeface="Nixie One" panose="020B0604020202020204" charset="0"/>
              </a:rPr>
              <a:t>Prescribing a medication.</a:t>
            </a:r>
          </a:p>
        </p:txBody>
      </p:sp>
      <p:sp>
        <p:nvSpPr>
          <p:cNvPr id="157" name="C3 Billing">
            <a:extLst>
              <a:ext uri="{FF2B5EF4-FFF2-40B4-BE49-F238E27FC236}">
                <a16:creationId xmlns:a16="http://schemas.microsoft.com/office/drawing/2014/main" id="{A31FAC7F-FDA0-40D3-97CE-DB8F7C6B227C}"/>
              </a:ext>
            </a:extLst>
          </p:cNvPr>
          <p:cNvSpPr txBox="1"/>
          <p:nvPr/>
        </p:nvSpPr>
        <p:spPr>
          <a:xfrm>
            <a:off x="3864298" y="4520540"/>
            <a:ext cx="1527472" cy="461665"/>
          </a:xfrm>
          <a:prstGeom prst="rect">
            <a:avLst/>
          </a:prstGeom>
          <a:noFill/>
        </p:spPr>
        <p:txBody>
          <a:bodyPr wrap="square" rtlCol="0">
            <a:spAutoFit/>
          </a:bodyPr>
          <a:lstStyle/>
          <a:p>
            <a:pPr algn="ctr"/>
            <a:r>
              <a:rPr lang="en-US" sz="1000" dirty="0">
                <a:latin typeface="Nixie One" panose="020B0604020202020204" charset="0"/>
              </a:rPr>
              <a:t>The patient brings up a billing issue</a:t>
            </a:r>
            <a:r>
              <a:rPr lang="en-US" dirty="0"/>
              <a:t>.</a:t>
            </a:r>
          </a:p>
        </p:txBody>
      </p:sp>
      <p:sp>
        <p:nvSpPr>
          <p:cNvPr id="158" name="C3 Vacc">
            <a:extLst>
              <a:ext uri="{FF2B5EF4-FFF2-40B4-BE49-F238E27FC236}">
                <a16:creationId xmlns:a16="http://schemas.microsoft.com/office/drawing/2014/main" id="{E75047F6-16F1-44E8-8278-6FD05269FCBF}"/>
              </a:ext>
            </a:extLst>
          </p:cNvPr>
          <p:cNvSpPr txBox="1"/>
          <p:nvPr/>
        </p:nvSpPr>
        <p:spPr>
          <a:xfrm>
            <a:off x="3783421" y="2830341"/>
            <a:ext cx="1710269" cy="553998"/>
          </a:xfrm>
          <a:prstGeom prst="rect">
            <a:avLst/>
          </a:prstGeom>
          <a:noFill/>
        </p:spPr>
        <p:txBody>
          <a:bodyPr wrap="square" rtlCol="0">
            <a:spAutoFit/>
          </a:bodyPr>
          <a:lstStyle/>
          <a:p>
            <a:pPr algn="ctr"/>
            <a:r>
              <a:rPr lang="en-US" sz="1000" dirty="0">
                <a:latin typeface="Nixie One" panose="020B0604020202020204" charset="0"/>
              </a:rPr>
              <a:t>Asking the patient to get the recommended vaccinations.  </a:t>
            </a:r>
          </a:p>
        </p:txBody>
      </p:sp>
      <p:sp>
        <p:nvSpPr>
          <p:cNvPr id="160" name="C4 Order">
            <a:extLst>
              <a:ext uri="{FF2B5EF4-FFF2-40B4-BE49-F238E27FC236}">
                <a16:creationId xmlns:a16="http://schemas.microsoft.com/office/drawing/2014/main" id="{6E4B8A06-AF29-46E9-89BC-63571BE77BA8}"/>
              </a:ext>
            </a:extLst>
          </p:cNvPr>
          <p:cNvSpPr txBox="1"/>
          <p:nvPr/>
        </p:nvSpPr>
        <p:spPr>
          <a:xfrm>
            <a:off x="5796898" y="3994327"/>
            <a:ext cx="1650229" cy="400110"/>
          </a:xfrm>
          <a:prstGeom prst="rect">
            <a:avLst/>
          </a:prstGeom>
          <a:noFill/>
        </p:spPr>
        <p:txBody>
          <a:bodyPr wrap="square" rtlCol="0">
            <a:spAutoFit/>
          </a:bodyPr>
          <a:lstStyle/>
          <a:p>
            <a:r>
              <a:rPr lang="en-US" sz="1000" dirty="0">
                <a:latin typeface="Nixie One" panose="020B0604020202020204" charset="0"/>
              </a:rPr>
              <a:t>Ordering labs, test or imaging for a patient.  </a:t>
            </a:r>
          </a:p>
        </p:txBody>
      </p:sp>
      <p:sp>
        <p:nvSpPr>
          <p:cNvPr id="161" name="C4 Risks">
            <a:extLst>
              <a:ext uri="{FF2B5EF4-FFF2-40B4-BE49-F238E27FC236}">
                <a16:creationId xmlns:a16="http://schemas.microsoft.com/office/drawing/2014/main" id="{2EDC125A-DAA0-4AE8-86B2-B2E8FAA856FC}"/>
              </a:ext>
            </a:extLst>
          </p:cNvPr>
          <p:cNvSpPr txBox="1"/>
          <p:nvPr/>
        </p:nvSpPr>
        <p:spPr>
          <a:xfrm>
            <a:off x="5606826" y="2205756"/>
            <a:ext cx="1870996" cy="553998"/>
          </a:xfrm>
          <a:prstGeom prst="rect">
            <a:avLst/>
          </a:prstGeom>
          <a:noFill/>
        </p:spPr>
        <p:txBody>
          <a:bodyPr wrap="square" rtlCol="0">
            <a:spAutoFit/>
          </a:bodyPr>
          <a:lstStyle/>
          <a:p>
            <a:pPr algn="ctr"/>
            <a:r>
              <a:rPr lang="en-US" sz="1000" dirty="0">
                <a:latin typeface="Nixie One" panose="020B0604020202020204" charset="0"/>
              </a:rPr>
              <a:t>Discussing risks and benefits for each treatment option.  </a:t>
            </a:r>
          </a:p>
        </p:txBody>
      </p:sp>
      <p:sp>
        <p:nvSpPr>
          <p:cNvPr id="162" name="C4 Rx">
            <a:extLst>
              <a:ext uri="{FF2B5EF4-FFF2-40B4-BE49-F238E27FC236}">
                <a16:creationId xmlns:a16="http://schemas.microsoft.com/office/drawing/2014/main" id="{BC5219A9-6D3A-4144-9B5C-3088235FA137}"/>
              </a:ext>
            </a:extLst>
          </p:cNvPr>
          <p:cNvSpPr txBox="1"/>
          <p:nvPr/>
        </p:nvSpPr>
        <p:spPr>
          <a:xfrm>
            <a:off x="5774857" y="3473111"/>
            <a:ext cx="1527472" cy="400110"/>
          </a:xfrm>
          <a:prstGeom prst="rect">
            <a:avLst/>
          </a:prstGeom>
          <a:noFill/>
        </p:spPr>
        <p:txBody>
          <a:bodyPr wrap="square" rtlCol="0">
            <a:spAutoFit/>
          </a:bodyPr>
          <a:lstStyle/>
          <a:p>
            <a:pPr algn="ctr"/>
            <a:r>
              <a:rPr lang="en-US" sz="1000" dirty="0">
                <a:latin typeface="Nixie One" panose="020B0604020202020204" charset="0"/>
              </a:rPr>
              <a:t>Prescribing a medication.</a:t>
            </a:r>
          </a:p>
        </p:txBody>
      </p:sp>
      <p:sp>
        <p:nvSpPr>
          <p:cNvPr id="163" name="C41 Billing">
            <a:extLst>
              <a:ext uri="{FF2B5EF4-FFF2-40B4-BE49-F238E27FC236}">
                <a16:creationId xmlns:a16="http://schemas.microsoft.com/office/drawing/2014/main" id="{B5021297-48FF-4E54-8D50-A1DD42DCA612}"/>
              </a:ext>
            </a:extLst>
          </p:cNvPr>
          <p:cNvSpPr txBox="1"/>
          <p:nvPr/>
        </p:nvSpPr>
        <p:spPr>
          <a:xfrm>
            <a:off x="5817627" y="4515543"/>
            <a:ext cx="1527472" cy="461665"/>
          </a:xfrm>
          <a:prstGeom prst="rect">
            <a:avLst/>
          </a:prstGeom>
          <a:noFill/>
        </p:spPr>
        <p:txBody>
          <a:bodyPr wrap="square" rtlCol="0">
            <a:spAutoFit/>
          </a:bodyPr>
          <a:lstStyle/>
          <a:p>
            <a:pPr algn="ctr"/>
            <a:r>
              <a:rPr lang="en-US" sz="1000" dirty="0">
                <a:latin typeface="Nixie One" panose="020B0604020202020204" charset="0"/>
              </a:rPr>
              <a:t>The patient brings up a billing issue</a:t>
            </a:r>
            <a:r>
              <a:rPr lang="en-US" dirty="0"/>
              <a:t>.</a:t>
            </a:r>
          </a:p>
        </p:txBody>
      </p:sp>
      <p:sp>
        <p:nvSpPr>
          <p:cNvPr id="164" name="C4 Vacc">
            <a:extLst>
              <a:ext uri="{FF2B5EF4-FFF2-40B4-BE49-F238E27FC236}">
                <a16:creationId xmlns:a16="http://schemas.microsoft.com/office/drawing/2014/main" id="{CE422FA5-FF30-469C-A8B1-7FC8EDA55CAA}"/>
              </a:ext>
            </a:extLst>
          </p:cNvPr>
          <p:cNvSpPr txBox="1"/>
          <p:nvPr/>
        </p:nvSpPr>
        <p:spPr>
          <a:xfrm>
            <a:off x="5736750" y="2825344"/>
            <a:ext cx="1710269" cy="553998"/>
          </a:xfrm>
          <a:prstGeom prst="rect">
            <a:avLst/>
          </a:prstGeom>
          <a:noFill/>
        </p:spPr>
        <p:txBody>
          <a:bodyPr wrap="square" rtlCol="0">
            <a:spAutoFit/>
          </a:bodyPr>
          <a:lstStyle/>
          <a:p>
            <a:pPr algn="ctr"/>
            <a:r>
              <a:rPr lang="en-US" sz="1000" dirty="0">
                <a:latin typeface="Nixie One" panose="020B0604020202020204" charset="0"/>
              </a:rPr>
              <a:t>Asking the patient to get the recommended vaccinations.  </a:t>
            </a:r>
          </a:p>
        </p:txBody>
      </p:sp>
      <p:sp>
        <p:nvSpPr>
          <p:cNvPr id="17" name="C1 Risk Answer">
            <a:extLst>
              <a:ext uri="{FF2B5EF4-FFF2-40B4-BE49-F238E27FC236}">
                <a16:creationId xmlns:a16="http://schemas.microsoft.com/office/drawing/2014/main" id="{7F74FA48-A2DD-4020-A548-34A2312ED6FE}"/>
              </a:ext>
            </a:extLst>
          </p:cNvPr>
          <p:cNvSpPr/>
          <p:nvPr/>
        </p:nvSpPr>
        <p:spPr>
          <a:xfrm>
            <a:off x="311394" y="2258392"/>
            <a:ext cx="1484702" cy="486031"/>
          </a:xfrm>
          <a:prstGeom prst="rect">
            <a:avLst/>
          </a:prstGeom>
          <a:solidFill>
            <a:srgbClr val="3B8D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Nixie One" panose="020B0604020202020204" charset="0"/>
              </a:rPr>
              <a:t>Knowing about deductible and plan coverage will help!</a:t>
            </a:r>
          </a:p>
        </p:txBody>
      </p:sp>
      <p:sp>
        <p:nvSpPr>
          <p:cNvPr id="171" name="C2 Risk Answer">
            <a:extLst>
              <a:ext uri="{FF2B5EF4-FFF2-40B4-BE49-F238E27FC236}">
                <a16:creationId xmlns:a16="http://schemas.microsoft.com/office/drawing/2014/main" id="{57FF4448-67DF-4D45-A6E0-E561F21CADC2}"/>
              </a:ext>
            </a:extLst>
          </p:cNvPr>
          <p:cNvSpPr/>
          <p:nvPr/>
        </p:nvSpPr>
        <p:spPr>
          <a:xfrm>
            <a:off x="2018399" y="2245544"/>
            <a:ext cx="1484702" cy="486031"/>
          </a:xfrm>
          <a:prstGeom prst="rect">
            <a:avLst/>
          </a:prstGeom>
          <a:solidFill>
            <a:srgbClr val="3B8D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Nixie One" panose="020B0604020202020204" charset="0"/>
              </a:rPr>
              <a:t>Knowing about deductible and plan coverage will help!</a:t>
            </a:r>
          </a:p>
        </p:txBody>
      </p:sp>
      <p:sp>
        <p:nvSpPr>
          <p:cNvPr id="172" name="C3 Risk Answer">
            <a:extLst>
              <a:ext uri="{FF2B5EF4-FFF2-40B4-BE49-F238E27FC236}">
                <a16:creationId xmlns:a16="http://schemas.microsoft.com/office/drawing/2014/main" id="{164C2C12-B690-469E-BFD9-1306459E6794}"/>
              </a:ext>
            </a:extLst>
          </p:cNvPr>
          <p:cNvSpPr/>
          <p:nvPr/>
        </p:nvSpPr>
        <p:spPr>
          <a:xfrm>
            <a:off x="3896868" y="2255172"/>
            <a:ext cx="1484702" cy="486031"/>
          </a:xfrm>
          <a:prstGeom prst="rect">
            <a:avLst/>
          </a:prstGeom>
          <a:solidFill>
            <a:srgbClr val="3B8D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Nixie One" panose="020B0604020202020204" charset="0"/>
              </a:rPr>
              <a:t>Knowing medication costs/coverage could help inform a decision</a:t>
            </a:r>
          </a:p>
        </p:txBody>
      </p:sp>
      <p:sp>
        <p:nvSpPr>
          <p:cNvPr id="173" name="C4 Risk Answer">
            <a:extLst>
              <a:ext uri="{FF2B5EF4-FFF2-40B4-BE49-F238E27FC236}">
                <a16:creationId xmlns:a16="http://schemas.microsoft.com/office/drawing/2014/main" id="{F1CF4AD7-627A-4426-A140-FBD6BD0188B9}"/>
              </a:ext>
            </a:extLst>
          </p:cNvPr>
          <p:cNvSpPr/>
          <p:nvPr/>
        </p:nvSpPr>
        <p:spPr>
          <a:xfrm>
            <a:off x="5827310" y="2266202"/>
            <a:ext cx="1484702" cy="486031"/>
          </a:xfrm>
          <a:prstGeom prst="rect">
            <a:avLst/>
          </a:prstGeom>
          <a:solidFill>
            <a:srgbClr val="3B8D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Nixie One" panose="020B0604020202020204" charset="0"/>
              </a:rPr>
              <a:t>Find DME, transportation or copay assistance.</a:t>
            </a:r>
          </a:p>
        </p:txBody>
      </p:sp>
      <p:sp>
        <p:nvSpPr>
          <p:cNvPr id="174" name="C5 Risk Answer">
            <a:extLst>
              <a:ext uri="{FF2B5EF4-FFF2-40B4-BE49-F238E27FC236}">
                <a16:creationId xmlns:a16="http://schemas.microsoft.com/office/drawing/2014/main" id="{8464FB3C-60AF-4571-93E7-58FA6E72DE7C}"/>
              </a:ext>
            </a:extLst>
          </p:cNvPr>
          <p:cNvSpPr/>
          <p:nvPr/>
        </p:nvSpPr>
        <p:spPr>
          <a:xfrm>
            <a:off x="7587054" y="2263329"/>
            <a:ext cx="1484702" cy="486031"/>
          </a:xfrm>
          <a:prstGeom prst="rect">
            <a:avLst/>
          </a:prstGeom>
          <a:solidFill>
            <a:srgbClr val="3B8D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Nixie One" panose="020B0604020202020204" charset="0"/>
              </a:rPr>
              <a:t>Share tips for cost saving and discuss cost/quality.</a:t>
            </a:r>
          </a:p>
        </p:txBody>
      </p:sp>
      <p:sp>
        <p:nvSpPr>
          <p:cNvPr id="175" name="C1 Vacc Answer">
            <a:extLst>
              <a:ext uri="{FF2B5EF4-FFF2-40B4-BE49-F238E27FC236}">
                <a16:creationId xmlns:a16="http://schemas.microsoft.com/office/drawing/2014/main" id="{07B59840-C6DE-4111-A2CA-C976F4FC6DE1}"/>
              </a:ext>
            </a:extLst>
          </p:cNvPr>
          <p:cNvSpPr/>
          <p:nvPr/>
        </p:nvSpPr>
        <p:spPr>
          <a:xfrm>
            <a:off x="305565" y="2836072"/>
            <a:ext cx="1484702" cy="486031"/>
          </a:xfrm>
          <a:prstGeom prst="rect">
            <a:avLst/>
          </a:prstGeom>
          <a:solidFill>
            <a:srgbClr val="3B8D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Nixie One" panose="020B0604020202020204" charset="0"/>
              </a:rPr>
              <a:t>Understand what different insurance types cover.</a:t>
            </a:r>
          </a:p>
        </p:txBody>
      </p:sp>
      <p:sp>
        <p:nvSpPr>
          <p:cNvPr id="176" name="C2 Vacc Answer">
            <a:extLst>
              <a:ext uri="{FF2B5EF4-FFF2-40B4-BE49-F238E27FC236}">
                <a16:creationId xmlns:a16="http://schemas.microsoft.com/office/drawing/2014/main" id="{FE2FB8A6-948C-48DA-AA19-AF15DD5D501C}"/>
              </a:ext>
            </a:extLst>
          </p:cNvPr>
          <p:cNvSpPr/>
          <p:nvPr/>
        </p:nvSpPr>
        <p:spPr>
          <a:xfrm>
            <a:off x="1986523" y="2841469"/>
            <a:ext cx="1484702" cy="486031"/>
          </a:xfrm>
          <a:prstGeom prst="rect">
            <a:avLst/>
          </a:prstGeom>
          <a:solidFill>
            <a:srgbClr val="3B8D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Nixie One" panose="020B0604020202020204" charset="0"/>
              </a:rPr>
              <a:t>Knowing about deductible and plan coverage will help!</a:t>
            </a:r>
          </a:p>
        </p:txBody>
      </p:sp>
      <p:sp>
        <p:nvSpPr>
          <p:cNvPr id="177" name="C3 Vacc Answer">
            <a:extLst>
              <a:ext uri="{FF2B5EF4-FFF2-40B4-BE49-F238E27FC236}">
                <a16:creationId xmlns:a16="http://schemas.microsoft.com/office/drawing/2014/main" id="{EEB1881D-9092-4829-9AB4-E7FAD0C61D4F}"/>
              </a:ext>
            </a:extLst>
          </p:cNvPr>
          <p:cNvSpPr/>
          <p:nvPr/>
        </p:nvSpPr>
        <p:spPr>
          <a:xfrm>
            <a:off x="3905320" y="2847905"/>
            <a:ext cx="1484702" cy="486031"/>
          </a:xfrm>
          <a:prstGeom prst="rect">
            <a:avLst/>
          </a:prstGeom>
          <a:solidFill>
            <a:srgbClr val="3B8D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Nixie One" panose="020B0604020202020204" charset="0"/>
              </a:rPr>
              <a:t>Knowing about deductible and plan coverage will help!</a:t>
            </a:r>
          </a:p>
        </p:txBody>
      </p:sp>
      <p:sp>
        <p:nvSpPr>
          <p:cNvPr id="178" name="C4 Vacc Answer">
            <a:extLst>
              <a:ext uri="{FF2B5EF4-FFF2-40B4-BE49-F238E27FC236}">
                <a16:creationId xmlns:a16="http://schemas.microsoft.com/office/drawing/2014/main" id="{72FECD61-2EA5-4561-B237-4BA34AE451E2}"/>
              </a:ext>
            </a:extLst>
          </p:cNvPr>
          <p:cNvSpPr/>
          <p:nvPr/>
        </p:nvSpPr>
        <p:spPr>
          <a:xfrm>
            <a:off x="5836443" y="2824231"/>
            <a:ext cx="1484702" cy="486031"/>
          </a:xfrm>
          <a:prstGeom prst="rect">
            <a:avLst/>
          </a:prstGeom>
          <a:solidFill>
            <a:srgbClr val="186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Nixie One" panose="020B0604020202020204" charset="0"/>
              </a:rPr>
              <a:t>Most likely this will not be used.  </a:t>
            </a:r>
          </a:p>
        </p:txBody>
      </p:sp>
      <p:sp>
        <p:nvSpPr>
          <p:cNvPr id="179" name="C5 Vacc Answer">
            <a:extLst>
              <a:ext uri="{FF2B5EF4-FFF2-40B4-BE49-F238E27FC236}">
                <a16:creationId xmlns:a16="http://schemas.microsoft.com/office/drawing/2014/main" id="{DB497F9B-BF0D-402B-92EE-EAAE2197B902}"/>
              </a:ext>
            </a:extLst>
          </p:cNvPr>
          <p:cNvSpPr/>
          <p:nvPr/>
        </p:nvSpPr>
        <p:spPr>
          <a:xfrm>
            <a:off x="7600414" y="2824231"/>
            <a:ext cx="1484702" cy="486031"/>
          </a:xfrm>
          <a:prstGeom prst="rect">
            <a:avLst/>
          </a:prstGeom>
          <a:solidFill>
            <a:srgbClr val="3B8D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Nixie One" panose="020B0604020202020204" charset="0"/>
              </a:rPr>
              <a:t>Share information on cost savings!</a:t>
            </a:r>
          </a:p>
        </p:txBody>
      </p:sp>
      <p:sp>
        <p:nvSpPr>
          <p:cNvPr id="180" name="C1 Rx answer">
            <a:extLst>
              <a:ext uri="{FF2B5EF4-FFF2-40B4-BE49-F238E27FC236}">
                <a16:creationId xmlns:a16="http://schemas.microsoft.com/office/drawing/2014/main" id="{40E0D4CD-BC08-4161-A43E-F27195F71717}"/>
              </a:ext>
            </a:extLst>
          </p:cNvPr>
          <p:cNvSpPr/>
          <p:nvPr/>
        </p:nvSpPr>
        <p:spPr>
          <a:xfrm>
            <a:off x="305565" y="3404894"/>
            <a:ext cx="1484702" cy="486031"/>
          </a:xfrm>
          <a:prstGeom prst="rect">
            <a:avLst/>
          </a:prstGeom>
          <a:solidFill>
            <a:srgbClr val="3B8D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Nixie One" panose="020B0604020202020204" charset="0"/>
              </a:rPr>
              <a:t>Understand the Medicare Donut Hole and Deductibles.</a:t>
            </a:r>
          </a:p>
        </p:txBody>
      </p:sp>
      <p:sp>
        <p:nvSpPr>
          <p:cNvPr id="181" name="C2 Rx answer">
            <a:extLst>
              <a:ext uri="{FF2B5EF4-FFF2-40B4-BE49-F238E27FC236}">
                <a16:creationId xmlns:a16="http://schemas.microsoft.com/office/drawing/2014/main" id="{6C390C97-2E41-4291-BE61-F0ECBD90CD2E}"/>
              </a:ext>
            </a:extLst>
          </p:cNvPr>
          <p:cNvSpPr/>
          <p:nvPr/>
        </p:nvSpPr>
        <p:spPr>
          <a:xfrm>
            <a:off x="1978473" y="3401211"/>
            <a:ext cx="1484702" cy="486031"/>
          </a:xfrm>
          <a:prstGeom prst="rect">
            <a:avLst/>
          </a:prstGeom>
          <a:solidFill>
            <a:srgbClr val="186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Nixie One" panose="020B0604020202020204" charset="0"/>
              </a:rPr>
              <a:t>Most likely this will not be used.  </a:t>
            </a:r>
          </a:p>
        </p:txBody>
      </p:sp>
      <p:sp>
        <p:nvSpPr>
          <p:cNvPr id="182" name="C3 Rx answer">
            <a:extLst>
              <a:ext uri="{FF2B5EF4-FFF2-40B4-BE49-F238E27FC236}">
                <a16:creationId xmlns:a16="http://schemas.microsoft.com/office/drawing/2014/main" id="{CF3AE660-ACE0-44BB-A2C7-F72E0451ED86}"/>
              </a:ext>
            </a:extLst>
          </p:cNvPr>
          <p:cNvSpPr/>
          <p:nvPr/>
        </p:nvSpPr>
        <p:spPr>
          <a:xfrm>
            <a:off x="3890779" y="3411206"/>
            <a:ext cx="1484702" cy="486031"/>
          </a:xfrm>
          <a:prstGeom prst="rect">
            <a:avLst/>
          </a:prstGeom>
          <a:solidFill>
            <a:srgbClr val="3B8D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Nixie One" panose="020B0604020202020204" charset="0"/>
              </a:rPr>
              <a:t>Find/use the formulary to prevent calls later.  </a:t>
            </a:r>
          </a:p>
        </p:txBody>
      </p:sp>
      <p:sp>
        <p:nvSpPr>
          <p:cNvPr id="183" name="C4 Rx answer">
            <a:extLst>
              <a:ext uri="{FF2B5EF4-FFF2-40B4-BE49-F238E27FC236}">
                <a16:creationId xmlns:a16="http://schemas.microsoft.com/office/drawing/2014/main" id="{630CF6AC-8E8A-41EA-915E-545F90536AE9}"/>
              </a:ext>
            </a:extLst>
          </p:cNvPr>
          <p:cNvSpPr/>
          <p:nvPr/>
        </p:nvSpPr>
        <p:spPr>
          <a:xfrm>
            <a:off x="5836443" y="3395337"/>
            <a:ext cx="1484702" cy="486031"/>
          </a:xfrm>
          <a:prstGeom prst="rect">
            <a:avLst/>
          </a:prstGeom>
          <a:solidFill>
            <a:srgbClr val="3B8D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Nixie One" panose="020B0604020202020204" charset="0"/>
              </a:rPr>
              <a:t>Help the patient access assistance programs</a:t>
            </a:r>
          </a:p>
        </p:txBody>
      </p:sp>
      <p:sp>
        <p:nvSpPr>
          <p:cNvPr id="184" name="C5 Rx answer">
            <a:extLst>
              <a:ext uri="{FF2B5EF4-FFF2-40B4-BE49-F238E27FC236}">
                <a16:creationId xmlns:a16="http://schemas.microsoft.com/office/drawing/2014/main" id="{79FAE54D-918F-41B8-8AEB-B7943C82337D}"/>
              </a:ext>
            </a:extLst>
          </p:cNvPr>
          <p:cNvSpPr/>
          <p:nvPr/>
        </p:nvSpPr>
        <p:spPr>
          <a:xfrm>
            <a:off x="7600414" y="3388445"/>
            <a:ext cx="1484702" cy="486031"/>
          </a:xfrm>
          <a:prstGeom prst="rect">
            <a:avLst/>
          </a:prstGeom>
          <a:solidFill>
            <a:srgbClr val="3B8D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Nixie One" panose="020B0604020202020204" charset="0"/>
              </a:rPr>
              <a:t>Share information on cost savings!</a:t>
            </a:r>
          </a:p>
        </p:txBody>
      </p:sp>
      <p:sp>
        <p:nvSpPr>
          <p:cNvPr id="185" name="C1 Order answer">
            <a:extLst>
              <a:ext uri="{FF2B5EF4-FFF2-40B4-BE49-F238E27FC236}">
                <a16:creationId xmlns:a16="http://schemas.microsoft.com/office/drawing/2014/main" id="{5B5998DC-A585-4392-83ED-BB438FA66D55}"/>
              </a:ext>
            </a:extLst>
          </p:cNvPr>
          <p:cNvSpPr/>
          <p:nvPr/>
        </p:nvSpPr>
        <p:spPr>
          <a:xfrm>
            <a:off x="305565" y="3993048"/>
            <a:ext cx="1484702" cy="486031"/>
          </a:xfrm>
          <a:prstGeom prst="rect">
            <a:avLst/>
          </a:prstGeom>
          <a:solidFill>
            <a:srgbClr val="3B8D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Nixie One" panose="020B0604020202020204" charset="0"/>
              </a:rPr>
              <a:t>Understand the significance of in/out of network.</a:t>
            </a:r>
          </a:p>
        </p:txBody>
      </p:sp>
      <p:sp>
        <p:nvSpPr>
          <p:cNvPr id="186" name="C2 Order answer">
            <a:extLst>
              <a:ext uri="{FF2B5EF4-FFF2-40B4-BE49-F238E27FC236}">
                <a16:creationId xmlns:a16="http://schemas.microsoft.com/office/drawing/2014/main" id="{BA73FCC8-5D30-454F-B547-6CBC1803973B}"/>
              </a:ext>
            </a:extLst>
          </p:cNvPr>
          <p:cNvSpPr/>
          <p:nvPr/>
        </p:nvSpPr>
        <p:spPr>
          <a:xfrm>
            <a:off x="1986523" y="3972902"/>
            <a:ext cx="1484702" cy="486031"/>
          </a:xfrm>
          <a:prstGeom prst="rect">
            <a:avLst/>
          </a:prstGeom>
          <a:solidFill>
            <a:srgbClr val="3B8D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Nixie One" panose="020B0604020202020204" charset="0"/>
              </a:rPr>
              <a:t>A general idea of price ranges and/or relative costs is great!</a:t>
            </a:r>
          </a:p>
        </p:txBody>
      </p:sp>
      <p:sp>
        <p:nvSpPr>
          <p:cNvPr id="187" name="C3 Order answer">
            <a:extLst>
              <a:ext uri="{FF2B5EF4-FFF2-40B4-BE49-F238E27FC236}">
                <a16:creationId xmlns:a16="http://schemas.microsoft.com/office/drawing/2014/main" id="{41447E97-402C-4254-BE70-4E2950A40BDA}"/>
              </a:ext>
            </a:extLst>
          </p:cNvPr>
          <p:cNvSpPr/>
          <p:nvPr/>
        </p:nvSpPr>
        <p:spPr>
          <a:xfrm>
            <a:off x="3905320" y="3981163"/>
            <a:ext cx="1484702" cy="486031"/>
          </a:xfrm>
          <a:prstGeom prst="rect">
            <a:avLst/>
          </a:prstGeom>
          <a:solidFill>
            <a:srgbClr val="186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Nixie One" panose="020B0604020202020204" charset="0"/>
              </a:rPr>
              <a:t>Most likely this will not be used.  </a:t>
            </a:r>
          </a:p>
        </p:txBody>
      </p:sp>
      <p:sp>
        <p:nvSpPr>
          <p:cNvPr id="188" name="C4 Order answer">
            <a:extLst>
              <a:ext uri="{FF2B5EF4-FFF2-40B4-BE49-F238E27FC236}">
                <a16:creationId xmlns:a16="http://schemas.microsoft.com/office/drawing/2014/main" id="{0459C427-D3F2-4131-BC19-65324FDB3A5A}"/>
              </a:ext>
            </a:extLst>
          </p:cNvPr>
          <p:cNvSpPr/>
          <p:nvPr/>
        </p:nvSpPr>
        <p:spPr>
          <a:xfrm>
            <a:off x="5838954" y="3971320"/>
            <a:ext cx="1484702" cy="486031"/>
          </a:xfrm>
          <a:prstGeom prst="rect">
            <a:avLst/>
          </a:prstGeom>
          <a:solidFill>
            <a:srgbClr val="3B8D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Nixie One" panose="020B0604020202020204" charset="0"/>
              </a:rPr>
              <a:t>Alleviate indirect costs with assistance</a:t>
            </a:r>
          </a:p>
        </p:txBody>
      </p:sp>
      <p:sp>
        <p:nvSpPr>
          <p:cNvPr id="189" name="C5 Order answer">
            <a:extLst>
              <a:ext uri="{FF2B5EF4-FFF2-40B4-BE49-F238E27FC236}">
                <a16:creationId xmlns:a16="http://schemas.microsoft.com/office/drawing/2014/main" id="{AD20D94A-4042-4C1C-B427-BACEBDAC364E}"/>
              </a:ext>
            </a:extLst>
          </p:cNvPr>
          <p:cNvSpPr/>
          <p:nvPr/>
        </p:nvSpPr>
        <p:spPr>
          <a:xfrm>
            <a:off x="7582014" y="3964139"/>
            <a:ext cx="1484702" cy="486031"/>
          </a:xfrm>
          <a:prstGeom prst="rect">
            <a:avLst/>
          </a:prstGeom>
          <a:solidFill>
            <a:srgbClr val="3B8D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Nixie One" panose="020B0604020202020204" charset="0"/>
              </a:rPr>
              <a:t>Have a practice-wide list of common networks.</a:t>
            </a:r>
          </a:p>
        </p:txBody>
      </p:sp>
      <p:sp>
        <p:nvSpPr>
          <p:cNvPr id="190" name="C1 Billing answer">
            <a:extLst>
              <a:ext uri="{FF2B5EF4-FFF2-40B4-BE49-F238E27FC236}">
                <a16:creationId xmlns:a16="http://schemas.microsoft.com/office/drawing/2014/main" id="{22025754-D546-415F-B303-C8CFEE8510EB}"/>
              </a:ext>
            </a:extLst>
          </p:cNvPr>
          <p:cNvSpPr/>
          <p:nvPr/>
        </p:nvSpPr>
        <p:spPr>
          <a:xfrm>
            <a:off x="302430" y="4543374"/>
            <a:ext cx="1484702" cy="486031"/>
          </a:xfrm>
          <a:prstGeom prst="rect">
            <a:avLst/>
          </a:prstGeom>
          <a:solidFill>
            <a:srgbClr val="3B8D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Nixie One" panose="020B0604020202020204" charset="0"/>
              </a:rPr>
              <a:t>Understand types of out-of-pocket costs.</a:t>
            </a:r>
          </a:p>
        </p:txBody>
      </p:sp>
      <p:sp>
        <p:nvSpPr>
          <p:cNvPr id="191" name="C2 Billing answer">
            <a:extLst>
              <a:ext uri="{FF2B5EF4-FFF2-40B4-BE49-F238E27FC236}">
                <a16:creationId xmlns:a16="http://schemas.microsoft.com/office/drawing/2014/main" id="{06A2E80C-B56F-4854-B31C-8C5D420219DD}"/>
              </a:ext>
            </a:extLst>
          </p:cNvPr>
          <p:cNvSpPr/>
          <p:nvPr/>
        </p:nvSpPr>
        <p:spPr>
          <a:xfrm>
            <a:off x="1975212" y="4531873"/>
            <a:ext cx="1484702" cy="486031"/>
          </a:xfrm>
          <a:prstGeom prst="rect">
            <a:avLst/>
          </a:prstGeom>
          <a:solidFill>
            <a:srgbClr val="186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Nixie One" panose="020B0604020202020204" charset="0"/>
              </a:rPr>
              <a:t>Most likely this will not be used.</a:t>
            </a:r>
          </a:p>
        </p:txBody>
      </p:sp>
      <p:sp>
        <p:nvSpPr>
          <p:cNvPr id="193" name="C3 Billing answer">
            <a:extLst>
              <a:ext uri="{FF2B5EF4-FFF2-40B4-BE49-F238E27FC236}">
                <a16:creationId xmlns:a16="http://schemas.microsoft.com/office/drawing/2014/main" id="{E1C74EEA-3483-4829-A649-A855426DE67F}"/>
              </a:ext>
            </a:extLst>
          </p:cNvPr>
          <p:cNvSpPr/>
          <p:nvPr/>
        </p:nvSpPr>
        <p:spPr>
          <a:xfrm>
            <a:off x="3890290" y="4543373"/>
            <a:ext cx="1484702" cy="486031"/>
          </a:xfrm>
          <a:prstGeom prst="rect">
            <a:avLst/>
          </a:prstGeom>
          <a:solidFill>
            <a:srgbClr val="186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Nixie One" panose="020B0604020202020204" charset="0"/>
              </a:rPr>
              <a:t>Most likely this will not be used.</a:t>
            </a:r>
          </a:p>
        </p:txBody>
      </p:sp>
      <p:sp>
        <p:nvSpPr>
          <p:cNvPr id="194" name="C4 Billing answer">
            <a:extLst>
              <a:ext uri="{FF2B5EF4-FFF2-40B4-BE49-F238E27FC236}">
                <a16:creationId xmlns:a16="http://schemas.microsoft.com/office/drawing/2014/main" id="{ABB7BE02-E8D2-4DEB-B3E1-C89014BBE44D}"/>
              </a:ext>
            </a:extLst>
          </p:cNvPr>
          <p:cNvSpPr/>
          <p:nvPr/>
        </p:nvSpPr>
        <p:spPr>
          <a:xfrm>
            <a:off x="5836443" y="4531872"/>
            <a:ext cx="1484702" cy="486031"/>
          </a:xfrm>
          <a:prstGeom prst="rect">
            <a:avLst/>
          </a:prstGeom>
          <a:solidFill>
            <a:srgbClr val="3B8D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Nixie One" panose="020B0604020202020204" charset="0"/>
              </a:rPr>
              <a:t>Get them help with understanding their coverage.</a:t>
            </a:r>
          </a:p>
        </p:txBody>
      </p:sp>
      <p:sp>
        <p:nvSpPr>
          <p:cNvPr id="195" name="C5 Billing answer">
            <a:extLst>
              <a:ext uri="{FF2B5EF4-FFF2-40B4-BE49-F238E27FC236}">
                <a16:creationId xmlns:a16="http://schemas.microsoft.com/office/drawing/2014/main" id="{070F88D8-6BA4-4E87-834A-F9C9AB55E18E}"/>
              </a:ext>
            </a:extLst>
          </p:cNvPr>
          <p:cNvSpPr/>
          <p:nvPr/>
        </p:nvSpPr>
        <p:spPr>
          <a:xfrm>
            <a:off x="7570168" y="4519735"/>
            <a:ext cx="1055963" cy="486031"/>
          </a:xfrm>
          <a:prstGeom prst="rect">
            <a:avLst/>
          </a:prstGeom>
          <a:solidFill>
            <a:srgbClr val="3B8D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Nixie One" panose="020B0604020202020204" charset="0"/>
              </a:rPr>
              <a:t>Share cost saving tips!</a:t>
            </a:r>
          </a:p>
        </p:txBody>
      </p:sp>
      <p:sp>
        <p:nvSpPr>
          <p:cNvPr id="18" name="TextBox 17">
            <a:extLst>
              <a:ext uri="{FF2B5EF4-FFF2-40B4-BE49-F238E27FC236}">
                <a16:creationId xmlns:a16="http://schemas.microsoft.com/office/drawing/2014/main" id="{E03CE896-DEF8-4459-8C4C-5A2F4E2B7325}"/>
              </a:ext>
            </a:extLst>
          </p:cNvPr>
          <p:cNvSpPr txBox="1"/>
          <p:nvPr/>
        </p:nvSpPr>
        <p:spPr>
          <a:xfrm>
            <a:off x="1044781" y="1045165"/>
            <a:ext cx="3549186" cy="507831"/>
          </a:xfrm>
          <a:prstGeom prst="rect">
            <a:avLst/>
          </a:prstGeom>
          <a:noFill/>
        </p:spPr>
        <p:txBody>
          <a:bodyPr wrap="square" rtlCol="0">
            <a:spAutoFit/>
          </a:bodyPr>
          <a:lstStyle/>
          <a:p>
            <a:r>
              <a:rPr lang="en-US" sz="900" dirty="0">
                <a:solidFill>
                  <a:srgbClr val="94BF6E"/>
                </a:solidFill>
                <a:latin typeface="Roboto Slab" pitchFamily="2" charset="0"/>
                <a:ea typeface="Roboto Slab" pitchFamily="2" charset="0"/>
              </a:rPr>
              <a:t>In each column, choose the scenario(s) where you would most likely use that type of knowledge.  Click on the scenario to receive feedback on how it will be helpful.    </a:t>
            </a:r>
          </a:p>
        </p:txBody>
      </p:sp>
    </p:spTree>
    <p:custDataLst>
      <p:tags r:id="rId1"/>
    </p:custDataLst>
    <p:extLst>
      <p:ext uri="{BB962C8B-B14F-4D97-AF65-F5344CB8AC3E}">
        <p14:creationId xmlns:p14="http://schemas.microsoft.com/office/powerpoint/2010/main" val="3567870261"/>
      </p:ext>
    </p:extLst>
  </p:cSld>
  <p:clrMapOvr>
    <a:masterClrMapping/>
  </p:clrMapOvr>
  <p:transition advClick="0">
    <p:fade thruBlk="1"/>
  </p:transition>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nextCondLst>
                <p:cond evt="onClick" delay="0">
                  <p:tgtEl>
                    <p:spTgt spid="15"/>
                  </p:tgtEl>
                </p:cond>
              </p:nextCondLst>
            </p:seq>
            <p:seq concurrent="1" nextAc="seek">
              <p:cTn id="8" restart="whenNotActive" fill="hold" evtFilter="cancelBubble" nodeType="interactiveSeq">
                <p:stCondLst>
                  <p:cond evt="onClick" delay="0">
                    <p:tgtEl>
                      <p:spTgt spid="149"/>
                    </p:tgtEl>
                  </p:cond>
                </p:stCondLst>
                <p:endSync evt="end" delay="0">
                  <p:rtn val="all"/>
                </p:endSync>
                <p:childTnLst>
                  <p:par>
                    <p:cTn id="9" fill="hold">
                      <p:stCondLst>
                        <p:cond delay="0"/>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71"/>
                                        </p:tgtEl>
                                        <p:attrNameLst>
                                          <p:attrName>style.visibility</p:attrName>
                                        </p:attrNameLst>
                                      </p:cBhvr>
                                      <p:to>
                                        <p:strVal val="visible"/>
                                      </p:to>
                                    </p:set>
                                    <p:animEffect transition="in" filter="barn(inVertical)">
                                      <p:cBhvr>
                                        <p:cTn id="13" dur="500"/>
                                        <p:tgtEl>
                                          <p:spTgt spid="171"/>
                                        </p:tgtEl>
                                      </p:cBhvr>
                                    </p:animEffect>
                                  </p:childTnLst>
                                </p:cTn>
                              </p:par>
                            </p:childTnLst>
                          </p:cTn>
                        </p:par>
                      </p:childTnLst>
                    </p:cTn>
                  </p:par>
                </p:childTnLst>
              </p:cTn>
              <p:nextCondLst>
                <p:cond evt="onClick" delay="0">
                  <p:tgtEl>
                    <p:spTgt spid="149"/>
                  </p:tgtEl>
                </p:cond>
              </p:nextCondLst>
            </p:seq>
            <p:seq concurrent="1" nextAc="seek">
              <p:cTn id="14" restart="whenNotActive" fill="hold" evtFilter="cancelBubble" nodeType="interactiveSeq">
                <p:stCondLst>
                  <p:cond evt="onClick" delay="0">
                    <p:tgtEl>
                      <p:spTgt spid="161"/>
                    </p:tgtEl>
                  </p:cond>
                </p:stCondLst>
                <p:endSync evt="end" delay="0">
                  <p:rtn val="all"/>
                </p:endSync>
                <p:childTnLst>
                  <p:par>
                    <p:cTn id="15" fill="hold">
                      <p:stCondLst>
                        <p:cond delay="0"/>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73"/>
                                        </p:tgtEl>
                                        <p:attrNameLst>
                                          <p:attrName>style.visibility</p:attrName>
                                        </p:attrNameLst>
                                      </p:cBhvr>
                                      <p:to>
                                        <p:strVal val="visible"/>
                                      </p:to>
                                    </p:set>
                                    <p:animEffect transition="in" filter="barn(inVertical)">
                                      <p:cBhvr>
                                        <p:cTn id="19" dur="500"/>
                                        <p:tgtEl>
                                          <p:spTgt spid="173"/>
                                        </p:tgtEl>
                                      </p:cBhvr>
                                    </p:animEffect>
                                  </p:childTnLst>
                                </p:cTn>
                              </p:par>
                            </p:childTnLst>
                          </p:cTn>
                        </p:par>
                      </p:childTnLst>
                    </p:cTn>
                  </p:par>
                </p:childTnLst>
              </p:cTn>
              <p:nextCondLst>
                <p:cond evt="onClick" delay="0">
                  <p:tgtEl>
                    <p:spTgt spid="161"/>
                  </p:tgtEl>
                </p:cond>
              </p:nextCondLst>
            </p:seq>
            <p:seq concurrent="1" nextAc="seek">
              <p:cTn id="20" restart="whenNotActive" fill="hold" evtFilter="cancelBubble" nodeType="interactiveSeq">
                <p:stCondLst>
                  <p:cond evt="onClick" delay="0">
                    <p:tgtEl>
                      <p:spTgt spid="167"/>
                    </p:tgtEl>
                  </p:cond>
                </p:stCondLst>
                <p:endSync evt="end" delay="0">
                  <p:rtn val="all"/>
                </p:endSync>
                <p:childTnLst>
                  <p:par>
                    <p:cTn id="21" fill="hold">
                      <p:stCondLst>
                        <p:cond delay="0"/>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74"/>
                                        </p:tgtEl>
                                        <p:attrNameLst>
                                          <p:attrName>style.visibility</p:attrName>
                                        </p:attrNameLst>
                                      </p:cBhvr>
                                      <p:to>
                                        <p:strVal val="visible"/>
                                      </p:to>
                                    </p:set>
                                    <p:animEffect transition="in" filter="barn(inVertical)">
                                      <p:cBhvr>
                                        <p:cTn id="25" dur="500"/>
                                        <p:tgtEl>
                                          <p:spTgt spid="174"/>
                                        </p:tgtEl>
                                      </p:cBhvr>
                                    </p:animEffect>
                                  </p:childTnLst>
                                </p:cTn>
                              </p:par>
                            </p:childTnLst>
                          </p:cTn>
                        </p:par>
                      </p:childTnLst>
                    </p:cTn>
                  </p:par>
                </p:childTnLst>
              </p:cTn>
              <p:nextCondLst>
                <p:cond evt="onClick" delay="0">
                  <p:tgtEl>
                    <p:spTgt spid="167"/>
                  </p:tgtEl>
                </p:cond>
              </p:nextCondLst>
            </p:seq>
            <p:seq concurrent="1" nextAc="seek">
              <p:cTn id="26" restart="whenNotActive" fill="hold" evtFilter="cancelBubble" nodeType="interactiveSeq">
                <p:stCondLst>
                  <p:cond evt="onClick" delay="0">
                    <p:tgtEl>
                      <p:spTgt spid="43"/>
                    </p:tgtEl>
                  </p:cond>
                </p:stCondLst>
                <p:endSync evt="end" delay="0">
                  <p:rtn val="all"/>
                </p:endSync>
                <p:childTnLst>
                  <p:par>
                    <p:cTn id="27" fill="hold">
                      <p:stCondLst>
                        <p:cond delay="0"/>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75"/>
                                        </p:tgtEl>
                                        <p:attrNameLst>
                                          <p:attrName>style.visibility</p:attrName>
                                        </p:attrNameLst>
                                      </p:cBhvr>
                                      <p:to>
                                        <p:strVal val="visible"/>
                                      </p:to>
                                    </p:set>
                                    <p:animEffect transition="in" filter="barn(inVertical)">
                                      <p:cBhvr>
                                        <p:cTn id="31" dur="500"/>
                                        <p:tgtEl>
                                          <p:spTgt spid="175"/>
                                        </p:tgtEl>
                                      </p:cBhvr>
                                    </p:animEffect>
                                  </p:childTnLst>
                                </p:cTn>
                              </p:par>
                            </p:childTnLst>
                          </p:cTn>
                        </p:par>
                      </p:childTnLst>
                    </p:cTn>
                  </p:par>
                </p:childTnLst>
              </p:cTn>
              <p:nextCondLst>
                <p:cond evt="onClick" delay="0">
                  <p:tgtEl>
                    <p:spTgt spid="43"/>
                  </p:tgtEl>
                </p:cond>
              </p:nextCondLst>
            </p:seq>
            <p:seq concurrent="1" nextAc="seek">
              <p:cTn id="32" restart="whenNotActive" fill="hold" evtFilter="cancelBubble" nodeType="interactiveSeq">
                <p:stCondLst>
                  <p:cond evt="onClick" delay="0">
                    <p:tgtEl>
                      <p:spTgt spid="152"/>
                    </p:tgtEl>
                  </p:cond>
                </p:stCondLst>
                <p:endSync evt="end" delay="0">
                  <p:rtn val="all"/>
                </p:endSync>
                <p:childTnLst>
                  <p:par>
                    <p:cTn id="33" fill="hold">
                      <p:stCondLst>
                        <p:cond delay="0"/>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76"/>
                                        </p:tgtEl>
                                        <p:attrNameLst>
                                          <p:attrName>style.visibility</p:attrName>
                                        </p:attrNameLst>
                                      </p:cBhvr>
                                      <p:to>
                                        <p:strVal val="visible"/>
                                      </p:to>
                                    </p:set>
                                    <p:animEffect transition="in" filter="barn(inVertical)">
                                      <p:cBhvr>
                                        <p:cTn id="37" dur="500"/>
                                        <p:tgtEl>
                                          <p:spTgt spid="176"/>
                                        </p:tgtEl>
                                      </p:cBhvr>
                                    </p:animEffect>
                                  </p:childTnLst>
                                </p:cTn>
                              </p:par>
                            </p:childTnLst>
                          </p:cTn>
                        </p:par>
                      </p:childTnLst>
                    </p:cTn>
                  </p:par>
                </p:childTnLst>
              </p:cTn>
              <p:nextCondLst>
                <p:cond evt="onClick" delay="0">
                  <p:tgtEl>
                    <p:spTgt spid="152"/>
                  </p:tgtEl>
                </p:cond>
              </p:nextCondLst>
            </p:seq>
            <p:seq concurrent="1" nextAc="seek">
              <p:cTn id="38" restart="whenNotActive" fill="hold" evtFilter="cancelBubble" nodeType="interactiveSeq">
                <p:stCondLst>
                  <p:cond evt="onClick" delay="0">
                    <p:tgtEl>
                      <p:spTgt spid="158"/>
                    </p:tgtEl>
                  </p:cond>
                </p:stCondLst>
                <p:endSync evt="end" delay="0">
                  <p:rtn val="all"/>
                </p:endSync>
                <p:childTnLst>
                  <p:par>
                    <p:cTn id="39" fill="hold">
                      <p:stCondLst>
                        <p:cond delay="0"/>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77"/>
                                        </p:tgtEl>
                                        <p:attrNameLst>
                                          <p:attrName>style.visibility</p:attrName>
                                        </p:attrNameLst>
                                      </p:cBhvr>
                                      <p:to>
                                        <p:strVal val="visible"/>
                                      </p:to>
                                    </p:set>
                                    <p:animEffect transition="in" filter="barn(inVertical)">
                                      <p:cBhvr>
                                        <p:cTn id="43" dur="500"/>
                                        <p:tgtEl>
                                          <p:spTgt spid="177"/>
                                        </p:tgtEl>
                                      </p:cBhvr>
                                    </p:animEffect>
                                  </p:childTnLst>
                                </p:cTn>
                              </p:par>
                            </p:childTnLst>
                          </p:cTn>
                        </p:par>
                      </p:childTnLst>
                    </p:cTn>
                  </p:par>
                </p:childTnLst>
              </p:cTn>
              <p:nextCondLst>
                <p:cond evt="onClick" delay="0">
                  <p:tgtEl>
                    <p:spTgt spid="158"/>
                  </p:tgtEl>
                </p:cond>
              </p:nextCondLst>
            </p:seq>
            <p:seq concurrent="1" nextAc="seek">
              <p:cTn id="44" restart="whenNotActive" fill="hold" evtFilter="cancelBubble" nodeType="interactiveSeq">
                <p:stCondLst>
                  <p:cond evt="onClick" delay="0">
                    <p:tgtEl>
                      <p:spTgt spid="164"/>
                    </p:tgtEl>
                  </p:cond>
                </p:stCondLst>
                <p:endSync evt="end" delay="0">
                  <p:rtn val="all"/>
                </p:endSync>
                <p:childTnLst>
                  <p:par>
                    <p:cTn id="45" fill="hold">
                      <p:stCondLst>
                        <p:cond delay="0"/>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78"/>
                                        </p:tgtEl>
                                        <p:attrNameLst>
                                          <p:attrName>style.visibility</p:attrName>
                                        </p:attrNameLst>
                                      </p:cBhvr>
                                      <p:to>
                                        <p:strVal val="visible"/>
                                      </p:to>
                                    </p:set>
                                    <p:animEffect transition="in" filter="barn(inVertical)">
                                      <p:cBhvr>
                                        <p:cTn id="49" dur="500"/>
                                        <p:tgtEl>
                                          <p:spTgt spid="178"/>
                                        </p:tgtEl>
                                      </p:cBhvr>
                                    </p:animEffect>
                                  </p:childTnLst>
                                </p:cTn>
                              </p:par>
                            </p:childTnLst>
                          </p:cTn>
                        </p:par>
                      </p:childTnLst>
                    </p:cTn>
                  </p:par>
                </p:childTnLst>
              </p:cTn>
              <p:nextCondLst>
                <p:cond evt="onClick" delay="0">
                  <p:tgtEl>
                    <p:spTgt spid="164"/>
                  </p:tgtEl>
                </p:cond>
              </p:nextCondLst>
            </p:seq>
            <p:seq concurrent="1" nextAc="seek">
              <p:cTn id="50" restart="whenNotActive" fill="hold" evtFilter="cancelBubble" nodeType="interactiveSeq">
                <p:stCondLst>
                  <p:cond evt="onClick" delay="0">
                    <p:tgtEl>
                      <p:spTgt spid="170"/>
                    </p:tgtEl>
                  </p:cond>
                </p:stCondLst>
                <p:endSync evt="end" delay="0">
                  <p:rtn val="all"/>
                </p:endSync>
                <p:childTnLst>
                  <p:par>
                    <p:cTn id="51" fill="hold">
                      <p:stCondLst>
                        <p:cond delay="0"/>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79"/>
                                        </p:tgtEl>
                                        <p:attrNameLst>
                                          <p:attrName>style.visibility</p:attrName>
                                        </p:attrNameLst>
                                      </p:cBhvr>
                                      <p:to>
                                        <p:strVal val="visible"/>
                                      </p:to>
                                    </p:set>
                                    <p:animEffect transition="in" filter="barn(inVertical)">
                                      <p:cBhvr>
                                        <p:cTn id="55" dur="500"/>
                                        <p:tgtEl>
                                          <p:spTgt spid="179"/>
                                        </p:tgtEl>
                                      </p:cBhvr>
                                    </p:animEffect>
                                  </p:childTnLst>
                                </p:cTn>
                              </p:par>
                            </p:childTnLst>
                          </p:cTn>
                        </p:par>
                      </p:childTnLst>
                    </p:cTn>
                  </p:par>
                </p:childTnLst>
              </p:cTn>
              <p:nextCondLst>
                <p:cond evt="onClick" delay="0">
                  <p:tgtEl>
                    <p:spTgt spid="170"/>
                  </p:tgtEl>
                </p:cond>
              </p:nextCondLst>
            </p:seq>
            <p:seq concurrent="1" nextAc="seek">
              <p:cTn id="56" restart="whenNotActive" fill="hold" evtFilter="cancelBubble" nodeType="interactiveSeq">
                <p:stCondLst>
                  <p:cond evt="onClick" delay="0">
                    <p:tgtEl>
                      <p:spTgt spid="155"/>
                    </p:tgtEl>
                  </p:cond>
                </p:stCondLst>
                <p:endSync evt="end" delay="0">
                  <p:rtn val="all"/>
                </p:endSync>
                <p:childTnLst>
                  <p:par>
                    <p:cTn id="57" fill="hold">
                      <p:stCondLst>
                        <p:cond delay="0"/>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172"/>
                                        </p:tgtEl>
                                        <p:attrNameLst>
                                          <p:attrName>style.visibility</p:attrName>
                                        </p:attrNameLst>
                                      </p:cBhvr>
                                      <p:to>
                                        <p:strVal val="visible"/>
                                      </p:to>
                                    </p:set>
                                    <p:animEffect transition="in" filter="barn(inVertical)">
                                      <p:cBhvr>
                                        <p:cTn id="61" dur="500"/>
                                        <p:tgtEl>
                                          <p:spTgt spid="172"/>
                                        </p:tgtEl>
                                      </p:cBhvr>
                                    </p:animEffect>
                                  </p:childTnLst>
                                </p:cTn>
                              </p:par>
                            </p:childTnLst>
                          </p:cTn>
                        </p:par>
                      </p:childTnLst>
                    </p:cTn>
                  </p:par>
                </p:childTnLst>
              </p:cTn>
              <p:nextCondLst>
                <p:cond evt="onClick" delay="0">
                  <p:tgtEl>
                    <p:spTgt spid="155"/>
                  </p:tgtEl>
                </p:cond>
              </p:nextCondLst>
            </p:seq>
            <p:seq concurrent="1" nextAc="seek">
              <p:cTn id="62" restart="whenNotActive" fill="hold" evtFilter="cancelBubble" nodeType="interactiveSeq">
                <p:stCondLst>
                  <p:cond evt="onClick" delay="0">
                    <p:tgtEl>
                      <p:spTgt spid="41"/>
                    </p:tgtEl>
                  </p:cond>
                </p:stCondLst>
                <p:endSync evt="end" delay="0">
                  <p:rtn val="all"/>
                </p:endSync>
                <p:childTnLst>
                  <p:par>
                    <p:cTn id="63" fill="hold">
                      <p:stCondLst>
                        <p:cond delay="0"/>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80"/>
                                        </p:tgtEl>
                                        <p:attrNameLst>
                                          <p:attrName>style.visibility</p:attrName>
                                        </p:attrNameLst>
                                      </p:cBhvr>
                                      <p:to>
                                        <p:strVal val="visible"/>
                                      </p:to>
                                    </p:set>
                                    <p:animEffect transition="in" filter="barn(inVertical)">
                                      <p:cBhvr>
                                        <p:cTn id="67" dur="500"/>
                                        <p:tgtEl>
                                          <p:spTgt spid="180"/>
                                        </p:tgtEl>
                                      </p:cBhvr>
                                    </p:animEffect>
                                  </p:childTnLst>
                                </p:cTn>
                              </p:par>
                            </p:childTnLst>
                          </p:cTn>
                        </p:par>
                      </p:childTnLst>
                    </p:cTn>
                  </p:par>
                </p:childTnLst>
              </p:cTn>
              <p:nextCondLst>
                <p:cond evt="onClick" delay="0">
                  <p:tgtEl>
                    <p:spTgt spid="41"/>
                  </p:tgtEl>
                </p:cond>
              </p:nextCondLst>
            </p:seq>
            <p:seq concurrent="1" nextAc="seek">
              <p:cTn id="68" restart="whenNotActive" fill="hold" evtFilter="cancelBubble" nodeType="interactiveSeq">
                <p:stCondLst>
                  <p:cond evt="onClick" delay="0">
                    <p:tgtEl>
                      <p:spTgt spid="150"/>
                    </p:tgtEl>
                  </p:cond>
                </p:stCondLst>
                <p:endSync evt="end" delay="0">
                  <p:rtn val="all"/>
                </p:endSync>
                <p:childTnLst>
                  <p:par>
                    <p:cTn id="69" fill="hold">
                      <p:stCondLst>
                        <p:cond delay="0"/>
                      </p:stCondLst>
                      <p:childTnLst>
                        <p:par>
                          <p:cTn id="70" fill="hold">
                            <p:stCondLst>
                              <p:cond delay="0"/>
                            </p:stCondLst>
                            <p:childTnLst>
                              <p:par>
                                <p:cTn id="71" presetID="16" presetClass="entr" presetSubtype="21" fill="hold" grpId="0" nodeType="clickEffect">
                                  <p:stCondLst>
                                    <p:cond delay="0"/>
                                  </p:stCondLst>
                                  <p:childTnLst>
                                    <p:set>
                                      <p:cBhvr>
                                        <p:cTn id="72" dur="1" fill="hold">
                                          <p:stCondLst>
                                            <p:cond delay="0"/>
                                          </p:stCondLst>
                                        </p:cTn>
                                        <p:tgtEl>
                                          <p:spTgt spid="181"/>
                                        </p:tgtEl>
                                        <p:attrNameLst>
                                          <p:attrName>style.visibility</p:attrName>
                                        </p:attrNameLst>
                                      </p:cBhvr>
                                      <p:to>
                                        <p:strVal val="visible"/>
                                      </p:to>
                                    </p:set>
                                    <p:animEffect transition="in" filter="barn(inVertical)">
                                      <p:cBhvr>
                                        <p:cTn id="73" dur="500"/>
                                        <p:tgtEl>
                                          <p:spTgt spid="181"/>
                                        </p:tgtEl>
                                      </p:cBhvr>
                                    </p:animEffect>
                                  </p:childTnLst>
                                </p:cTn>
                              </p:par>
                            </p:childTnLst>
                          </p:cTn>
                        </p:par>
                      </p:childTnLst>
                    </p:cTn>
                  </p:par>
                </p:childTnLst>
              </p:cTn>
              <p:nextCondLst>
                <p:cond evt="onClick" delay="0">
                  <p:tgtEl>
                    <p:spTgt spid="150"/>
                  </p:tgtEl>
                </p:cond>
              </p:nextCondLst>
            </p:seq>
            <p:seq concurrent="1" nextAc="seek">
              <p:cTn id="74" restart="whenNotActive" fill="hold" evtFilter="cancelBubble" nodeType="interactiveSeq">
                <p:stCondLst>
                  <p:cond evt="onClick" delay="0">
                    <p:tgtEl>
                      <p:spTgt spid="156"/>
                    </p:tgtEl>
                  </p:cond>
                </p:stCondLst>
                <p:endSync evt="end" delay="0">
                  <p:rtn val="all"/>
                </p:endSync>
                <p:childTnLst>
                  <p:par>
                    <p:cTn id="75" fill="hold">
                      <p:stCondLst>
                        <p:cond delay="0"/>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182"/>
                                        </p:tgtEl>
                                        <p:attrNameLst>
                                          <p:attrName>style.visibility</p:attrName>
                                        </p:attrNameLst>
                                      </p:cBhvr>
                                      <p:to>
                                        <p:strVal val="visible"/>
                                      </p:to>
                                    </p:set>
                                    <p:animEffect transition="in" filter="barn(inVertical)">
                                      <p:cBhvr>
                                        <p:cTn id="79" dur="500"/>
                                        <p:tgtEl>
                                          <p:spTgt spid="182"/>
                                        </p:tgtEl>
                                      </p:cBhvr>
                                    </p:animEffect>
                                  </p:childTnLst>
                                </p:cTn>
                              </p:par>
                            </p:childTnLst>
                          </p:cTn>
                        </p:par>
                      </p:childTnLst>
                    </p:cTn>
                  </p:par>
                </p:childTnLst>
              </p:cTn>
              <p:nextCondLst>
                <p:cond evt="onClick" delay="0">
                  <p:tgtEl>
                    <p:spTgt spid="156"/>
                  </p:tgtEl>
                </p:cond>
              </p:nextCondLst>
            </p:seq>
            <p:seq concurrent="1" nextAc="seek">
              <p:cTn id="80" restart="whenNotActive" fill="hold" evtFilter="cancelBubble" nodeType="interactiveSeq">
                <p:stCondLst>
                  <p:cond evt="onClick" delay="0">
                    <p:tgtEl>
                      <p:spTgt spid="162"/>
                    </p:tgtEl>
                  </p:cond>
                </p:stCondLst>
                <p:endSync evt="end" delay="0">
                  <p:rtn val="all"/>
                </p:endSync>
                <p:childTnLst>
                  <p:par>
                    <p:cTn id="81" fill="hold">
                      <p:stCondLst>
                        <p:cond delay="0"/>
                      </p:stCondLst>
                      <p:childTnLst>
                        <p:par>
                          <p:cTn id="82" fill="hold">
                            <p:stCondLst>
                              <p:cond delay="0"/>
                            </p:stCondLst>
                            <p:childTnLst>
                              <p:par>
                                <p:cTn id="83" presetID="16" presetClass="entr" presetSubtype="21" fill="hold" grpId="0" nodeType="clickEffect">
                                  <p:stCondLst>
                                    <p:cond delay="0"/>
                                  </p:stCondLst>
                                  <p:childTnLst>
                                    <p:set>
                                      <p:cBhvr>
                                        <p:cTn id="84" dur="1" fill="hold">
                                          <p:stCondLst>
                                            <p:cond delay="0"/>
                                          </p:stCondLst>
                                        </p:cTn>
                                        <p:tgtEl>
                                          <p:spTgt spid="183"/>
                                        </p:tgtEl>
                                        <p:attrNameLst>
                                          <p:attrName>style.visibility</p:attrName>
                                        </p:attrNameLst>
                                      </p:cBhvr>
                                      <p:to>
                                        <p:strVal val="visible"/>
                                      </p:to>
                                    </p:set>
                                    <p:animEffect transition="in" filter="barn(inVertical)">
                                      <p:cBhvr>
                                        <p:cTn id="85" dur="500"/>
                                        <p:tgtEl>
                                          <p:spTgt spid="183"/>
                                        </p:tgtEl>
                                      </p:cBhvr>
                                    </p:animEffect>
                                  </p:childTnLst>
                                </p:cTn>
                              </p:par>
                            </p:childTnLst>
                          </p:cTn>
                        </p:par>
                      </p:childTnLst>
                    </p:cTn>
                  </p:par>
                </p:childTnLst>
              </p:cTn>
              <p:nextCondLst>
                <p:cond evt="onClick" delay="0">
                  <p:tgtEl>
                    <p:spTgt spid="162"/>
                  </p:tgtEl>
                </p:cond>
              </p:nextCondLst>
            </p:seq>
            <p:seq concurrent="1" nextAc="seek">
              <p:cTn id="86" restart="whenNotActive" fill="hold" evtFilter="cancelBubble" nodeType="interactiveSeq">
                <p:stCondLst>
                  <p:cond evt="onClick" delay="0">
                    <p:tgtEl>
                      <p:spTgt spid="168"/>
                    </p:tgtEl>
                  </p:cond>
                </p:stCondLst>
                <p:endSync evt="end" delay="0">
                  <p:rtn val="all"/>
                </p:endSync>
                <p:childTnLst>
                  <p:par>
                    <p:cTn id="87" fill="hold">
                      <p:stCondLst>
                        <p:cond delay="0"/>
                      </p:stCondLst>
                      <p:childTnLst>
                        <p:par>
                          <p:cTn id="88" fill="hold">
                            <p:stCondLst>
                              <p:cond delay="0"/>
                            </p:stCondLst>
                            <p:childTnLst>
                              <p:par>
                                <p:cTn id="89" presetID="16" presetClass="entr" presetSubtype="21" fill="hold" grpId="0" nodeType="clickEffect">
                                  <p:stCondLst>
                                    <p:cond delay="0"/>
                                  </p:stCondLst>
                                  <p:childTnLst>
                                    <p:set>
                                      <p:cBhvr>
                                        <p:cTn id="90" dur="1" fill="hold">
                                          <p:stCondLst>
                                            <p:cond delay="0"/>
                                          </p:stCondLst>
                                        </p:cTn>
                                        <p:tgtEl>
                                          <p:spTgt spid="184"/>
                                        </p:tgtEl>
                                        <p:attrNameLst>
                                          <p:attrName>style.visibility</p:attrName>
                                        </p:attrNameLst>
                                      </p:cBhvr>
                                      <p:to>
                                        <p:strVal val="visible"/>
                                      </p:to>
                                    </p:set>
                                    <p:animEffect transition="in" filter="barn(inVertical)">
                                      <p:cBhvr>
                                        <p:cTn id="91" dur="500"/>
                                        <p:tgtEl>
                                          <p:spTgt spid="184"/>
                                        </p:tgtEl>
                                      </p:cBhvr>
                                    </p:animEffect>
                                  </p:childTnLst>
                                </p:cTn>
                              </p:par>
                            </p:childTnLst>
                          </p:cTn>
                        </p:par>
                      </p:childTnLst>
                    </p:cTn>
                  </p:par>
                </p:childTnLst>
              </p:cTn>
              <p:nextCondLst>
                <p:cond evt="onClick" delay="0">
                  <p:tgtEl>
                    <p:spTgt spid="168"/>
                  </p:tgtEl>
                </p:cond>
              </p:nextCondLst>
            </p:seq>
            <p:seq concurrent="1" nextAc="seek">
              <p:cTn id="92" restart="whenNotActive" fill="hold" evtFilter="cancelBubble" nodeType="interactiveSeq">
                <p:stCondLst>
                  <p:cond evt="onClick" delay="0">
                    <p:tgtEl>
                      <p:spTgt spid="13"/>
                    </p:tgtEl>
                  </p:cond>
                </p:stCondLst>
                <p:endSync evt="end" delay="0">
                  <p:rtn val="all"/>
                </p:endSync>
                <p:childTnLst>
                  <p:par>
                    <p:cTn id="93" fill="hold">
                      <p:stCondLst>
                        <p:cond delay="0"/>
                      </p:stCondLst>
                      <p:childTnLst>
                        <p:par>
                          <p:cTn id="94" fill="hold">
                            <p:stCondLst>
                              <p:cond delay="0"/>
                            </p:stCondLst>
                            <p:childTnLst>
                              <p:par>
                                <p:cTn id="95" presetID="16" presetClass="entr" presetSubtype="21" fill="hold" grpId="0" nodeType="clickEffect">
                                  <p:stCondLst>
                                    <p:cond delay="0"/>
                                  </p:stCondLst>
                                  <p:childTnLst>
                                    <p:set>
                                      <p:cBhvr>
                                        <p:cTn id="96" dur="1" fill="hold">
                                          <p:stCondLst>
                                            <p:cond delay="0"/>
                                          </p:stCondLst>
                                        </p:cTn>
                                        <p:tgtEl>
                                          <p:spTgt spid="185"/>
                                        </p:tgtEl>
                                        <p:attrNameLst>
                                          <p:attrName>style.visibility</p:attrName>
                                        </p:attrNameLst>
                                      </p:cBhvr>
                                      <p:to>
                                        <p:strVal val="visible"/>
                                      </p:to>
                                    </p:set>
                                    <p:animEffect transition="in" filter="barn(inVertical)">
                                      <p:cBhvr>
                                        <p:cTn id="97" dur="500"/>
                                        <p:tgtEl>
                                          <p:spTgt spid="185"/>
                                        </p:tgtEl>
                                      </p:cBhvr>
                                    </p:animEffect>
                                  </p:childTnLst>
                                </p:cTn>
                              </p:par>
                            </p:childTnLst>
                          </p:cTn>
                        </p:par>
                      </p:childTnLst>
                    </p:cTn>
                  </p:par>
                </p:childTnLst>
              </p:cTn>
              <p:nextCondLst>
                <p:cond evt="onClick" delay="0">
                  <p:tgtEl>
                    <p:spTgt spid="13"/>
                  </p:tgtEl>
                </p:cond>
              </p:nextCondLst>
            </p:seq>
            <p:seq concurrent="1" nextAc="seek">
              <p:cTn id="98" restart="whenNotActive" fill="hold" evtFilter="cancelBubble" nodeType="interactiveSeq">
                <p:stCondLst>
                  <p:cond evt="onClick" delay="0">
                    <p:tgtEl>
                      <p:spTgt spid="148"/>
                    </p:tgtEl>
                  </p:cond>
                </p:stCondLst>
                <p:endSync evt="end" delay="0">
                  <p:rtn val="all"/>
                </p:endSync>
                <p:childTnLst>
                  <p:par>
                    <p:cTn id="99" fill="hold">
                      <p:stCondLst>
                        <p:cond delay="0"/>
                      </p:stCondLst>
                      <p:childTnLst>
                        <p:par>
                          <p:cTn id="100" fill="hold">
                            <p:stCondLst>
                              <p:cond delay="0"/>
                            </p:stCondLst>
                            <p:childTnLst>
                              <p:par>
                                <p:cTn id="101" presetID="16" presetClass="entr" presetSubtype="21" fill="hold" grpId="0" nodeType="clickEffect">
                                  <p:stCondLst>
                                    <p:cond delay="0"/>
                                  </p:stCondLst>
                                  <p:childTnLst>
                                    <p:set>
                                      <p:cBhvr>
                                        <p:cTn id="102" dur="1" fill="hold">
                                          <p:stCondLst>
                                            <p:cond delay="0"/>
                                          </p:stCondLst>
                                        </p:cTn>
                                        <p:tgtEl>
                                          <p:spTgt spid="186"/>
                                        </p:tgtEl>
                                        <p:attrNameLst>
                                          <p:attrName>style.visibility</p:attrName>
                                        </p:attrNameLst>
                                      </p:cBhvr>
                                      <p:to>
                                        <p:strVal val="visible"/>
                                      </p:to>
                                    </p:set>
                                    <p:animEffect transition="in" filter="barn(inVertical)">
                                      <p:cBhvr>
                                        <p:cTn id="103" dur="500"/>
                                        <p:tgtEl>
                                          <p:spTgt spid="186"/>
                                        </p:tgtEl>
                                      </p:cBhvr>
                                    </p:animEffect>
                                  </p:childTnLst>
                                </p:cTn>
                              </p:par>
                            </p:childTnLst>
                          </p:cTn>
                        </p:par>
                      </p:childTnLst>
                    </p:cTn>
                  </p:par>
                </p:childTnLst>
              </p:cTn>
              <p:nextCondLst>
                <p:cond evt="onClick" delay="0">
                  <p:tgtEl>
                    <p:spTgt spid="148"/>
                  </p:tgtEl>
                </p:cond>
              </p:nextCondLst>
            </p:seq>
            <p:seq concurrent="1" nextAc="seek">
              <p:cTn id="104" restart="whenNotActive" fill="hold" evtFilter="cancelBubble" nodeType="interactiveSeq">
                <p:stCondLst>
                  <p:cond evt="onClick" delay="0">
                    <p:tgtEl>
                      <p:spTgt spid="154"/>
                    </p:tgtEl>
                  </p:cond>
                </p:stCondLst>
                <p:endSync evt="end" delay="0">
                  <p:rtn val="all"/>
                </p:endSync>
                <p:childTnLst>
                  <p:par>
                    <p:cTn id="105" fill="hold">
                      <p:stCondLst>
                        <p:cond delay="0"/>
                      </p:stCondLst>
                      <p:childTnLst>
                        <p:par>
                          <p:cTn id="106" fill="hold">
                            <p:stCondLst>
                              <p:cond delay="0"/>
                            </p:stCondLst>
                            <p:childTnLst>
                              <p:par>
                                <p:cTn id="107" presetID="16" presetClass="entr" presetSubtype="21" fill="hold" grpId="0" nodeType="clickEffect">
                                  <p:stCondLst>
                                    <p:cond delay="0"/>
                                  </p:stCondLst>
                                  <p:childTnLst>
                                    <p:set>
                                      <p:cBhvr>
                                        <p:cTn id="108" dur="1" fill="hold">
                                          <p:stCondLst>
                                            <p:cond delay="0"/>
                                          </p:stCondLst>
                                        </p:cTn>
                                        <p:tgtEl>
                                          <p:spTgt spid="187"/>
                                        </p:tgtEl>
                                        <p:attrNameLst>
                                          <p:attrName>style.visibility</p:attrName>
                                        </p:attrNameLst>
                                      </p:cBhvr>
                                      <p:to>
                                        <p:strVal val="visible"/>
                                      </p:to>
                                    </p:set>
                                    <p:animEffect transition="in" filter="barn(inVertical)">
                                      <p:cBhvr>
                                        <p:cTn id="109" dur="500"/>
                                        <p:tgtEl>
                                          <p:spTgt spid="187"/>
                                        </p:tgtEl>
                                      </p:cBhvr>
                                    </p:animEffect>
                                  </p:childTnLst>
                                </p:cTn>
                              </p:par>
                            </p:childTnLst>
                          </p:cTn>
                        </p:par>
                      </p:childTnLst>
                    </p:cTn>
                  </p:par>
                </p:childTnLst>
              </p:cTn>
              <p:nextCondLst>
                <p:cond evt="onClick" delay="0">
                  <p:tgtEl>
                    <p:spTgt spid="154"/>
                  </p:tgtEl>
                </p:cond>
              </p:nextCondLst>
            </p:seq>
            <p:seq concurrent="1" nextAc="seek">
              <p:cTn id="110" restart="whenNotActive" fill="hold" evtFilter="cancelBubble" nodeType="interactiveSeq">
                <p:stCondLst>
                  <p:cond evt="onClick" delay="0">
                    <p:tgtEl>
                      <p:spTgt spid="160"/>
                    </p:tgtEl>
                  </p:cond>
                </p:stCondLst>
                <p:endSync evt="end" delay="0">
                  <p:rtn val="all"/>
                </p:endSync>
                <p:childTnLst>
                  <p:par>
                    <p:cTn id="111" fill="hold">
                      <p:stCondLst>
                        <p:cond delay="0"/>
                      </p:stCondLst>
                      <p:childTnLst>
                        <p:par>
                          <p:cTn id="112" fill="hold">
                            <p:stCondLst>
                              <p:cond delay="0"/>
                            </p:stCondLst>
                            <p:childTnLst>
                              <p:par>
                                <p:cTn id="113" presetID="16" presetClass="entr" presetSubtype="21" fill="hold" grpId="0" nodeType="click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barn(inVertical)">
                                      <p:cBhvr>
                                        <p:cTn id="115" dur="500"/>
                                        <p:tgtEl>
                                          <p:spTgt spid="188"/>
                                        </p:tgtEl>
                                      </p:cBhvr>
                                    </p:animEffect>
                                  </p:childTnLst>
                                </p:cTn>
                              </p:par>
                            </p:childTnLst>
                          </p:cTn>
                        </p:par>
                      </p:childTnLst>
                    </p:cTn>
                  </p:par>
                </p:childTnLst>
              </p:cTn>
              <p:nextCondLst>
                <p:cond evt="onClick" delay="0">
                  <p:tgtEl>
                    <p:spTgt spid="160"/>
                  </p:tgtEl>
                </p:cond>
              </p:nextCondLst>
            </p:seq>
            <p:seq concurrent="1" nextAc="seek">
              <p:cTn id="116" restart="whenNotActive" fill="hold" evtFilter="cancelBubble" nodeType="interactiveSeq">
                <p:stCondLst>
                  <p:cond evt="onClick" delay="0">
                    <p:tgtEl>
                      <p:spTgt spid="166"/>
                    </p:tgtEl>
                  </p:cond>
                </p:stCondLst>
                <p:endSync evt="end" delay="0">
                  <p:rtn val="all"/>
                </p:endSync>
                <p:childTnLst>
                  <p:par>
                    <p:cTn id="117" fill="hold">
                      <p:stCondLst>
                        <p:cond delay="0"/>
                      </p:stCondLst>
                      <p:childTnLst>
                        <p:par>
                          <p:cTn id="118" fill="hold">
                            <p:stCondLst>
                              <p:cond delay="0"/>
                            </p:stCondLst>
                            <p:childTnLst>
                              <p:par>
                                <p:cTn id="119" presetID="16" presetClass="entr" presetSubtype="21" fill="hold" grpId="0" nodeType="clickEffect">
                                  <p:stCondLst>
                                    <p:cond delay="0"/>
                                  </p:stCondLst>
                                  <p:childTnLst>
                                    <p:set>
                                      <p:cBhvr>
                                        <p:cTn id="120" dur="1" fill="hold">
                                          <p:stCondLst>
                                            <p:cond delay="0"/>
                                          </p:stCondLst>
                                        </p:cTn>
                                        <p:tgtEl>
                                          <p:spTgt spid="189"/>
                                        </p:tgtEl>
                                        <p:attrNameLst>
                                          <p:attrName>style.visibility</p:attrName>
                                        </p:attrNameLst>
                                      </p:cBhvr>
                                      <p:to>
                                        <p:strVal val="visible"/>
                                      </p:to>
                                    </p:set>
                                    <p:animEffect transition="in" filter="barn(inVertical)">
                                      <p:cBhvr>
                                        <p:cTn id="121" dur="500"/>
                                        <p:tgtEl>
                                          <p:spTgt spid="189"/>
                                        </p:tgtEl>
                                      </p:cBhvr>
                                    </p:animEffect>
                                  </p:childTnLst>
                                </p:cTn>
                              </p:par>
                            </p:childTnLst>
                          </p:cTn>
                        </p:par>
                      </p:childTnLst>
                    </p:cTn>
                  </p:par>
                </p:childTnLst>
              </p:cTn>
              <p:nextCondLst>
                <p:cond evt="onClick" delay="0">
                  <p:tgtEl>
                    <p:spTgt spid="166"/>
                  </p:tgtEl>
                </p:cond>
              </p:nextCondLst>
            </p:seq>
            <p:seq concurrent="1" nextAc="seek">
              <p:cTn id="122" restart="whenNotActive" fill="hold" evtFilter="cancelBubble" nodeType="interactiveSeq">
                <p:stCondLst>
                  <p:cond evt="onClick" delay="0">
                    <p:tgtEl>
                      <p:spTgt spid="42"/>
                    </p:tgtEl>
                  </p:cond>
                </p:stCondLst>
                <p:endSync evt="end" delay="0">
                  <p:rtn val="all"/>
                </p:endSync>
                <p:childTnLst>
                  <p:par>
                    <p:cTn id="123" fill="hold">
                      <p:stCondLst>
                        <p:cond delay="0"/>
                      </p:stCondLst>
                      <p:childTnLst>
                        <p:par>
                          <p:cTn id="124" fill="hold">
                            <p:stCondLst>
                              <p:cond delay="0"/>
                            </p:stCondLst>
                            <p:childTnLst>
                              <p:par>
                                <p:cTn id="125" presetID="16" presetClass="entr" presetSubtype="21" fill="hold" grpId="0" nodeType="clickEffect">
                                  <p:stCondLst>
                                    <p:cond delay="0"/>
                                  </p:stCondLst>
                                  <p:childTnLst>
                                    <p:set>
                                      <p:cBhvr>
                                        <p:cTn id="126" dur="1" fill="hold">
                                          <p:stCondLst>
                                            <p:cond delay="0"/>
                                          </p:stCondLst>
                                        </p:cTn>
                                        <p:tgtEl>
                                          <p:spTgt spid="190"/>
                                        </p:tgtEl>
                                        <p:attrNameLst>
                                          <p:attrName>style.visibility</p:attrName>
                                        </p:attrNameLst>
                                      </p:cBhvr>
                                      <p:to>
                                        <p:strVal val="visible"/>
                                      </p:to>
                                    </p:set>
                                    <p:animEffect transition="in" filter="barn(inVertical)">
                                      <p:cBhvr>
                                        <p:cTn id="127" dur="500"/>
                                        <p:tgtEl>
                                          <p:spTgt spid="190"/>
                                        </p:tgtEl>
                                      </p:cBhvr>
                                    </p:animEffect>
                                  </p:childTnLst>
                                </p:cTn>
                              </p:par>
                            </p:childTnLst>
                          </p:cTn>
                        </p:par>
                      </p:childTnLst>
                    </p:cTn>
                  </p:par>
                </p:childTnLst>
              </p:cTn>
              <p:nextCondLst>
                <p:cond evt="onClick" delay="0">
                  <p:tgtEl>
                    <p:spTgt spid="42"/>
                  </p:tgtEl>
                </p:cond>
              </p:nextCondLst>
            </p:seq>
            <p:seq concurrent="1" nextAc="seek">
              <p:cTn id="128" restart="whenNotActive" fill="hold" evtFilter="cancelBubble" nodeType="interactiveSeq">
                <p:stCondLst>
                  <p:cond evt="onClick" delay="0">
                    <p:tgtEl>
                      <p:spTgt spid="163"/>
                    </p:tgtEl>
                  </p:cond>
                </p:stCondLst>
                <p:endSync evt="end" delay="0">
                  <p:rtn val="all"/>
                </p:endSync>
                <p:childTnLst>
                  <p:par>
                    <p:cTn id="129" fill="hold">
                      <p:stCondLst>
                        <p:cond delay="0"/>
                      </p:stCondLst>
                      <p:childTnLst>
                        <p:par>
                          <p:cTn id="130" fill="hold">
                            <p:stCondLst>
                              <p:cond delay="0"/>
                            </p:stCondLst>
                            <p:childTnLst>
                              <p:par>
                                <p:cTn id="131" presetID="16" presetClass="entr" presetSubtype="21" fill="hold" grpId="0" nodeType="clickEffect">
                                  <p:stCondLst>
                                    <p:cond delay="0"/>
                                  </p:stCondLst>
                                  <p:childTnLst>
                                    <p:set>
                                      <p:cBhvr>
                                        <p:cTn id="132" dur="1" fill="hold">
                                          <p:stCondLst>
                                            <p:cond delay="0"/>
                                          </p:stCondLst>
                                        </p:cTn>
                                        <p:tgtEl>
                                          <p:spTgt spid="194"/>
                                        </p:tgtEl>
                                        <p:attrNameLst>
                                          <p:attrName>style.visibility</p:attrName>
                                        </p:attrNameLst>
                                      </p:cBhvr>
                                      <p:to>
                                        <p:strVal val="visible"/>
                                      </p:to>
                                    </p:set>
                                    <p:animEffect transition="in" filter="barn(inVertical)">
                                      <p:cBhvr>
                                        <p:cTn id="133" dur="500"/>
                                        <p:tgtEl>
                                          <p:spTgt spid="194"/>
                                        </p:tgtEl>
                                      </p:cBhvr>
                                    </p:animEffect>
                                  </p:childTnLst>
                                </p:cTn>
                              </p:par>
                            </p:childTnLst>
                          </p:cTn>
                        </p:par>
                      </p:childTnLst>
                    </p:cTn>
                  </p:par>
                </p:childTnLst>
              </p:cTn>
              <p:nextCondLst>
                <p:cond evt="onClick" delay="0">
                  <p:tgtEl>
                    <p:spTgt spid="163"/>
                  </p:tgtEl>
                </p:cond>
              </p:nextCondLst>
            </p:seq>
            <p:seq concurrent="1" nextAc="seek">
              <p:cTn id="134" restart="whenNotActive" fill="hold" evtFilter="cancelBubble" nodeType="interactiveSeq">
                <p:stCondLst>
                  <p:cond evt="onClick" delay="0">
                    <p:tgtEl>
                      <p:spTgt spid="169"/>
                    </p:tgtEl>
                  </p:cond>
                </p:stCondLst>
                <p:endSync evt="end" delay="0">
                  <p:rtn val="all"/>
                </p:endSync>
                <p:childTnLst>
                  <p:par>
                    <p:cTn id="135" fill="hold">
                      <p:stCondLst>
                        <p:cond delay="0"/>
                      </p:stCondLst>
                      <p:childTnLst>
                        <p:par>
                          <p:cTn id="136" fill="hold">
                            <p:stCondLst>
                              <p:cond delay="0"/>
                            </p:stCondLst>
                            <p:childTnLst>
                              <p:par>
                                <p:cTn id="137" presetID="16" presetClass="entr" presetSubtype="21" fill="hold" grpId="0" nodeType="clickEffect">
                                  <p:stCondLst>
                                    <p:cond delay="0"/>
                                  </p:stCondLst>
                                  <p:childTnLst>
                                    <p:set>
                                      <p:cBhvr>
                                        <p:cTn id="138" dur="1" fill="hold">
                                          <p:stCondLst>
                                            <p:cond delay="0"/>
                                          </p:stCondLst>
                                        </p:cTn>
                                        <p:tgtEl>
                                          <p:spTgt spid="195"/>
                                        </p:tgtEl>
                                        <p:attrNameLst>
                                          <p:attrName>style.visibility</p:attrName>
                                        </p:attrNameLst>
                                      </p:cBhvr>
                                      <p:to>
                                        <p:strVal val="visible"/>
                                      </p:to>
                                    </p:set>
                                    <p:animEffect transition="in" filter="barn(inVertical)">
                                      <p:cBhvr>
                                        <p:cTn id="139" dur="500"/>
                                        <p:tgtEl>
                                          <p:spTgt spid="195"/>
                                        </p:tgtEl>
                                      </p:cBhvr>
                                    </p:animEffect>
                                  </p:childTnLst>
                                </p:cTn>
                              </p:par>
                            </p:childTnLst>
                          </p:cTn>
                        </p:par>
                      </p:childTnLst>
                    </p:cTn>
                  </p:par>
                </p:childTnLst>
              </p:cTn>
              <p:nextCondLst>
                <p:cond evt="onClick" delay="0">
                  <p:tgtEl>
                    <p:spTgt spid="169"/>
                  </p:tgtEl>
                </p:cond>
              </p:nextCondLst>
            </p:seq>
            <p:seq concurrent="1" nextAc="seek">
              <p:cTn id="140" restart="whenNotActive" fill="hold" evtFilter="cancelBubble" nodeType="interactiveSeq">
                <p:stCondLst>
                  <p:cond evt="onClick" delay="0">
                    <p:tgtEl>
                      <p:spTgt spid="157"/>
                    </p:tgtEl>
                  </p:cond>
                </p:stCondLst>
                <p:endSync evt="end" delay="0">
                  <p:rtn val="all"/>
                </p:endSync>
                <p:childTnLst>
                  <p:par>
                    <p:cTn id="141" fill="hold">
                      <p:stCondLst>
                        <p:cond delay="0"/>
                      </p:stCondLst>
                      <p:childTnLst>
                        <p:par>
                          <p:cTn id="142" fill="hold">
                            <p:stCondLst>
                              <p:cond delay="0"/>
                            </p:stCondLst>
                            <p:childTnLst>
                              <p:par>
                                <p:cTn id="143" presetID="16" presetClass="entr" presetSubtype="21" fill="hold" grpId="0" nodeType="clickEffect">
                                  <p:stCondLst>
                                    <p:cond delay="0"/>
                                  </p:stCondLst>
                                  <p:childTnLst>
                                    <p:set>
                                      <p:cBhvr>
                                        <p:cTn id="144" dur="1" fill="hold">
                                          <p:stCondLst>
                                            <p:cond delay="0"/>
                                          </p:stCondLst>
                                        </p:cTn>
                                        <p:tgtEl>
                                          <p:spTgt spid="193"/>
                                        </p:tgtEl>
                                        <p:attrNameLst>
                                          <p:attrName>style.visibility</p:attrName>
                                        </p:attrNameLst>
                                      </p:cBhvr>
                                      <p:to>
                                        <p:strVal val="visible"/>
                                      </p:to>
                                    </p:set>
                                    <p:animEffect transition="in" filter="barn(inVertical)">
                                      <p:cBhvr>
                                        <p:cTn id="145" dur="500"/>
                                        <p:tgtEl>
                                          <p:spTgt spid="193"/>
                                        </p:tgtEl>
                                      </p:cBhvr>
                                    </p:animEffect>
                                  </p:childTnLst>
                                </p:cTn>
                              </p:par>
                            </p:childTnLst>
                          </p:cTn>
                        </p:par>
                      </p:childTnLst>
                    </p:cTn>
                  </p:par>
                </p:childTnLst>
              </p:cTn>
              <p:nextCondLst>
                <p:cond evt="onClick" delay="0">
                  <p:tgtEl>
                    <p:spTgt spid="157"/>
                  </p:tgtEl>
                </p:cond>
              </p:nextCondLst>
            </p:seq>
            <p:seq concurrent="1" nextAc="seek">
              <p:cTn id="146" restart="whenNotActive" fill="hold" evtFilter="cancelBubble" nodeType="interactiveSeq">
                <p:stCondLst>
                  <p:cond evt="onClick" delay="0">
                    <p:tgtEl>
                      <p:spTgt spid="151"/>
                    </p:tgtEl>
                  </p:cond>
                </p:stCondLst>
                <p:endSync evt="end" delay="0">
                  <p:rtn val="all"/>
                </p:endSync>
                <p:childTnLst>
                  <p:par>
                    <p:cTn id="147" fill="hold">
                      <p:stCondLst>
                        <p:cond delay="0"/>
                      </p:stCondLst>
                      <p:childTnLst>
                        <p:par>
                          <p:cTn id="148" fill="hold">
                            <p:stCondLst>
                              <p:cond delay="0"/>
                            </p:stCondLst>
                            <p:childTnLst>
                              <p:par>
                                <p:cTn id="149" presetID="16" presetClass="entr" presetSubtype="21" fill="hold" grpId="0" nodeType="clickEffect">
                                  <p:stCondLst>
                                    <p:cond delay="0"/>
                                  </p:stCondLst>
                                  <p:childTnLst>
                                    <p:set>
                                      <p:cBhvr>
                                        <p:cTn id="150" dur="1" fill="hold">
                                          <p:stCondLst>
                                            <p:cond delay="0"/>
                                          </p:stCondLst>
                                        </p:cTn>
                                        <p:tgtEl>
                                          <p:spTgt spid="191"/>
                                        </p:tgtEl>
                                        <p:attrNameLst>
                                          <p:attrName>style.visibility</p:attrName>
                                        </p:attrNameLst>
                                      </p:cBhvr>
                                      <p:to>
                                        <p:strVal val="visible"/>
                                      </p:to>
                                    </p:set>
                                    <p:animEffect transition="in" filter="barn(inVertical)">
                                      <p:cBhvr>
                                        <p:cTn id="151" dur="500"/>
                                        <p:tgtEl>
                                          <p:spTgt spid="191"/>
                                        </p:tgtEl>
                                      </p:cBhvr>
                                    </p:animEffect>
                                  </p:childTnLst>
                                </p:cTn>
                              </p:par>
                            </p:childTnLst>
                          </p:cTn>
                        </p:par>
                      </p:childTnLst>
                    </p:cTn>
                  </p:par>
                </p:childTnLst>
              </p:cTn>
              <p:nextCondLst>
                <p:cond evt="onClick" delay="0">
                  <p:tgtEl>
                    <p:spTgt spid="151"/>
                  </p:tgtEl>
                </p:cond>
              </p:nextCondLst>
            </p:seq>
          </p:childTnLst>
        </p:cTn>
      </p:par>
    </p:tnLst>
    <p:bldLst>
      <p:bldP spid="17"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3" grpId="0" animBg="1"/>
      <p:bldP spid="194" grpId="0" animBg="1"/>
      <p:bldP spid="19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9"/>
          <p:cNvSpPr txBox="1">
            <a:spLocks noGrp="1"/>
          </p:cNvSpPr>
          <p:nvPr>
            <p:ph type="ctrTitle" idx="4294967295"/>
          </p:nvPr>
        </p:nvSpPr>
        <p:spPr>
          <a:xfrm>
            <a:off x="1671972" y="-231100"/>
            <a:ext cx="66299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5000" dirty="0">
                <a:solidFill>
                  <a:srgbClr val="94BF6E"/>
                </a:solidFill>
              </a:rPr>
              <a:t>Cost of Care Tools</a:t>
            </a:r>
            <a:endParaRPr sz="5000" dirty="0">
              <a:solidFill>
                <a:srgbClr val="94BF6E"/>
              </a:solidFill>
            </a:endParaRPr>
          </a:p>
        </p:txBody>
      </p:sp>
      <p:sp>
        <p:nvSpPr>
          <p:cNvPr id="175" name="Google Shape;175;p19"/>
          <p:cNvSpPr txBox="1">
            <a:spLocks noGrp="1"/>
          </p:cNvSpPr>
          <p:nvPr>
            <p:ph type="subTitle" idx="4294967295"/>
          </p:nvPr>
        </p:nvSpPr>
        <p:spPr>
          <a:xfrm>
            <a:off x="424388" y="653094"/>
            <a:ext cx="8571566" cy="975410"/>
          </a:xfrm>
          <a:prstGeom prst="rect">
            <a:avLst/>
          </a:prstGeom>
        </p:spPr>
        <p:txBody>
          <a:bodyPr spcFirstLastPara="1" wrap="square" lIns="91425" tIns="91425" rIns="91425" bIns="91425" anchor="ctr" anchorCtr="0">
            <a:noAutofit/>
          </a:bodyPr>
          <a:lstStyle/>
          <a:p>
            <a:pPr marL="0" lvl="0" indent="0" algn="l" rtl="0">
              <a:spcBef>
                <a:spcPts val="600"/>
              </a:spcBef>
              <a:spcAft>
                <a:spcPts val="0"/>
              </a:spcAft>
              <a:buNone/>
            </a:pPr>
            <a:r>
              <a:rPr lang="en-US" sz="1400" dirty="0"/>
              <a:t>The best way to encourage and support out-of-pocket cost conversations is to have tools for you and your patients to use.  There are a surprising number of options available.  By learning about each tool’s pros and cons, you can decide which ones will work best in your practice. Click on the icons to learn more about each type of tool.  </a:t>
            </a:r>
            <a:endParaRPr sz="1400" dirty="0"/>
          </a:p>
        </p:txBody>
      </p:sp>
      <p:sp>
        <p:nvSpPr>
          <p:cNvPr id="187" name="Google Shape;187;p19"/>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7</a:t>
            </a:fld>
            <a:endParaRPr/>
          </a:p>
        </p:txBody>
      </p:sp>
      <p:pic>
        <p:nvPicPr>
          <p:cNvPr id="27" name="Graphic 26" descr="Circle with left arrow">
            <a:hlinkClick r:id="" action="ppaction://hlinkshowjump?jump=nextslide"/>
            <a:extLst>
              <a:ext uri="{FF2B5EF4-FFF2-40B4-BE49-F238E27FC236}">
                <a16:creationId xmlns:a16="http://schemas.microsoft.com/office/drawing/2014/main" id="{C7806E89-F713-457D-BE12-5D8CEC91A05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18065" y="4736427"/>
            <a:ext cx="409871" cy="409871"/>
          </a:xfrm>
          <a:prstGeom prst="rect">
            <a:avLst/>
          </a:prstGeom>
        </p:spPr>
      </p:pic>
      <p:grpSp>
        <p:nvGrpSpPr>
          <p:cNvPr id="25" name="Websites Info">
            <a:extLst>
              <a:ext uri="{FF2B5EF4-FFF2-40B4-BE49-F238E27FC236}">
                <a16:creationId xmlns:a16="http://schemas.microsoft.com/office/drawing/2014/main" id="{CAA41BF2-6145-4FB0-9FA0-529799DC667A}"/>
              </a:ext>
            </a:extLst>
          </p:cNvPr>
          <p:cNvGrpSpPr/>
          <p:nvPr/>
        </p:nvGrpSpPr>
        <p:grpSpPr>
          <a:xfrm>
            <a:off x="310641" y="2709093"/>
            <a:ext cx="1397521" cy="2046886"/>
            <a:chOff x="310641" y="2709093"/>
            <a:chExt cx="1397521" cy="2046886"/>
          </a:xfrm>
        </p:grpSpPr>
        <p:sp>
          <p:nvSpPr>
            <p:cNvPr id="18" name="TextBox 17">
              <a:extLst>
                <a:ext uri="{FF2B5EF4-FFF2-40B4-BE49-F238E27FC236}">
                  <a16:creationId xmlns:a16="http://schemas.microsoft.com/office/drawing/2014/main" id="{1AC4E603-A74A-481F-A760-DA77F236D7E4}"/>
                </a:ext>
              </a:extLst>
            </p:cNvPr>
            <p:cNvSpPr txBox="1"/>
            <p:nvPr/>
          </p:nvSpPr>
          <p:spPr>
            <a:xfrm>
              <a:off x="310641" y="2970875"/>
              <a:ext cx="1397521" cy="1785104"/>
            </a:xfrm>
            <a:prstGeom prst="rect">
              <a:avLst/>
            </a:prstGeom>
            <a:solidFill>
              <a:srgbClr val="124057"/>
            </a:solidFill>
            <a:ln>
              <a:solidFill>
                <a:srgbClr val="124057"/>
              </a:solidFill>
            </a:ln>
          </p:spPr>
          <p:txBody>
            <a:bodyPr wrap="square" rtlCol="0">
              <a:spAutoFit/>
            </a:bodyPr>
            <a:lstStyle/>
            <a:p>
              <a:pPr algn="ctr"/>
              <a:r>
                <a:rPr lang="en-US" sz="1000" dirty="0">
                  <a:solidFill>
                    <a:schemeClr val="bg1"/>
                  </a:solidFill>
                  <a:latin typeface="Nixie One" panose="020B0604020202020204" charset="0"/>
                </a:rPr>
                <a:t>There are many free sites to help physicians and patients.  They can help with planning, budgeting, and finding cost savings through discounts or assistance programs.  </a:t>
              </a:r>
            </a:p>
          </p:txBody>
        </p:sp>
        <p:cxnSp>
          <p:nvCxnSpPr>
            <p:cNvPr id="20" name="Straight Connector 19">
              <a:extLst>
                <a:ext uri="{FF2B5EF4-FFF2-40B4-BE49-F238E27FC236}">
                  <a16:creationId xmlns:a16="http://schemas.microsoft.com/office/drawing/2014/main" id="{1EB1016E-D3C4-4F48-9C0E-0CEE178D1C91}"/>
                </a:ext>
              </a:extLst>
            </p:cNvPr>
            <p:cNvCxnSpPr>
              <a:cxnSpLocks/>
            </p:cNvCxnSpPr>
            <p:nvPr/>
          </p:nvCxnSpPr>
          <p:spPr>
            <a:xfrm>
              <a:off x="973211" y="2709093"/>
              <a:ext cx="0" cy="260805"/>
            </a:xfrm>
            <a:prstGeom prst="line">
              <a:avLst/>
            </a:prstGeom>
            <a:ln>
              <a:solidFill>
                <a:srgbClr val="18637B"/>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40" name="Websites">
            <a:extLst>
              <a:ext uri="{FF2B5EF4-FFF2-40B4-BE49-F238E27FC236}">
                <a16:creationId xmlns:a16="http://schemas.microsoft.com/office/drawing/2014/main" id="{4639C323-EF6D-48B1-96DB-A81B593E8521}"/>
              </a:ext>
            </a:extLst>
          </p:cNvPr>
          <p:cNvGrpSpPr/>
          <p:nvPr/>
        </p:nvGrpSpPr>
        <p:grpSpPr>
          <a:xfrm>
            <a:off x="385647" y="1683967"/>
            <a:ext cx="1247583" cy="1109039"/>
            <a:chOff x="385647" y="1683967"/>
            <a:chExt cx="1247583" cy="1109039"/>
          </a:xfrm>
        </p:grpSpPr>
        <p:pic>
          <p:nvPicPr>
            <p:cNvPr id="4" name="Graphic 3" descr="Internet">
              <a:extLst>
                <a:ext uri="{FF2B5EF4-FFF2-40B4-BE49-F238E27FC236}">
                  <a16:creationId xmlns:a16="http://schemas.microsoft.com/office/drawing/2014/main" id="{D7113516-9FEF-480D-9A2C-C7326AFB1B7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16011" y="1878606"/>
              <a:ext cx="914400" cy="914400"/>
            </a:xfrm>
            <a:prstGeom prst="rect">
              <a:avLst/>
            </a:prstGeom>
          </p:spPr>
        </p:pic>
        <p:sp>
          <p:nvSpPr>
            <p:cNvPr id="23" name="TextBox 22">
              <a:extLst>
                <a:ext uri="{FF2B5EF4-FFF2-40B4-BE49-F238E27FC236}">
                  <a16:creationId xmlns:a16="http://schemas.microsoft.com/office/drawing/2014/main" id="{386187D7-A442-411E-B526-5460B9AD9EA3}"/>
                </a:ext>
              </a:extLst>
            </p:cNvPr>
            <p:cNvSpPr txBox="1"/>
            <p:nvPr/>
          </p:nvSpPr>
          <p:spPr>
            <a:xfrm>
              <a:off x="385647" y="1683967"/>
              <a:ext cx="1247583" cy="307777"/>
            </a:xfrm>
            <a:prstGeom prst="rect">
              <a:avLst/>
            </a:prstGeom>
            <a:noFill/>
          </p:spPr>
          <p:txBody>
            <a:bodyPr wrap="square" rtlCol="0">
              <a:spAutoFit/>
            </a:bodyPr>
            <a:lstStyle/>
            <a:p>
              <a:pPr algn="ctr"/>
              <a:r>
                <a:rPr lang="en-US" b="1" dirty="0">
                  <a:solidFill>
                    <a:srgbClr val="124057"/>
                  </a:solidFill>
                  <a:latin typeface="Roboto Slab" pitchFamily="2" charset="0"/>
                  <a:ea typeface="Roboto Slab" pitchFamily="2" charset="0"/>
                </a:rPr>
                <a:t>WEBSITES</a:t>
              </a:r>
            </a:p>
          </p:txBody>
        </p:sp>
      </p:grpSp>
      <p:grpSp>
        <p:nvGrpSpPr>
          <p:cNvPr id="41" name="Handouts">
            <a:extLst>
              <a:ext uri="{FF2B5EF4-FFF2-40B4-BE49-F238E27FC236}">
                <a16:creationId xmlns:a16="http://schemas.microsoft.com/office/drawing/2014/main" id="{4B534F45-9743-41F6-839B-9057F9600376}"/>
              </a:ext>
            </a:extLst>
          </p:cNvPr>
          <p:cNvGrpSpPr/>
          <p:nvPr/>
        </p:nvGrpSpPr>
        <p:grpSpPr>
          <a:xfrm>
            <a:off x="2148691" y="3905000"/>
            <a:ext cx="1247583" cy="1139204"/>
            <a:chOff x="2148691" y="3905000"/>
            <a:chExt cx="1247583" cy="1139204"/>
          </a:xfrm>
        </p:grpSpPr>
        <p:pic>
          <p:nvPicPr>
            <p:cNvPr id="8" name="Graphic 7" descr="Document">
              <a:extLst>
                <a:ext uri="{FF2B5EF4-FFF2-40B4-BE49-F238E27FC236}">
                  <a16:creationId xmlns:a16="http://schemas.microsoft.com/office/drawing/2014/main" id="{FA6105F1-F6E5-4DFD-9135-9E1A9CAEB8A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315282" y="3905000"/>
              <a:ext cx="914400" cy="914400"/>
            </a:xfrm>
            <a:prstGeom prst="rect">
              <a:avLst/>
            </a:prstGeom>
          </p:spPr>
        </p:pic>
        <p:sp>
          <p:nvSpPr>
            <p:cNvPr id="28" name="TextBox 27">
              <a:extLst>
                <a:ext uri="{FF2B5EF4-FFF2-40B4-BE49-F238E27FC236}">
                  <a16:creationId xmlns:a16="http://schemas.microsoft.com/office/drawing/2014/main" id="{65384BAE-6C4F-40BD-AE7B-BC5C6C881D97}"/>
                </a:ext>
              </a:extLst>
            </p:cNvPr>
            <p:cNvSpPr txBox="1"/>
            <p:nvPr/>
          </p:nvSpPr>
          <p:spPr>
            <a:xfrm>
              <a:off x="2148691" y="4736427"/>
              <a:ext cx="1247583" cy="307777"/>
            </a:xfrm>
            <a:prstGeom prst="rect">
              <a:avLst/>
            </a:prstGeom>
            <a:noFill/>
          </p:spPr>
          <p:txBody>
            <a:bodyPr wrap="square" rtlCol="0">
              <a:spAutoFit/>
            </a:bodyPr>
            <a:lstStyle/>
            <a:p>
              <a:pPr algn="ctr"/>
              <a:r>
                <a:rPr lang="en-US" b="1" dirty="0">
                  <a:solidFill>
                    <a:srgbClr val="165751"/>
                  </a:solidFill>
                  <a:latin typeface="Roboto Slab" pitchFamily="2" charset="0"/>
                  <a:ea typeface="Roboto Slab" pitchFamily="2" charset="0"/>
                </a:rPr>
                <a:t>HANDOUTS</a:t>
              </a:r>
            </a:p>
          </p:txBody>
        </p:sp>
      </p:grpSp>
      <p:grpSp>
        <p:nvGrpSpPr>
          <p:cNvPr id="26" name="Handout Info">
            <a:extLst>
              <a:ext uri="{FF2B5EF4-FFF2-40B4-BE49-F238E27FC236}">
                <a16:creationId xmlns:a16="http://schemas.microsoft.com/office/drawing/2014/main" id="{BD1FAB0F-55A6-4E93-9023-3BBC6243FF3F}"/>
              </a:ext>
            </a:extLst>
          </p:cNvPr>
          <p:cNvGrpSpPr/>
          <p:nvPr/>
        </p:nvGrpSpPr>
        <p:grpSpPr>
          <a:xfrm>
            <a:off x="2068563" y="1893485"/>
            <a:ext cx="1397521" cy="1987558"/>
            <a:chOff x="2068563" y="1893485"/>
            <a:chExt cx="1397521" cy="1987558"/>
          </a:xfrm>
        </p:grpSpPr>
        <p:sp>
          <p:nvSpPr>
            <p:cNvPr id="30" name="TextBox 29">
              <a:extLst>
                <a:ext uri="{FF2B5EF4-FFF2-40B4-BE49-F238E27FC236}">
                  <a16:creationId xmlns:a16="http://schemas.microsoft.com/office/drawing/2014/main" id="{01BB8135-5DAF-4D5C-AF75-8744A4479208}"/>
                </a:ext>
              </a:extLst>
            </p:cNvPr>
            <p:cNvSpPr txBox="1"/>
            <p:nvPr/>
          </p:nvSpPr>
          <p:spPr>
            <a:xfrm>
              <a:off x="2068563" y="1893485"/>
              <a:ext cx="1397521" cy="1631216"/>
            </a:xfrm>
            <a:prstGeom prst="rect">
              <a:avLst/>
            </a:prstGeom>
            <a:solidFill>
              <a:srgbClr val="165751"/>
            </a:solidFill>
            <a:ln>
              <a:solidFill>
                <a:srgbClr val="165751"/>
              </a:solidFill>
            </a:ln>
          </p:spPr>
          <p:txBody>
            <a:bodyPr wrap="square" rtlCol="0">
              <a:spAutoFit/>
            </a:bodyPr>
            <a:lstStyle/>
            <a:p>
              <a:pPr algn="ctr"/>
              <a:r>
                <a:rPr lang="en-US" sz="1000" dirty="0">
                  <a:solidFill>
                    <a:schemeClr val="bg1"/>
                  </a:solidFill>
                  <a:latin typeface="Nixie One" panose="020B0604020202020204" charset="0"/>
                </a:rPr>
                <a:t>With limited time, these are helpful to keep the conversation moving and provide the patient with helpful information that they can review later.  </a:t>
              </a:r>
            </a:p>
          </p:txBody>
        </p:sp>
        <p:cxnSp>
          <p:nvCxnSpPr>
            <p:cNvPr id="29" name="Straight Connector 28">
              <a:extLst>
                <a:ext uri="{FF2B5EF4-FFF2-40B4-BE49-F238E27FC236}">
                  <a16:creationId xmlns:a16="http://schemas.microsoft.com/office/drawing/2014/main" id="{9F2C167D-D450-4576-B050-D94B072DC84B}"/>
                </a:ext>
              </a:extLst>
            </p:cNvPr>
            <p:cNvCxnSpPr>
              <a:cxnSpLocks/>
            </p:cNvCxnSpPr>
            <p:nvPr/>
          </p:nvCxnSpPr>
          <p:spPr>
            <a:xfrm>
              <a:off x="2751103" y="3532450"/>
              <a:ext cx="1" cy="348593"/>
            </a:xfrm>
            <a:prstGeom prst="line">
              <a:avLst/>
            </a:prstGeom>
            <a:ln>
              <a:solidFill>
                <a:srgbClr val="3B8D6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42" name="Technology">
            <a:extLst>
              <a:ext uri="{FF2B5EF4-FFF2-40B4-BE49-F238E27FC236}">
                <a16:creationId xmlns:a16="http://schemas.microsoft.com/office/drawing/2014/main" id="{433CF06D-AD2A-4056-884C-3BEE955EBE99}"/>
              </a:ext>
            </a:extLst>
          </p:cNvPr>
          <p:cNvGrpSpPr/>
          <p:nvPr/>
        </p:nvGrpSpPr>
        <p:grpSpPr>
          <a:xfrm>
            <a:off x="4020705" y="1679466"/>
            <a:ext cx="1470178" cy="1073532"/>
            <a:chOff x="4020705" y="1679466"/>
            <a:chExt cx="1470178" cy="1073532"/>
          </a:xfrm>
        </p:grpSpPr>
        <p:pic>
          <p:nvPicPr>
            <p:cNvPr id="13" name="Graphic 12" descr="Plug">
              <a:extLst>
                <a:ext uri="{FF2B5EF4-FFF2-40B4-BE49-F238E27FC236}">
                  <a16:creationId xmlns:a16="http://schemas.microsoft.com/office/drawing/2014/main" id="{DDD668DA-1D83-4385-A5DB-39EC65B87AC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5400000">
              <a:off x="4265987" y="1891687"/>
              <a:ext cx="914400" cy="808222"/>
            </a:xfrm>
            <a:prstGeom prst="rect">
              <a:avLst/>
            </a:prstGeom>
          </p:spPr>
        </p:pic>
        <p:sp>
          <p:nvSpPr>
            <p:cNvPr id="31" name="TextBox 30">
              <a:extLst>
                <a:ext uri="{FF2B5EF4-FFF2-40B4-BE49-F238E27FC236}">
                  <a16:creationId xmlns:a16="http://schemas.microsoft.com/office/drawing/2014/main" id="{7CD8F153-7450-4774-93F2-A3D59136C8C2}"/>
                </a:ext>
              </a:extLst>
            </p:cNvPr>
            <p:cNvSpPr txBox="1"/>
            <p:nvPr/>
          </p:nvSpPr>
          <p:spPr>
            <a:xfrm>
              <a:off x="4020705" y="1679466"/>
              <a:ext cx="1470178" cy="307777"/>
            </a:xfrm>
            <a:prstGeom prst="rect">
              <a:avLst/>
            </a:prstGeom>
            <a:noFill/>
          </p:spPr>
          <p:txBody>
            <a:bodyPr wrap="square" rtlCol="0">
              <a:spAutoFit/>
            </a:bodyPr>
            <a:lstStyle/>
            <a:p>
              <a:pPr algn="ctr"/>
              <a:r>
                <a:rPr lang="en-US" b="1" dirty="0">
                  <a:solidFill>
                    <a:srgbClr val="124057"/>
                  </a:solidFill>
                  <a:latin typeface="Roboto Slab" pitchFamily="2" charset="0"/>
                  <a:ea typeface="Roboto Slab" pitchFamily="2" charset="0"/>
                </a:rPr>
                <a:t>TECHNOLOGY</a:t>
              </a:r>
            </a:p>
          </p:txBody>
        </p:sp>
      </p:grpSp>
      <p:grpSp>
        <p:nvGrpSpPr>
          <p:cNvPr id="43" name="Technology Info">
            <a:extLst>
              <a:ext uri="{FF2B5EF4-FFF2-40B4-BE49-F238E27FC236}">
                <a16:creationId xmlns:a16="http://schemas.microsoft.com/office/drawing/2014/main" id="{6423A88E-2176-4F87-82A6-21DB38076941}"/>
              </a:ext>
            </a:extLst>
          </p:cNvPr>
          <p:cNvGrpSpPr/>
          <p:nvPr/>
        </p:nvGrpSpPr>
        <p:grpSpPr>
          <a:xfrm>
            <a:off x="4110740" y="2621305"/>
            <a:ext cx="1397521" cy="1979809"/>
            <a:chOff x="4110740" y="2621305"/>
            <a:chExt cx="1397521" cy="1979809"/>
          </a:xfrm>
        </p:grpSpPr>
        <p:sp>
          <p:nvSpPr>
            <p:cNvPr id="33" name="TextBox 32">
              <a:extLst>
                <a:ext uri="{FF2B5EF4-FFF2-40B4-BE49-F238E27FC236}">
                  <a16:creationId xmlns:a16="http://schemas.microsoft.com/office/drawing/2014/main" id="{C75DDA6E-218B-42EB-BC27-FC0F7C56FF15}"/>
                </a:ext>
              </a:extLst>
            </p:cNvPr>
            <p:cNvSpPr txBox="1"/>
            <p:nvPr/>
          </p:nvSpPr>
          <p:spPr>
            <a:xfrm>
              <a:off x="4110740" y="2969898"/>
              <a:ext cx="1397521" cy="1631216"/>
            </a:xfrm>
            <a:prstGeom prst="rect">
              <a:avLst/>
            </a:prstGeom>
            <a:solidFill>
              <a:srgbClr val="124057"/>
            </a:solidFill>
            <a:ln>
              <a:solidFill>
                <a:srgbClr val="124057"/>
              </a:solidFill>
            </a:ln>
          </p:spPr>
          <p:txBody>
            <a:bodyPr wrap="square" rtlCol="0">
              <a:spAutoFit/>
            </a:bodyPr>
            <a:lstStyle/>
            <a:p>
              <a:pPr algn="ctr"/>
              <a:r>
                <a:rPr lang="en-US" sz="1000" dirty="0">
                  <a:solidFill>
                    <a:schemeClr val="bg1"/>
                  </a:solidFill>
                  <a:latin typeface="Nixie One" panose="020B0604020202020204" charset="0"/>
                </a:rPr>
                <a:t>Use your EHR!  Check the formulary, build internal pricing information into templates, use your patient portal to store tools and handouts for patients.  </a:t>
              </a:r>
            </a:p>
          </p:txBody>
        </p:sp>
        <p:cxnSp>
          <p:nvCxnSpPr>
            <p:cNvPr id="32" name="Straight Connector 31">
              <a:extLst>
                <a:ext uri="{FF2B5EF4-FFF2-40B4-BE49-F238E27FC236}">
                  <a16:creationId xmlns:a16="http://schemas.microsoft.com/office/drawing/2014/main" id="{6051DE36-7112-4020-928D-0DA52084C0F6}"/>
                </a:ext>
              </a:extLst>
            </p:cNvPr>
            <p:cNvCxnSpPr>
              <a:cxnSpLocks/>
            </p:cNvCxnSpPr>
            <p:nvPr/>
          </p:nvCxnSpPr>
          <p:spPr>
            <a:xfrm>
              <a:off x="4792121" y="2621305"/>
              <a:ext cx="1" cy="348593"/>
            </a:xfrm>
            <a:prstGeom prst="line">
              <a:avLst/>
            </a:prstGeom>
            <a:ln>
              <a:solidFill>
                <a:srgbClr val="18637B"/>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45" name="Insurance">
            <a:extLst>
              <a:ext uri="{FF2B5EF4-FFF2-40B4-BE49-F238E27FC236}">
                <a16:creationId xmlns:a16="http://schemas.microsoft.com/office/drawing/2014/main" id="{72229F43-9371-4426-90C8-3D62A04DCF48}"/>
              </a:ext>
            </a:extLst>
          </p:cNvPr>
          <p:cNvGrpSpPr/>
          <p:nvPr/>
        </p:nvGrpSpPr>
        <p:grpSpPr>
          <a:xfrm>
            <a:off x="5992877" y="3822027"/>
            <a:ext cx="1247583" cy="1222177"/>
            <a:chOff x="5992877" y="3822027"/>
            <a:chExt cx="1247583" cy="1222177"/>
          </a:xfrm>
        </p:grpSpPr>
        <p:pic>
          <p:nvPicPr>
            <p:cNvPr id="15" name="Graphic 14" descr="Call center">
              <a:extLst>
                <a:ext uri="{FF2B5EF4-FFF2-40B4-BE49-F238E27FC236}">
                  <a16:creationId xmlns:a16="http://schemas.microsoft.com/office/drawing/2014/main" id="{F26487D7-DD0C-4865-8473-9A42E9C949E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144107" y="3822027"/>
              <a:ext cx="914400" cy="914400"/>
            </a:xfrm>
            <a:prstGeom prst="rect">
              <a:avLst/>
            </a:prstGeom>
          </p:spPr>
        </p:pic>
        <p:sp>
          <p:nvSpPr>
            <p:cNvPr id="34" name="TextBox 33">
              <a:extLst>
                <a:ext uri="{FF2B5EF4-FFF2-40B4-BE49-F238E27FC236}">
                  <a16:creationId xmlns:a16="http://schemas.microsoft.com/office/drawing/2014/main" id="{69684342-4016-4D3F-99DE-06823CF19B9D}"/>
                </a:ext>
              </a:extLst>
            </p:cNvPr>
            <p:cNvSpPr txBox="1"/>
            <p:nvPr/>
          </p:nvSpPr>
          <p:spPr>
            <a:xfrm>
              <a:off x="5992877" y="4736427"/>
              <a:ext cx="1247583" cy="307777"/>
            </a:xfrm>
            <a:prstGeom prst="rect">
              <a:avLst/>
            </a:prstGeom>
            <a:noFill/>
          </p:spPr>
          <p:txBody>
            <a:bodyPr wrap="square" rtlCol="0">
              <a:spAutoFit/>
            </a:bodyPr>
            <a:lstStyle/>
            <a:p>
              <a:pPr algn="ctr"/>
              <a:r>
                <a:rPr lang="en-US" b="1" dirty="0">
                  <a:solidFill>
                    <a:srgbClr val="165751"/>
                  </a:solidFill>
                  <a:latin typeface="Roboto Slab" pitchFamily="2" charset="0"/>
                  <a:ea typeface="Roboto Slab" pitchFamily="2" charset="0"/>
                </a:rPr>
                <a:t>INSURANCE</a:t>
              </a:r>
            </a:p>
          </p:txBody>
        </p:sp>
      </p:grpSp>
      <p:grpSp>
        <p:nvGrpSpPr>
          <p:cNvPr id="44" name="Insurance Info">
            <a:extLst>
              <a:ext uri="{FF2B5EF4-FFF2-40B4-BE49-F238E27FC236}">
                <a16:creationId xmlns:a16="http://schemas.microsoft.com/office/drawing/2014/main" id="{0F402DAE-3A26-46CE-A2E3-406D5EE49AB8}"/>
              </a:ext>
            </a:extLst>
          </p:cNvPr>
          <p:cNvGrpSpPr/>
          <p:nvPr/>
        </p:nvGrpSpPr>
        <p:grpSpPr>
          <a:xfrm>
            <a:off x="5881579" y="1739597"/>
            <a:ext cx="1470178" cy="2082430"/>
            <a:chOff x="5881579" y="1739597"/>
            <a:chExt cx="1470178" cy="2082430"/>
          </a:xfrm>
        </p:grpSpPr>
        <p:sp>
          <p:nvSpPr>
            <p:cNvPr id="36" name="TextBox 35">
              <a:extLst>
                <a:ext uri="{FF2B5EF4-FFF2-40B4-BE49-F238E27FC236}">
                  <a16:creationId xmlns:a16="http://schemas.microsoft.com/office/drawing/2014/main" id="{FA3EE012-5407-496A-A941-BB68C032AA5D}"/>
                </a:ext>
              </a:extLst>
            </p:cNvPr>
            <p:cNvSpPr txBox="1"/>
            <p:nvPr/>
          </p:nvSpPr>
          <p:spPr>
            <a:xfrm>
              <a:off x="5881579" y="1739597"/>
              <a:ext cx="1470178" cy="1785104"/>
            </a:xfrm>
            <a:prstGeom prst="rect">
              <a:avLst/>
            </a:prstGeom>
            <a:solidFill>
              <a:srgbClr val="165751"/>
            </a:solidFill>
            <a:ln>
              <a:solidFill>
                <a:srgbClr val="165751"/>
              </a:solidFill>
            </a:ln>
          </p:spPr>
          <p:txBody>
            <a:bodyPr wrap="square" rtlCol="0">
              <a:spAutoFit/>
            </a:bodyPr>
            <a:lstStyle/>
            <a:p>
              <a:pPr algn="ctr"/>
              <a:r>
                <a:rPr lang="en-US" sz="1000" dirty="0">
                  <a:solidFill>
                    <a:schemeClr val="bg1"/>
                  </a:solidFill>
                  <a:latin typeface="Nixie One" panose="020B0604020202020204" charset="0"/>
                </a:rPr>
                <a:t>Most health plans have a provider section where you can get patient-specific cost estimates, coverage and formulary information.  Many also have price tools for patients too!</a:t>
              </a:r>
            </a:p>
          </p:txBody>
        </p:sp>
        <p:cxnSp>
          <p:nvCxnSpPr>
            <p:cNvPr id="35" name="Straight Connector 34">
              <a:extLst>
                <a:ext uri="{FF2B5EF4-FFF2-40B4-BE49-F238E27FC236}">
                  <a16:creationId xmlns:a16="http://schemas.microsoft.com/office/drawing/2014/main" id="{C68F1D0E-3475-4547-97AA-732C3FD77190}"/>
                </a:ext>
              </a:extLst>
            </p:cNvPr>
            <p:cNvCxnSpPr>
              <a:cxnSpLocks/>
            </p:cNvCxnSpPr>
            <p:nvPr/>
          </p:nvCxnSpPr>
          <p:spPr>
            <a:xfrm>
              <a:off x="6601308" y="3532450"/>
              <a:ext cx="0" cy="289577"/>
            </a:xfrm>
            <a:prstGeom prst="line">
              <a:avLst/>
            </a:prstGeom>
            <a:ln>
              <a:solidFill>
                <a:srgbClr val="3B8D6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47" name="People">
            <a:extLst>
              <a:ext uri="{FF2B5EF4-FFF2-40B4-BE49-F238E27FC236}">
                <a16:creationId xmlns:a16="http://schemas.microsoft.com/office/drawing/2014/main" id="{60952A8F-EF14-4AB6-8B34-EDF9333121C0}"/>
              </a:ext>
            </a:extLst>
          </p:cNvPr>
          <p:cNvGrpSpPr/>
          <p:nvPr/>
        </p:nvGrpSpPr>
        <p:grpSpPr>
          <a:xfrm>
            <a:off x="7525776" y="1677790"/>
            <a:ext cx="1470178" cy="1047476"/>
            <a:chOff x="7525776" y="1677790"/>
            <a:chExt cx="1470178" cy="1047476"/>
          </a:xfrm>
        </p:grpSpPr>
        <p:pic>
          <p:nvPicPr>
            <p:cNvPr id="17" name="Graphic 16" descr="Users">
              <a:extLst>
                <a:ext uri="{FF2B5EF4-FFF2-40B4-BE49-F238E27FC236}">
                  <a16:creationId xmlns:a16="http://schemas.microsoft.com/office/drawing/2014/main" id="{1A36CE4B-6883-4475-ADFF-2A72BBDFECFB}"/>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803665" y="1810866"/>
              <a:ext cx="914400" cy="914400"/>
            </a:xfrm>
            <a:prstGeom prst="rect">
              <a:avLst/>
            </a:prstGeom>
          </p:spPr>
        </p:pic>
        <p:sp>
          <p:nvSpPr>
            <p:cNvPr id="37" name="TextBox 36">
              <a:extLst>
                <a:ext uri="{FF2B5EF4-FFF2-40B4-BE49-F238E27FC236}">
                  <a16:creationId xmlns:a16="http://schemas.microsoft.com/office/drawing/2014/main" id="{D8A688B7-4526-47D5-ABFB-BCCF7BAED917}"/>
                </a:ext>
              </a:extLst>
            </p:cNvPr>
            <p:cNvSpPr txBox="1"/>
            <p:nvPr/>
          </p:nvSpPr>
          <p:spPr>
            <a:xfrm>
              <a:off x="7525776" y="1677790"/>
              <a:ext cx="1470178" cy="307777"/>
            </a:xfrm>
            <a:prstGeom prst="rect">
              <a:avLst/>
            </a:prstGeom>
            <a:noFill/>
          </p:spPr>
          <p:txBody>
            <a:bodyPr wrap="square" rtlCol="0">
              <a:spAutoFit/>
            </a:bodyPr>
            <a:lstStyle/>
            <a:p>
              <a:pPr algn="ctr"/>
              <a:r>
                <a:rPr lang="en-US" b="1" dirty="0">
                  <a:solidFill>
                    <a:srgbClr val="124057"/>
                  </a:solidFill>
                  <a:latin typeface="Roboto Slab" pitchFamily="2" charset="0"/>
                  <a:ea typeface="Roboto Slab" pitchFamily="2" charset="0"/>
                </a:rPr>
                <a:t>PEOPLE</a:t>
              </a:r>
            </a:p>
          </p:txBody>
        </p:sp>
      </p:grpSp>
      <p:grpSp>
        <p:nvGrpSpPr>
          <p:cNvPr id="46" name="People Info">
            <a:extLst>
              <a:ext uri="{FF2B5EF4-FFF2-40B4-BE49-F238E27FC236}">
                <a16:creationId xmlns:a16="http://schemas.microsoft.com/office/drawing/2014/main" id="{C231EBB5-F1DD-4269-972E-570F70494DE4}"/>
              </a:ext>
            </a:extLst>
          </p:cNvPr>
          <p:cNvGrpSpPr/>
          <p:nvPr/>
        </p:nvGrpSpPr>
        <p:grpSpPr>
          <a:xfrm>
            <a:off x="7553874" y="2621305"/>
            <a:ext cx="1470178" cy="1979809"/>
            <a:chOff x="7553874" y="2621305"/>
            <a:chExt cx="1470178" cy="1979809"/>
          </a:xfrm>
        </p:grpSpPr>
        <p:sp>
          <p:nvSpPr>
            <p:cNvPr id="38" name="TextBox 37">
              <a:extLst>
                <a:ext uri="{FF2B5EF4-FFF2-40B4-BE49-F238E27FC236}">
                  <a16:creationId xmlns:a16="http://schemas.microsoft.com/office/drawing/2014/main" id="{A70B3A72-3F65-4EAD-B8FB-A5564054136B}"/>
                </a:ext>
              </a:extLst>
            </p:cNvPr>
            <p:cNvSpPr txBox="1"/>
            <p:nvPr/>
          </p:nvSpPr>
          <p:spPr>
            <a:xfrm>
              <a:off x="7553874" y="2969898"/>
              <a:ext cx="1470178" cy="1631216"/>
            </a:xfrm>
            <a:prstGeom prst="rect">
              <a:avLst/>
            </a:prstGeom>
            <a:solidFill>
              <a:srgbClr val="124057"/>
            </a:solidFill>
            <a:ln>
              <a:solidFill>
                <a:srgbClr val="124057"/>
              </a:solidFill>
            </a:ln>
          </p:spPr>
          <p:txBody>
            <a:bodyPr wrap="square" rtlCol="0">
              <a:spAutoFit/>
            </a:bodyPr>
            <a:lstStyle/>
            <a:p>
              <a:pPr algn="ctr"/>
              <a:r>
                <a:rPr lang="en-US" sz="1000" dirty="0">
                  <a:solidFill>
                    <a:schemeClr val="bg1"/>
                  </a:solidFill>
                  <a:latin typeface="Nixie One" panose="020B0604020202020204" charset="0"/>
                </a:rPr>
                <a:t>Share knowledge!  Patients, staff and physicians all find cost-saving tips through experience.  Billing staff can assist with questions.  Ask your IT department about EHR features.  </a:t>
              </a:r>
            </a:p>
          </p:txBody>
        </p:sp>
        <p:cxnSp>
          <p:nvCxnSpPr>
            <p:cNvPr id="39" name="Straight Connector 38">
              <a:extLst>
                <a:ext uri="{FF2B5EF4-FFF2-40B4-BE49-F238E27FC236}">
                  <a16:creationId xmlns:a16="http://schemas.microsoft.com/office/drawing/2014/main" id="{AAEF733D-6926-4DCF-8E79-CC833019D9CF}"/>
                </a:ext>
              </a:extLst>
            </p:cNvPr>
            <p:cNvCxnSpPr>
              <a:cxnSpLocks/>
            </p:cNvCxnSpPr>
            <p:nvPr/>
          </p:nvCxnSpPr>
          <p:spPr>
            <a:xfrm>
              <a:off x="8266004" y="2621305"/>
              <a:ext cx="1" cy="348593"/>
            </a:xfrm>
            <a:prstGeom prst="line">
              <a:avLst/>
            </a:prstGeom>
            <a:ln>
              <a:solidFill>
                <a:srgbClr val="18637B"/>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spTree>
    <p:custDataLst>
      <p:tags r:id="rId1"/>
    </p:custDataLst>
  </p:cSld>
  <p:clrMapOvr>
    <a:masterClrMapping/>
  </p:clrMapOvr>
  <p:transition advClick="0">
    <p:fade thruBlk="1"/>
  </p:transition>
  <p:timing>
    <p:tnLst>
      <p:par>
        <p:cTn id="1" dur="indefinite" restart="never" nodeType="tmRoot">
          <p:childTnLst>
            <p:seq concurrent="1" nextAc="seek">
              <p:cTn id="2" restart="whenNotActive" fill="hold" evtFilter="cancelBubble" nodeType="interactiveSeq">
                <p:stCondLst>
                  <p:cond evt="onClick" delay="0">
                    <p:tgtEl>
                      <p:spTgt spid="40"/>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40"/>
                  </p:tgtEl>
                </p:cond>
              </p:nextCondLst>
            </p:seq>
            <p:seq concurrent="1" nextAc="seek">
              <p:cTn id="7" restart="whenNotActive" fill="hold" evtFilter="cancelBubble" nodeType="interactiveSeq">
                <p:stCondLst>
                  <p:cond evt="onClick" delay="0">
                    <p:tgtEl>
                      <p:spTgt spid="41"/>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childTnLst>
                                </p:cTn>
                              </p:par>
                            </p:childTnLst>
                          </p:cTn>
                        </p:par>
                      </p:childTnLst>
                    </p:cTn>
                  </p:par>
                </p:childTnLst>
              </p:cTn>
              <p:nextCondLst>
                <p:cond evt="onClick" delay="0">
                  <p:tgtEl>
                    <p:spTgt spid="41"/>
                  </p:tgtEl>
                </p:cond>
              </p:nextCondLst>
            </p:seq>
            <p:seq concurrent="1" nextAc="seek">
              <p:cTn id="12" restart="whenNotActive" fill="hold" evtFilter="cancelBubble" nodeType="interactiveSeq">
                <p:stCondLst>
                  <p:cond evt="onClick" delay="0">
                    <p:tgtEl>
                      <p:spTgt spid="42"/>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childTnLst>
                          </p:cTn>
                        </p:par>
                      </p:childTnLst>
                    </p:cTn>
                  </p:par>
                </p:childTnLst>
              </p:cTn>
              <p:nextCondLst>
                <p:cond evt="onClick" delay="0">
                  <p:tgtEl>
                    <p:spTgt spid="42"/>
                  </p:tgtEl>
                </p:cond>
              </p:nextCondLst>
            </p:seq>
            <p:seq concurrent="1" nextAc="seek">
              <p:cTn id="17" restart="whenNotActive" fill="hold" evtFilter="cancelBubble" nodeType="interactiveSeq">
                <p:stCondLst>
                  <p:cond evt="onClick" delay="0">
                    <p:tgtEl>
                      <p:spTgt spid="45"/>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4"/>
                                        </p:tgtEl>
                                        <p:attrNameLst>
                                          <p:attrName>style.visibility</p:attrName>
                                        </p:attrNameLst>
                                      </p:cBhvr>
                                      <p:to>
                                        <p:strVal val="visible"/>
                                      </p:to>
                                    </p:set>
                                  </p:childTnLst>
                                </p:cTn>
                              </p:par>
                            </p:childTnLst>
                          </p:cTn>
                        </p:par>
                      </p:childTnLst>
                    </p:cTn>
                  </p:par>
                </p:childTnLst>
              </p:cTn>
              <p:nextCondLst>
                <p:cond evt="onClick" delay="0">
                  <p:tgtEl>
                    <p:spTgt spid="45"/>
                  </p:tgtEl>
                </p:cond>
              </p:nextCondLst>
            </p:seq>
            <p:seq concurrent="1" nextAc="seek">
              <p:cTn id="22" restart="whenNotActive" fill="hold" evtFilter="cancelBubble" nodeType="interactiveSeq">
                <p:stCondLst>
                  <p:cond evt="onClick" delay="0">
                    <p:tgtEl>
                      <p:spTgt spid="47"/>
                    </p:tgtEl>
                  </p:cond>
                </p:stCondLst>
                <p:endSync evt="end" delay="0">
                  <p:rtn val="all"/>
                </p:endSync>
                <p:childTnLst>
                  <p:par>
                    <p:cTn id="23" fill="hold">
                      <p:stCondLst>
                        <p:cond delay="0"/>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childTnLst>
                          </p:cTn>
                        </p:par>
                      </p:childTnLst>
                    </p:cTn>
                  </p:par>
                </p:childTnLst>
              </p:cTn>
              <p:nextCondLst>
                <p:cond evt="onClick" delay="0">
                  <p:tgtEl>
                    <p:spTgt spid="47"/>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graphicFrame>
        <p:nvGraphicFramePr>
          <p:cNvPr id="15" name="Table 14">
            <a:extLst>
              <a:ext uri="{FF2B5EF4-FFF2-40B4-BE49-F238E27FC236}">
                <a16:creationId xmlns:a16="http://schemas.microsoft.com/office/drawing/2014/main" id="{BDD131E9-294A-4BE2-872F-546430536434}"/>
              </a:ext>
            </a:extLst>
          </p:cNvPr>
          <p:cNvGraphicFramePr>
            <a:graphicFrameLocks noGrp="1"/>
          </p:cNvGraphicFramePr>
          <p:nvPr>
            <p:extLst>
              <p:ext uri="{D42A27DB-BD31-4B8C-83A1-F6EECF244321}">
                <p14:modId xmlns:p14="http://schemas.microsoft.com/office/powerpoint/2010/main" val="301832973"/>
              </p:ext>
            </p:extLst>
          </p:nvPr>
        </p:nvGraphicFramePr>
        <p:xfrm>
          <a:off x="310798" y="795464"/>
          <a:ext cx="8795658" cy="3794760"/>
        </p:xfrm>
        <a:graphic>
          <a:graphicData uri="http://schemas.openxmlformats.org/drawingml/2006/table">
            <a:tbl>
              <a:tblPr firstRow="1" bandRow="1">
                <a:tableStyleId>{C8E92871-C73D-4AEA-A9DE-22A4FB41E356}</a:tableStyleId>
              </a:tblPr>
              <a:tblGrid>
                <a:gridCol w="1187993">
                  <a:extLst>
                    <a:ext uri="{9D8B030D-6E8A-4147-A177-3AD203B41FA5}">
                      <a16:colId xmlns:a16="http://schemas.microsoft.com/office/drawing/2014/main" val="999060841"/>
                    </a:ext>
                  </a:extLst>
                </a:gridCol>
                <a:gridCol w="2860078">
                  <a:extLst>
                    <a:ext uri="{9D8B030D-6E8A-4147-A177-3AD203B41FA5}">
                      <a16:colId xmlns:a16="http://schemas.microsoft.com/office/drawing/2014/main" val="1537715240"/>
                    </a:ext>
                  </a:extLst>
                </a:gridCol>
                <a:gridCol w="2674448">
                  <a:extLst>
                    <a:ext uri="{9D8B030D-6E8A-4147-A177-3AD203B41FA5}">
                      <a16:colId xmlns:a16="http://schemas.microsoft.com/office/drawing/2014/main" val="1452867838"/>
                    </a:ext>
                  </a:extLst>
                </a:gridCol>
                <a:gridCol w="2073139">
                  <a:extLst>
                    <a:ext uri="{9D8B030D-6E8A-4147-A177-3AD203B41FA5}">
                      <a16:colId xmlns:a16="http://schemas.microsoft.com/office/drawing/2014/main" val="4158133028"/>
                    </a:ext>
                  </a:extLst>
                </a:gridCol>
              </a:tblGrid>
              <a:tr h="233875">
                <a:tc>
                  <a:txBody>
                    <a:bodyPr/>
                    <a:lstStyle/>
                    <a:p>
                      <a:pPr algn="ctr"/>
                      <a:r>
                        <a:rPr lang="en-US" sz="1200" b="1" dirty="0">
                          <a:solidFill>
                            <a:schemeClr val="bg1"/>
                          </a:solidFill>
                          <a:latin typeface="Roboto Slab" pitchFamily="2" charset="0"/>
                          <a:ea typeface="Roboto Slab" pitchFamily="2" charset="0"/>
                        </a:rPr>
                        <a:t>Types</a:t>
                      </a:r>
                    </a:p>
                  </a:txBody>
                  <a:tcPr>
                    <a:solidFill>
                      <a:srgbClr val="165751"/>
                    </a:solidFill>
                  </a:tcPr>
                </a:tc>
                <a:tc>
                  <a:txBody>
                    <a:bodyPr/>
                    <a:lstStyle/>
                    <a:p>
                      <a:pPr algn="ctr"/>
                      <a:r>
                        <a:rPr lang="en-US" sz="1200" b="1" dirty="0">
                          <a:solidFill>
                            <a:schemeClr val="bg1"/>
                          </a:solidFill>
                          <a:latin typeface="Roboto Slab" pitchFamily="2" charset="0"/>
                          <a:ea typeface="Roboto Slab" pitchFamily="2" charset="0"/>
                        </a:rPr>
                        <a:t>Best Uses</a:t>
                      </a:r>
                    </a:p>
                  </a:txBody>
                  <a:tcPr>
                    <a:solidFill>
                      <a:srgbClr val="165751"/>
                    </a:solidFill>
                  </a:tcPr>
                </a:tc>
                <a:tc>
                  <a:txBody>
                    <a:bodyPr/>
                    <a:lstStyle/>
                    <a:p>
                      <a:pPr algn="ctr"/>
                      <a:r>
                        <a:rPr lang="en-US" sz="1200" b="1" dirty="0">
                          <a:solidFill>
                            <a:schemeClr val="bg1"/>
                          </a:solidFill>
                          <a:latin typeface="Roboto Slab" pitchFamily="2" charset="0"/>
                          <a:ea typeface="Roboto Slab" pitchFamily="2" charset="0"/>
                        </a:rPr>
                        <a:t>Roadblocks</a:t>
                      </a:r>
                    </a:p>
                  </a:txBody>
                  <a:tcPr>
                    <a:solidFill>
                      <a:srgbClr val="165751"/>
                    </a:solidFill>
                  </a:tcPr>
                </a:tc>
                <a:tc>
                  <a:txBody>
                    <a:bodyPr/>
                    <a:lstStyle/>
                    <a:p>
                      <a:pPr algn="ctr"/>
                      <a:r>
                        <a:rPr lang="en-US" sz="1200" b="1" dirty="0">
                          <a:solidFill>
                            <a:schemeClr val="bg1"/>
                          </a:solidFill>
                          <a:latin typeface="Roboto Slab" pitchFamily="2" charset="0"/>
                          <a:ea typeface="Roboto Slab" pitchFamily="2" charset="0"/>
                        </a:rPr>
                        <a:t>Examples</a:t>
                      </a:r>
                    </a:p>
                  </a:txBody>
                  <a:tcPr>
                    <a:solidFill>
                      <a:srgbClr val="165751"/>
                    </a:solidFill>
                  </a:tcPr>
                </a:tc>
                <a:extLst>
                  <a:ext uri="{0D108BD9-81ED-4DB2-BD59-A6C34878D82A}">
                    <a16:rowId xmlns:a16="http://schemas.microsoft.com/office/drawing/2014/main" val="527621013"/>
                  </a:ext>
                </a:extLst>
              </a:tr>
              <a:tr h="1013457">
                <a:tc>
                  <a:txBody>
                    <a:bodyPr/>
                    <a:lstStyle/>
                    <a:p>
                      <a:r>
                        <a:rPr lang="en-US" sz="1000" b="1" i="0" u="none" strike="noStrike" cap="none" dirty="0">
                          <a:solidFill>
                            <a:srgbClr val="94BF6E"/>
                          </a:solidFill>
                          <a:effectLst/>
                          <a:latin typeface="Nixie One" panose="020B0604020202020204" charset="0"/>
                          <a:ea typeface="Arial"/>
                          <a:cs typeface="Arial"/>
                          <a:sym typeface="Arial"/>
                        </a:rPr>
                        <a:t>Prescription Discounts</a:t>
                      </a:r>
                    </a:p>
                  </a:txBody>
                  <a:tcPr>
                    <a:solidFill>
                      <a:srgbClr val="165751"/>
                    </a:solidFill>
                  </a:tcPr>
                </a:tc>
                <a:tc>
                  <a:txBody>
                    <a:bodyPr/>
                    <a:lstStyle/>
                    <a:p>
                      <a:pPr marL="117475" indent="-117475">
                        <a:buFont typeface="Wingdings" panose="05000000000000000000" pitchFamily="2" charset="2"/>
                        <a:buChar char="ü"/>
                      </a:pPr>
                      <a:r>
                        <a:rPr lang="en-US" sz="900" b="0" i="0" u="none" strike="noStrike" cap="none" dirty="0">
                          <a:solidFill>
                            <a:schemeClr val="tx1"/>
                          </a:solidFill>
                          <a:effectLst/>
                          <a:latin typeface="Roboto Slab" pitchFamily="2" charset="0"/>
                          <a:ea typeface="Roboto Slab" pitchFamily="2" charset="0"/>
                          <a:cs typeface="Arial"/>
                          <a:sym typeface="Arial"/>
                        </a:rPr>
                        <a:t>Patients who are uninsured or have non-covered medications</a:t>
                      </a:r>
                    </a:p>
                    <a:p>
                      <a:pPr marL="117475" indent="-117475">
                        <a:buFont typeface="Wingdings" panose="05000000000000000000" pitchFamily="2" charset="2"/>
                        <a:buChar char="ü"/>
                      </a:pPr>
                      <a:r>
                        <a:rPr lang="en-US" sz="900" b="0" i="0" u="none" strike="noStrike" cap="none" dirty="0">
                          <a:solidFill>
                            <a:schemeClr val="tx1"/>
                          </a:solidFill>
                          <a:effectLst/>
                          <a:latin typeface="Roboto Slab" pitchFamily="2" charset="0"/>
                          <a:ea typeface="Roboto Slab" pitchFamily="2" charset="0"/>
                          <a:cs typeface="Arial"/>
                          <a:sym typeface="Arial"/>
                        </a:rPr>
                        <a:t>Use discount cards for medication savings</a:t>
                      </a:r>
                    </a:p>
                    <a:p>
                      <a:pPr marL="117475" indent="-117475">
                        <a:buFont typeface="Wingdings" panose="05000000000000000000" pitchFamily="2" charset="2"/>
                        <a:buChar char="ü"/>
                      </a:pPr>
                      <a:r>
                        <a:rPr lang="en-US" sz="900" b="0" i="0" u="none" strike="noStrike" cap="none" dirty="0">
                          <a:solidFill>
                            <a:schemeClr val="tx1"/>
                          </a:solidFill>
                          <a:effectLst/>
                          <a:latin typeface="Roboto Slab" pitchFamily="2" charset="0"/>
                          <a:ea typeface="Roboto Slab" pitchFamily="2" charset="0"/>
                          <a:cs typeface="Arial"/>
                          <a:sym typeface="Arial"/>
                        </a:rPr>
                        <a:t>Compare non-insurance prices at pharmacies in the area</a:t>
                      </a:r>
                    </a:p>
                    <a:p>
                      <a:pPr marL="117475" indent="-117475">
                        <a:buFont typeface="Wingdings" panose="05000000000000000000" pitchFamily="2" charset="2"/>
                        <a:buChar char="ü"/>
                      </a:pPr>
                      <a:r>
                        <a:rPr lang="en-US" sz="900" b="0" i="0" u="none" strike="noStrike" cap="none" dirty="0">
                          <a:solidFill>
                            <a:schemeClr val="tx1"/>
                          </a:solidFill>
                          <a:effectLst/>
                          <a:latin typeface="Roboto Slab" pitchFamily="2" charset="0"/>
                          <a:ea typeface="Roboto Slab" pitchFamily="2" charset="0"/>
                          <a:cs typeface="Arial"/>
                          <a:sym typeface="Arial"/>
                        </a:rPr>
                        <a:t>Using during the visit to get average prices</a:t>
                      </a:r>
                    </a:p>
                    <a:p>
                      <a:pPr marL="117475" indent="-117475">
                        <a:buFont typeface="Wingdings" panose="05000000000000000000" pitchFamily="2" charset="2"/>
                        <a:buChar char="ü"/>
                      </a:pPr>
                      <a:r>
                        <a:rPr lang="en-US" sz="900" b="0" i="0" u="none" strike="noStrike" cap="none" dirty="0">
                          <a:solidFill>
                            <a:schemeClr val="tx1"/>
                          </a:solidFill>
                          <a:effectLst/>
                          <a:latin typeface="Roboto Slab" pitchFamily="2" charset="0"/>
                          <a:ea typeface="Roboto Slab" pitchFamily="2" charset="0"/>
                          <a:cs typeface="Arial"/>
                          <a:sym typeface="Arial"/>
                        </a:rPr>
                        <a:t>Some have $4 generic lists and patient assistance programs</a:t>
                      </a:r>
                    </a:p>
                  </a:txBody>
                  <a:tcPr/>
                </a:tc>
                <a:tc>
                  <a:txBody>
                    <a:bodyPr/>
                    <a:lstStyle/>
                    <a:p>
                      <a:pPr marL="117475" indent="-117475">
                        <a:buFontTx/>
                        <a:buBlip>
                          <a:blip r:embed="rId4">
                            <a:extLst>
                              <a:ext uri="{96DAC541-7B7A-43D3-8B79-37D633B846F1}">
                                <asvg:svgBlip xmlns:asvg="http://schemas.microsoft.com/office/drawing/2016/SVG/main" r:embed="rId5"/>
                              </a:ext>
                            </a:extLst>
                          </a:blip>
                        </a:buBlip>
                      </a:pPr>
                      <a:r>
                        <a:rPr lang="en-US" sz="900" b="0" i="0" u="none" strike="noStrike" cap="none" dirty="0">
                          <a:solidFill>
                            <a:srgbClr val="000000"/>
                          </a:solidFill>
                          <a:effectLst/>
                          <a:latin typeface="Roboto Slab" pitchFamily="2" charset="0"/>
                          <a:ea typeface="Roboto Slab" pitchFamily="2" charset="0"/>
                          <a:cs typeface="Arial"/>
                          <a:sym typeface="Arial"/>
                        </a:rPr>
                        <a:t>Independent pharmacies in the area may not be listed</a:t>
                      </a:r>
                    </a:p>
                    <a:p>
                      <a:pPr marL="117475" indent="-117475">
                        <a:buFontTx/>
                        <a:buBlip>
                          <a:blip r:embed="rId4">
                            <a:extLst>
                              <a:ext uri="{96DAC541-7B7A-43D3-8B79-37D633B846F1}">
                                <asvg:svgBlip xmlns:asvg="http://schemas.microsoft.com/office/drawing/2016/SVG/main" r:embed="rId5"/>
                              </a:ext>
                            </a:extLst>
                          </a:blip>
                        </a:buBlip>
                      </a:pPr>
                      <a:r>
                        <a:rPr lang="en-US" sz="900" b="0" i="0" u="none" strike="noStrike" cap="none" dirty="0">
                          <a:solidFill>
                            <a:srgbClr val="000000"/>
                          </a:solidFill>
                          <a:effectLst/>
                          <a:latin typeface="Roboto Slab" pitchFamily="2" charset="0"/>
                          <a:ea typeface="Roboto Slab" pitchFamily="2" charset="0"/>
                          <a:cs typeface="Arial"/>
                          <a:sym typeface="Arial"/>
                        </a:rPr>
                        <a:t>All $4 generics may not be listed</a:t>
                      </a:r>
                    </a:p>
                    <a:p>
                      <a:pPr marL="117475" indent="-117475">
                        <a:buFontTx/>
                        <a:buBlip>
                          <a:blip r:embed="rId4">
                            <a:extLst>
                              <a:ext uri="{96DAC541-7B7A-43D3-8B79-37D633B846F1}">
                                <asvg:svgBlip xmlns:asvg="http://schemas.microsoft.com/office/drawing/2016/SVG/main" r:embed="rId5"/>
                              </a:ext>
                            </a:extLst>
                          </a:blip>
                        </a:buBlip>
                      </a:pPr>
                      <a:r>
                        <a:rPr lang="en-US" sz="900" b="0" i="0" u="none" strike="noStrike" cap="none" dirty="0">
                          <a:solidFill>
                            <a:srgbClr val="000000"/>
                          </a:solidFill>
                          <a:effectLst/>
                          <a:latin typeface="Roboto Slab" pitchFamily="2" charset="0"/>
                          <a:ea typeface="Roboto Slab" pitchFamily="2" charset="0"/>
                          <a:cs typeface="Arial"/>
                          <a:sym typeface="Arial"/>
                        </a:rPr>
                        <a:t>Patients need to compare their insurance price vs the discount price</a:t>
                      </a:r>
                    </a:p>
                    <a:p>
                      <a:pPr marL="117475" indent="-117475">
                        <a:buFontTx/>
                        <a:buBlip>
                          <a:blip r:embed="rId4">
                            <a:extLst>
                              <a:ext uri="{96DAC541-7B7A-43D3-8B79-37D633B846F1}">
                                <asvg:svgBlip xmlns:asvg="http://schemas.microsoft.com/office/drawing/2016/SVG/main" r:embed="rId5"/>
                              </a:ext>
                            </a:extLst>
                          </a:blip>
                        </a:buBlip>
                      </a:pPr>
                      <a:r>
                        <a:rPr lang="en-US" sz="900" dirty="0">
                          <a:latin typeface="Roboto Slab" pitchFamily="2" charset="0"/>
                          <a:ea typeface="Roboto Slab" pitchFamily="2" charset="0"/>
                        </a:rPr>
                        <a:t>Prices may be estimates</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lang="en-US" sz="900" b="1" dirty="0">
                          <a:latin typeface="Nixie One" panose="020B0604020202020204" charset="0"/>
                          <a:hlinkClick r:id="rId6"/>
                        </a:rPr>
                        <a:t>GoodRx.com</a:t>
                      </a:r>
                      <a:endParaRPr lang="en-US" sz="900" b="1" dirty="0">
                        <a:latin typeface="Nixie One" panose="020B0604020202020204" charset="0"/>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lang="en-US" sz="900" b="1" dirty="0">
                          <a:latin typeface="Nixie One" panose="020B0604020202020204" charset="0"/>
                          <a:hlinkClick r:id="rId7"/>
                        </a:rPr>
                        <a:t>NeedyMeds.org</a:t>
                      </a:r>
                      <a:endParaRPr lang="en-US" sz="900" b="1" dirty="0">
                        <a:latin typeface="Nixie One" panose="020B0604020202020204" charset="0"/>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lang="en-US" sz="900" b="1" dirty="0">
                          <a:latin typeface="Nixie One" panose="020B0604020202020204" charset="0"/>
                          <a:hlinkClick r:id="rId8"/>
                        </a:rPr>
                        <a:t>Familywize.org</a:t>
                      </a:r>
                      <a:endParaRPr lang="en-US" sz="900" b="1" dirty="0">
                        <a:latin typeface="Nixie One" panose="020B0604020202020204" charset="0"/>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lang="en-US" sz="900" b="1" dirty="0">
                        <a:latin typeface="Nixie One" panose="020B0604020202020204" charset="0"/>
                      </a:endParaRPr>
                    </a:p>
                  </a:txBody>
                  <a:tcPr/>
                </a:tc>
                <a:extLst>
                  <a:ext uri="{0D108BD9-81ED-4DB2-BD59-A6C34878D82A}">
                    <a16:rowId xmlns:a16="http://schemas.microsoft.com/office/drawing/2014/main" val="291713174"/>
                  </a:ext>
                </a:extLst>
              </a:tr>
              <a:tr h="545707">
                <a:tc>
                  <a:txBody>
                    <a:bodyPr/>
                    <a:lstStyle/>
                    <a:p>
                      <a:r>
                        <a:rPr lang="en-US" sz="1000" b="1" i="0" u="none" strike="noStrike" cap="none" dirty="0">
                          <a:solidFill>
                            <a:srgbClr val="94BF6E"/>
                          </a:solidFill>
                          <a:effectLst/>
                          <a:latin typeface="Nixie One" panose="020B0604020202020204" charset="0"/>
                          <a:ea typeface="Arial"/>
                          <a:cs typeface="Arial"/>
                          <a:sym typeface="Arial"/>
                        </a:rPr>
                        <a:t>Price Transparency</a:t>
                      </a:r>
                    </a:p>
                  </a:txBody>
                  <a:tcPr>
                    <a:solidFill>
                      <a:srgbClr val="165751"/>
                    </a:solidFill>
                  </a:tcPr>
                </a:tc>
                <a:tc>
                  <a:txBody>
                    <a:bodyPr/>
                    <a:lstStyle/>
                    <a:p>
                      <a:pPr marL="117475" indent="-117475">
                        <a:buFont typeface="Wingdings" panose="05000000000000000000" pitchFamily="2" charset="2"/>
                        <a:buChar char="ü"/>
                      </a:pPr>
                      <a:r>
                        <a:rPr lang="en-US" sz="900" b="0" i="0" u="none" strike="noStrike" cap="none" dirty="0">
                          <a:solidFill>
                            <a:schemeClr val="tx1"/>
                          </a:solidFill>
                          <a:effectLst/>
                          <a:latin typeface="Roboto Slab" pitchFamily="2" charset="0"/>
                          <a:ea typeface="Roboto Slab" pitchFamily="2" charset="0"/>
                          <a:cs typeface="Arial"/>
                          <a:sym typeface="Arial"/>
                        </a:rPr>
                        <a:t>Help uninsured patients plan for procedures</a:t>
                      </a:r>
                    </a:p>
                    <a:p>
                      <a:pPr marL="117475" indent="-117475">
                        <a:buFont typeface="Wingdings" panose="05000000000000000000" pitchFamily="2" charset="2"/>
                        <a:buChar char="ü"/>
                      </a:pPr>
                      <a:r>
                        <a:rPr lang="en-US" sz="900" b="0" i="0" u="none" strike="noStrike" cap="none" dirty="0">
                          <a:solidFill>
                            <a:schemeClr val="tx1"/>
                          </a:solidFill>
                          <a:effectLst/>
                          <a:latin typeface="Roboto Slab" pitchFamily="2" charset="0"/>
                          <a:ea typeface="Roboto Slab" pitchFamily="2" charset="0"/>
                          <a:cs typeface="Arial"/>
                          <a:sym typeface="Arial"/>
                        </a:rPr>
                        <a:t>Compare prices for in and out of network</a:t>
                      </a:r>
                    </a:p>
                    <a:p>
                      <a:pPr marL="117475" indent="-117475">
                        <a:buFont typeface="Wingdings" panose="05000000000000000000" pitchFamily="2" charset="2"/>
                        <a:buChar char="ü"/>
                      </a:pPr>
                      <a:r>
                        <a:rPr lang="en-US" sz="900" b="0" i="0" u="none" strike="noStrike" cap="none" dirty="0">
                          <a:solidFill>
                            <a:schemeClr val="tx1"/>
                          </a:solidFill>
                          <a:effectLst/>
                          <a:latin typeface="Roboto Slab" pitchFamily="2" charset="0"/>
                          <a:ea typeface="Roboto Slab" pitchFamily="2" charset="0"/>
                          <a:cs typeface="Arial"/>
                          <a:sym typeface="Arial"/>
                        </a:rPr>
                        <a:t>Build knowledge of the relative costs of procedures in your area</a:t>
                      </a:r>
                    </a:p>
                  </a:txBody>
                  <a:tcPr/>
                </a:tc>
                <a:tc>
                  <a:txBody>
                    <a:bodyPr/>
                    <a:lstStyle/>
                    <a:p>
                      <a:pPr marL="117475" indent="-117475">
                        <a:buFontTx/>
                        <a:buBlip>
                          <a:blip r:embed="rId4">
                            <a:extLst>
                              <a:ext uri="{96DAC541-7B7A-43D3-8B79-37D633B846F1}">
                                <asvg:svgBlip xmlns:asvg="http://schemas.microsoft.com/office/drawing/2016/SVG/main" r:embed="rId5"/>
                              </a:ext>
                            </a:extLst>
                          </a:blip>
                        </a:buBlip>
                      </a:pPr>
                      <a:r>
                        <a:rPr lang="en-US" sz="900" dirty="0">
                          <a:latin typeface="Roboto Slab" pitchFamily="2" charset="0"/>
                          <a:ea typeface="Roboto Slab" pitchFamily="2" charset="0"/>
                        </a:rPr>
                        <a:t>Doesn’t compare prices at specific facilities</a:t>
                      </a:r>
                    </a:p>
                    <a:p>
                      <a:pPr marL="117475" indent="-117475">
                        <a:buFontTx/>
                        <a:buBlip>
                          <a:blip r:embed="rId4">
                            <a:extLst>
                              <a:ext uri="{96DAC541-7B7A-43D3-8B79-37D633B846F1}">
                                <asvg:svgBlip xmlns:asvg="http://schemas.microsoft.com/office/drawing/2016/SVG/main" r:embed="rId5"/>
                              </a:ext>
                            </a:extLst>
                          </a:blip>
                        </a:buBlip>
                      </a:pPr>
                      <a:r>
                        <a:rPr lang="en-US" sz="900" dirty="0">
                          <a:latin typeface="Roboto Slab" pitchFamily="2" charset="0"/>
                          <a:ea typeface="Roboto Slab" pitchFamily="2" charset="0"/>
                        </a:rPr>
                        <a:t>It’s an estimate, not a patient-specific price</a:t>
                      </a:r>
                    </a:p>
                    <a:p>
                      <a:pPr marL="117475" indent="-117475">
                        <a:buFontTx/>
                        <a:buBlip>
                          <a:blip r:embed="rId4">
                            <a:extLst>
                              <a:ext uri="{96DAC541-7B7A-43D3-8B79-37D633B846F1}">
                                <asvg:svgBlip xmlns:asvg="http://schemas.microsoft.com/office/drawing/2016/SVG/main" r:embed="rId5"/>
                              </a:ext>
                            </a:extLst>
                          </a:blip>
                        </a:buBlip>
                      </a:pPr>
                      <a:r>
                        <a:rPr lang="en-US" sz="900" dirty="0">
                          <a:latin typeface="Roboto Slab" pitchFamily="2" charset="0"/>
                          <a:ea typeface="Roboto Slab" pitchFamily="2" charset="0"/>
                        </a:rPr>
                        <a:t>Searches can be tricky for the exact procedure</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lang="en-US" sz="900" b="1" i="0" u="none" strike="noStrike" cap="none" dirty="0">
                          <a:solidFill>
                            <a:srgbClr val="000000"/>
                          </a:solidFill>
                          <a:effectLst/>
                          <a:latin typeface="Nixie One" panose="020B0604020202020204" charset="0"/>
                          <a:ea typeface="Arial"/>
                          <a:cs typeface="Arial"/>
                          <a:sym typeface="Arial"/>
                          <a:hlinkClick r:id="rId9"/>
                        </a:rPr>
                        <a:t>Fairhealthconsumer.org</a:t>
                      </a:r>
                      <a:endParaRPr lang="en-US" sz="900" b="1" i="0" u="none" strike="noStrike" cap="none" dirty="0">
                        <a:solidFill>
                          <a:srgbClr val="000000"/>
                        </a:solidFill>
                        <a:effectLst/>
                        <a:latin typeface="Nixie One" panose="020B0604020202020204" charset="0"/>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lang="en-US" sz="900" b="1" dirty="0">
                        <a:latin typeface="Nixie One" panose="020B0604020202020204" charset="0"/>
                      </a:endParaRPr>
                    </a:p>
                  </a:txBody>
                  <a:tcPr/>
                </a:tc>
                <a:extLst>
                  <a:ext uri="{0D108BD9-81ED-4DB2-BD59-A6C34878D82A}">
                    <a16:rowId xmlns:a16="http://schemas.microsoft.com/office/drawing/2014/main" val="1831020384"/>
                  </a:ext>
                </a:extLst>
              </a:tr>
              <a:tr h="492091">
                <a:tc>
                  <a:txBody>
                    <a:bodyPr/>
                    <a:lstStyle/>
                    <a:p>
                      <a:r>
                        <a:rPr lang="en-US" sz="1000" b="1" dirty="0">
                          <a:solidFill>
                            <a:srgbClr val="94BF6E"/>
                          </a:solidFill>
                          <a:latin typeface="Nixie One" panose="020B0604020202020204" charset="0"/>
                        </a:rPr>
                        <a:t>Search Engines</a:t>
                      </a:r>
                    </a:p>
                  </a:txBody>
                  <a:tcPr>
                    <a:solidFill>
                      <a:srgbClr val="165751"/>
                    </a:solidFill>
                  </a:tcPr>
                </a:tc>
                <a:tc>
                  <a:txBody>
                    <a:bodyPr/>
                    <a:lstStyle/>
                    <a:p>
                      <a:pPr marL="117475" indent="-117475">
                        <a:buFont typeface="Wingdings" panose="05000000000000000000" pitchFamily="2" charset="2"/>
                        <a:buChar char="ü"/>
                      </a:pPr>
                      <a:r>
                        <a:rPr lang="en-US" sz="900" b="0" i="0" u="none" strike="noStrike" cap="none" dirty="0">
                          <a:solidFill>
                            <a:schemeClr val="tx1"/>
                          </a:solidFill>
                          <a:effectLst/>
                          <a:latin typeface="Roboto Slab" pitchFamily="2" charset="0"/>
                          <a:ea typeface="Roboto Slab" pitchFamily="2" charset="0"/>
                          <a:cs typeface="Arial"/>
                          <a:sym typeface="Arial"/>
                        </a:rPr>
                        <a:t>Quick and easy search by topic</a:t>
                      </a:r>
                    </a:p>
                    <a:p>
                      <a:pPr marL="117475" indent="-117475">
                        <a:buFont typeface="Wingdings" panose="05000000000000000000" pitchFamily="2" charset="2"/>
                        <a:buChar char="ü"/>
                      </a:pPr>
                      <a:r>
                        <a:rPr lang="en-US" sz="900" b="0" i="0" u="none" strike="noStrike" cap="none" dirty="0">
                          <a:solidFill>
                            <a:schemeClr val="tx1"/>
                          </a:solidFill>
                          <a:effectLst/>
                          <a:latin typeface="Roboto Slab" pitchFamily="2" charset="0"/>
                          <a:ea typeface="Roboto Slab" pitchFamily="2" charset="0"/>
                          <a:cs typeface="Arial"/>
                          <a:sym typeface="Arial"/>
                        </a:rPr>
                        <a:t>Find facilities nearby</a:t>
                      </a:r>
                    </a:p>
                    <a:p>
                      <a:pPr marL="117475" indent="-117475">
                        <a:buFont typeface="Wingdings" panose="05000000000000000000" pitchFamily="2" charset="2"/>
                        <a:buChar char="ü"/>
                      </a:pPr>
                      <a:r>
                        <a:rPr lang="en-US" sz="900" b="0" i="0" u="none" strike="noStrike" cap="none" dirty="0">
                          <a:solidFill>
                            <a:schemeClr val="tx1"/>
                          </a:solidFill>
                          <a:effectLst/>
                          <a:latin typeface="Roboto Slab" pitchFamily="2" charset="0"/>
                          <a:ea typeface="Roboto Slab" pitchFamily="2" charset="0"/>
                          <a:cs typeface="Arial"/>
                          <a:sym typeface="Arial"/>
                        </a:rPr>
                        <a:t>General knowledge of price transparency</a:t>
                      </a:r>
                    </a:p>
                  </a:txBody>
                  <a:tcPr/>
                </a:tc>
                <a:tc>
                  <a:txBody>
                    <a:bodyPr/>
                    <a:lstStyle/>
                    <a:p>
                      <a:pPr marL="117475" indent="-117475">
                        <a:buFontTx/>
                        <a:buBlip>
                          <a:blip r:embed="rId4">
                            <a:extLst>
                              <a:ext uri="{96DAC541-7B7A-43D3-8B79-37D633B846F1}">
                                <asvg:svgBlip xmlns:asvg="http://schemas.microsoft.com/office/drawing/2016/SVG/main" r:embed="rId5"/>
                              </a:ext>
                            </a:extLst>
                          </a:blip>
                        </a:buBlip>
                      </a:pPr>
                      <a:r>
                        <a:rPr lang="en-US" sz="900" b="0" i="0" u="none" strike="noStrike" cap="none" dirty="0">
                          <a:solidFill>
                            <a:srgbClr val="000000"/>
                          </a:solidFill>
                          <a:effectLst/>
                          <a:latin typeface="Roboto Slab" pitchFamily="2" charset="0"/>
                          <a:ea typeface="Roboto Slab" pitchFamily="2" charset="0"/>
                          <a:cs typeface="Arial"/>
                          <a:sym typeface="Arial"/>
                        </a:rPr>
                        <a:t>Sites can pay to appear in searches, be sure to fully review/vet the information</a:t>
                      </a:r>
                    </a:p>
                  </a:txBody>
                  <a:tcPr/>
                </a:tc>
                <a:tc>
                  <a:txBody>
                    <a:bodyPr/>
                    <a:lstStyle/>
                    <a:p>
                      <a:pPr marL="0" indent="0">
                        <a:buFontTx/>
                        <a:buNone/>
                      </a:pPr>
                      <a:r>
                        <a:rPr lang="en-US" sz="900" b="1" i="0" u="none" strike="noStrike" cap="none" dirty="0">
                          <a:solidFill>
                            <a:srgbClr val="000000"/>
                          </a:solidFill>
                          <a:effectLst/>
                          <a:latin typeface="Nixie One" panose="020B0604020202020204" charset="0"/>
                          <a:ea typeface="Arial"/>
                          <a:cs typeface="Arial"/>
                          <a:sym typeface="Arial"/>
                          <a:hlinkClick r:id="rId10"/>
                        </a:rPr>
                        <a:t>Google</a:t>
                      </a:r>
                      <a:endParaRPr lang="en-US" sz="900" b="1" i="0" u="none" strike="noStrike" cap="none" dirty="0">
                        <a:solidFill>
                          <a:srgbClr val="000000"/>
                        </a:solidFill>
                        <a:effectLst/>
                        <a:latin typeface="Nixie One" panose="020B0604020202020204" charset="0"/>
                        <a:ea typeface="Arial"/>
                        <a:cs typeface="Arial"/>
                        <a:sym typeface="Arial"/>
                      </a:endParaRPr>
                    </a:p>
                  </a:txBody>
                  <a:tcPr/>
                </a:tc>
                <a:extLst>
                  <a:ext uri="{0D108BD9-81ED-4DB2-BD59-A6C34878D82A}">
                    <a16:rowId xmlns:a16="http://schemas.microsoft.com/office/drawing/2014/main" val="990671957"/>
                  </a:ext>
                </a:extLst>
              </a:tr>
              <a:tr h="898426">
                <a:tc>
                  <a:txBody>
                    <a:bodyPr/>
                    <a:lstStyle/>
                    <a:p>
                      <a:r>
                        <a:rPr lang="en-US" sz="1000" b="1" dirty="0">
                          <a:solidFill>
                            <a:srgbClr val="94BF6E"/>
                          </a:solidFill>
                          <a:latin typeface="Nixie One" panose="020B0604020202020204" charset="0"/>
                        </a:rPr>
                        <a:t>Patient Assistance</a:t>
                      </a:r>
                    </a:p>
                  </a:txBody>
                  <a:tcPr>
                    <a:solidFill>
                      <a:srgbClr val="165751"/>
                    </a:solidFill>
                  </a:tcPr>
                </a:tc>
                <a:tc>
                  <a:txBody>
                    <a:bodyPr/>
                    <a:lstStyle/>
                    <a:p>
                      <a:pPr marL="117475" indent="-117475">
                        <a:buFont typeface="Wingdings" panose="05000000000000000000" pitchFamily="2" charset="2"/>
                        <a:buChar char="ü"/>
                      </a:pPr>
                      <a:r>
                        <a:rPr lang="en-US" sz="900" dirty="0">
                          <a:solidFill>
                            <a:schemeClr val="tx1"/>
                          </a:solidFill>
                          <a:latin typeface="Roboto Slab" pitchFamily="2" charset="0"/>
                          <a:ea typeface="Roboto Slab" pitchFamily="2" charset="0"/>
                        </a:rPr>
                        <a:t>Handouts and resources</a:t>
                      </a:r>
                      <a:r>
                        <a:rPr lang="en-US" sz="900" baseline="0" dirty="0">
                          <a:solidFill>
                            <a:schemeClr val="tx1"/>
                          </a:solidFill>
                          <a:latin typeface="Roboto Slab" pitchFamily="2" charset="0"/>
                          <a:ea typeface="Roboto Slab" pitchFamily="2" charset="0"/>
                        </a:rPr>
                        <a:t> for patients</a:t>
                      </a:r>
                    </a:p>
                    <a:p>
                      <a:pPr marL="117475" indent="-117475">
                        <a:buFont typeface="Wingdings" panose="05000000000000000000" pitchFamily="2" charset="2"/>
                        <a:buChar char="ü"/>
                      </a:pPr>
                      <a:r>
                        <a:rPr lang="en-US" sz="900" baseline="0" dirty="0">
                          <a:solidFill>
                            <a:schemeClr val="tx1"/>
                          </a:solidFill>
                          <a:latin typeface="Roboto Slab" pitchFamily="2" charset="0"/>
                          <a:ea typeface="Roboto Slab" pitchFamily="2" charset="0"/>
                        </a:rPr>
                        <a:t>Great tools for physicians/staff to learn insurance and formulary basics!</a:t>
                      </a:r>
                      <a:endParaRPr lang="en-US" sz="900" dirty="0">
                        <a:solidFill>
                          <a:schemeClr val="tx1"/>
                        </a:solidFill>
                        <a:latin typeface="Roboto Slab" pitchFamily="2" charset="0"/>
                        <a:ea typeface="Roboto Slab" pitchFamily="2" charset="0"/>
                      </a:endParaRPr>
                    </a:p>
                    <a:p>
                      <a:pPr marL="117475" indent="-117475">
                        <a:buFont typeface="Wingdings" panose="05000000000000000000" pitchFamily="2" charset="2"/>
                        <a:buChar char="ü"/>
                      </a:pPr>
                      <a:r>
                        <a:rPr lang="en-US" sz="900" baseline="0" dirty="0">
                          <a:solidFill>
                            <a:schemeClr val="tx1"/>
                          </a:solidFill>
                          <a:latin typeface="Roboto Slab" pitchFamily="2" charset="0"/>
                          <a:ea typeface="Roboto Slab" pitchFamily="2" charset="0"/>
                        </a:rPr>
                        <a:t>Prescription Assistance Program and Prior Authorization Assistance</a:t>
                      </a:r>
                      <a:endParaRPr lang="en-US" sz="900" dirty="0">
                        <a:solidFill>
                          <a:schemeClr val="tx1"/>
                        </a:solidFill>
                        <a:latin typeface="Roboto Slab" pitchFamily="2" charset="0"/>
                        <a:ea typeface="Roboto Slab" pitchFamily="2" charset="0"/>
                      </a:endParaRPr>
                    </a:p>
                    <a:p>
                      <a:pPr marL="117475" indent="-117475">
                        <a:buFont typeface="Wingdings" panose="05000000000000000000" pitchFamily="2" charset="2"/>
                        <a:buChar char="ü"/>
                      </a:pPr>
                      <a:r>
                        <a:rPr lang="en-US" sz="900" dirty="0">
                          <a:solidFill>
                            <a:schemeClr val="tx1"/>
                          </a:solidFill>
                          <a:latin typeface="Roboto Slab" pitchFamily="2" charset="0"/>
                          <a:ea typeface="Roboto Slab" pitchFamily="2" charset="0"/>
                        </a:rPr>
                        <a:t>Patients</a:t>
                      </a:r>
                      <a:r>
                        <a:rPr lang="en-US" sz="900" baseline="0" dirty="0">
                          <a:solidFill>
                            <a:schemeClr val="tx1"/>
                          </a:solidFill>
                          <a:latin typeface="Roboto Slab" pitchFamily="2" charset="0"/>
                          <a:ea typeface="Roboto Slab" pitchFamily="2" charset="0"/>
                        </a:rPr>
                        <a:t> have a helpline to call</a:t>
                      </a:r>
                    </a:p>
                    <a:p>
                      <a:pPr marL="117475" indent="-117475">
                        <a:buFont typeface="Wingdings" panose="05000000000000000000" pitchFamily="2" charset="2"/>
                        <a:buChar char="ü"/>
                      </a:pPr>
                      <a:r>
                        <a:rPr lang="en-US" sz="900" baseline="0" dirty="0">
                          <a:solidFill>
                            <a:schemeClr val="tx1"/>
                          </a:solidFill>
                          <a:latin typeface="Roboto Slab" pitchFamily="2" charset="0"/>
                          <a:ea typeface="Roboto Slab" pitchFamily="2" charset="0"/>
                        </a:rPr>
                        <a:t>Help patients navigate questions about surprise bills, finding insurance and insurance coverage</a:t>
                      </a:r>
                    </a:p>
                  </a:txBody>
                  <a:tcPr/>
                </a:tc>
                <a:tc>
                  <a:txBody>
                    <a:bodyPr/>
                    <a:lstStyle/>
                    <a:p>
                      <a:pPr marL="117475" marR="0" lvl="0" indent="-117475" algn="l" defTabSz="914400" rtl="0" eaLnBrk="1" fontAlgn="auto" latinLnBrk="0" hangingPunct="1">
                        <a:lnSpc>
                          <a:spcPct val="100000"/>
                        </a:lnSpc>
                        <a:spcBef>
                          <a:spcPts val="0"/>
                        </a:spcBef>
                        <a:spcAft>
                          <a:spcPts val="0"/>
                        </a:spcAft>
                        <a:buClr>
                          <a:srgbClr val="000000"/>
                        </a:buClr>
                        <a:buSzTx/>
                        <a:buFontTx/>
                        <a:buBlip>
                          <a:blip r:embed="rId4">
                            <a:extLst>
                              <a:ext uri="{96DAC541-7B7A-43D3-8B79-37D633B846F1}">
                                <asvg:svgBlip xmlns:asvg="http://schemas.microsoft.com/office/drawing/2016/SVG/main" r:embed="rId5"/>
                              </a:ext>
                            </a:extLst>
                          </a:blip>
                        </a:buBlip>
                        <a:tabLst/>
                        <a:defRPr/>
                      </a:pPr>
                      <a:r>
                        <a:rPr lang="en-US" sz="900" dirty="0">
                          <a:latin typeface="Roboto Slab" pitchFamily="2" charset="0"/>
                          <a:ea typeface="Roboto Slab" pitchFamily="2" charset="0"/>
                        </a:rPr>
                        <a:t>It will take time for</a:t>
                      </a:r>
                      <a:r>
                        <a:rPr lang="en-US" sz="900" baseline="0" dirty="0">
                          <a:latin typeface="Roboto Slab" pitchFamily="2" charset="0"/>
                          <a:ea typeface="Roboto Slab" pitchFamily="2" charset="0"/>
                        </a:rPr>
                        <a:t> the patient to get the information that will help them make informed decisions.</a:t>
                      </a:r>
                      <a:endParaRPr lang="en-US" sz="900" dirty="0">
                        <a:latin typeface="Roboto Slab" pitchFamily="2" charset="0"/>
                        <a:ea typeface="Roboto Slab" pitchFamily="2" charset="0"/>
                      </a:endParaRPr>
                    </a:p>
                    <a:p>
                      <a:pPr marL="117475" marR="0" lvl="0" indent="-117475" algn="l" defTabSz="914400" rtl="0" eaLnBrk="1" fontAlgn="auto" latinLnBrk="0" hangingPunct="1">
                        <a:lnSpc>
                          <a:spcPct val="100000"/>
                        </a:lnSpc>
                        <a:spcBef>
                          <a:spcPts val="0"/>
                        </a:spcBef>
                        <a:spcAft>
                          <a:spcPts val="0"/>
                        </a:spcAft>
                        <a:buClr>
                          <a:srgbClr val="000000"/>
                        </a:buClr>
                        <a:buSzTx/>
                        <a:buFontTx/>
                        <a:buBlip>
                          <a:blip r:embed="rId4">
                            <a:extLst>
                              <a:ext uri="{96DAC541-7B7A-43D3-8B79-37D633B846F1}">
                                <asvg:svgBlip xmlns:asvg="http://schemas.microsoft.com/office/drawing/2016/SVG/main" r:embed="rId5"/>
                              </a:ext>
                            </a:extLst>
                          </a:blip>
                        </a:buBlip>
                        <a:tabLst/>
                        <a:defRPr/>
                      </a:pPr>
                      <a:r>
                        <a:rPr lang="en-US" sz="900" dirty="0">
                          <a:latin typeface="Roboto Slab" pitchFamily="2" charset="0"/>
                          <a:ea typeface="Roboto Slab" pitchFamily="2" charset="0"/>
                        </a:rPr>
                        <a:t>It will take time to apply and get accepted</a:t>
                      </a:r>
                    </a:p>
                    <a:p>
                      <a:pPr marL="117475" marR="0" lvl="0" indent="-117475" algn="l" defTabSz="914400" rtl="0" eaLnBrk="1" fontAlgn="auto" latinLnBrk="0" hangingPunct="1">
                        <a:lnSpc>
                          <a:spcPct val="100000"/>
                        </a:lnSpc>
                        <a:spcBef>
                          <a:spcPts val="0"/>
                        </a:spcBef>
                        <a:spcAft>
                          <a:spcPts val="0"/>
                        </a:spcAft>
                        <a:buClr>
                          <a:srgbClr val="000000"/>
                        </a:buClr>
                        <a:buSzTx/>
                        <a:buFontTx/>
                        <a:buBlip>
                          <a:blip r:embed="rId4">
                            <a:extLst>
                              <a:ext uri="{96DAC541-7B7A-43D3-8B79-37D633B846F1}">
                                <asvg:svgBlip xmlns:asvg="http://schemas.microsoft.com/office/drawing/2016/SVG/main" r:embed="rId5"/>
                              </a:ext>
                            </a:extLst>
                          </a:blip>
                        </a:buBlip>
                        <a:tabLst/>
                        <a:defRPr/>
                      </a:pPr>
                      <a:r>
                        <a:rPr lang="en-US" sz="900" dirty="0">
                          <a:latin typeface="Roboto Slab" pitchFamily="2" charset="0"/>
                          <a:ea typeface="Roboto Slab" pitchFamily="2" charset="0"/>
                        </a:rPr>
                        <a:t>It will take time to find the assistance program and apply.  </a:t>
                      </a:r>
                    </a:p>
                    <a:p>
                      <a:pPr marL="117475" indent="-117475">
                        <a:buFontTx/>
                        <a:buBlip>
                          <a:blip r:embed="rId4">
                            <a:extLst>
                              <a:ext uri="{96DAC541-7B7A-43D3-8B79-37D633B846F1}">
                                <asvg:svgBlip xmlns:asvg="http://schemas.microsoft.com/office/drawing/2016/SVG/main" r:embed="rId5"/>
                              </a:ext>
                            </a:extLst>
                          </a:blip>
                        </a:buBlip>
                      </a:pPr>
                      <a:endParaRPr lang="en-US" sz="900" b="0" i="0" u="none" strike="noStrike" cap="none" dirty="0">
                        <a:solidFill>
                          <a:srgbClr val="000000"/>
                        </a:solidFill>
                        <a:effectLst/>
                        <a:latin typeface="Roboto Slab" pitchFamily="2" charset="0"/>
                        <a:ea typeface="Roboto Slab" pitchFamily="2" charset="0"/>
                        <a:cs typeface="Arial"/>
                        <a:sym typeface="Arial"/>
                      </a:endParaRPr>
                    </a:p>
                  </a:txBody>
                  <a:tcPr/>
                </a:tc>
                <a:tc>
                  <a:txBody>
                    <a:bodyPr/>
                    <a:lstStyle/>
                    <a:p>
                      <a:pPr marL="0" indent="0">
                        <a:buFontTx/>
                        <a:buNone/>
                      </a:pPr>
                      <a:r>
                        <a:rPr lang="en-US" sz="900" b="1" i="0" u="none" strike="noStrike" cap="none" dirty="0">
                          <a:solidFill>
                            <a:srgbClr val="000000"/>
                          </a:solidFill>
                          <a:effectLst/>
                          <a:latin typeface="Nixie One" panose="020B0604020202020204" charset="0"/>
                          <a:ea typeface="Arial"/>
                          <a:cs typeface="Arial"/>
                          <a:sym typeface="Arial"/>
                          <a:hlinkClick r:id="rId11"/>
                        </a:rPr>
                        <a:t>PatientAdvocate.org</a:t>
                      </a:r>
                      <a:endParaRPr lang="en-US" sz="900" b="1" i="0" u="none" strike="noStrike" cap="none" dirty="0">
                        <a:solidFill>
                          <a:srgbClr val="000000"/>
                        </a:solidFill>
                        <a:effectLst/>
                        <a:latin typeface="Nixie One" panose="020B0604020202020204" charset="0"/>
                        <a:ea typeface="Arial"/>
                        <a:cs typeface="Arial"/>
                        <a:sym typeface="Arial"/>
                      </a:endParaRPr>
                    </a:p>
                    <a:p>
                      <a:pPr marL="0" indent="0">
                        <a:buFontTx/>
                        <a:buNone/>
                      </a:pPr>
                      <a:r>
                        <a:rPr lang="en-US" sz="900" b="1" i="0" u="none" strike="noStrike" cap="none" dirty="0">
                          <a:solidFill>
                            <a:srgbClr val="000000"/>
                          </a:solidFill>
                          <a:effectLst/>
                          <a:latin typeface="Nixie One" panose="020B0604020202020204" charset="0"/>
                          <a:ea typeface="Arial"/>
                          <a:cs typeface="Arial"/>
                          <a:sym typeface="Arial"/>
                          <a:hlinkClick r:id="rId12"/>
                        </a:rPr>
                        <a:t>CommunityHealthAdvocates.org</a:t>
                      </a:r>
                      <a:endParaRPr lang="en-US" sz="900" b="1" i="0" u="none" strike="noStrike" cap="none" dirty="0">
                        <a:solidFill>
                          <a:srgbClr val="000000"/>
                        </a:solidFill>
                        <a:effectLst/>
                        <a:latin typeface="Nixie One" panose="020B0604020202020204" charset="0"/>
                        <a:ea typeface="Arial"/>
                        <a:cs typeface="Arial"/>
                        <a:sym typeface="Arial"/>
                      </a:endParaRPr>
                    </a:p>
                    <a:p>
                      <a:pPr marL="0" indent="0">
                        <a:buFontTx/>
                        <a:buNone/>
                      </a:pPr>
                      <a:endParaRPr lang="en-US" sz="900" b="1" i="0" u="none" strike="noStrike" cap="none" dirty="0">
                        <a:solidFill>
                          <a:srgbClr val="000000"/>
                        </a:solidFill>
                        <a:effectLst/>
                        <a:latin typeface="Nixie One" panose="020B0604020202020204" charset="0"/>
                        <a:ea typeface="Arial"/>
                        <a:cs typeface="Arial"/>
                        <a:sym typeface="Arial"/>
                      </a:endParaRPr>
                    </a:p>
                  </a:txBody>
                  <a:tcPr/>
                </a:tc>
                <a:extLst>
                  <a:ext uri="{0D108BD9-81ED-4DB2-BD59-A6C34878D82A}">
                    <a16:rowId xmlns:a16="http://schemas.microsoft.com/office/drawing/2014/main" val="910256472"/>
                  </a:ext>
                </a:extLst>
              </a:tr>
            </a:tbl>
          </a:graphicData>
        </a:graphic>
      </p:graphicFrame>
      <p:sp>
        <p:nvSpPr>
          <p:cNvPr id="174" name="Google Shape;174;p19"/>
          <p:cNvSpPr txBox="1">
            <a:spLocks noGrp="1"/>
          </p:cNvSpPr>
          <p:nvPr>
            <p:ph type="ctrTitle" idx="4294967295"/>
          </p:nvPr>
        </p:nvSpPr>
        <p:spPr>
          <a:xfrm>
            <a:off x="1" y="82593"/>
            <a:ext cx="3840479" cy="637112"/>
          </a:xfrm>
          <a:prstGeom prst="rect">
            <a:avLst/>
          </a:prstGeom>
          <a:solidFill>
            <a:srgbClr val="124057"/>
          </a:solidFill>
        </p:spPr>
        <p:txBody>
          <a:bodyPr spcFirstLastPara="1" wrap="square" lIns="91425" tIns="91425" rIns="91425" bIns="91425" anchor="t" anchorCtr="0">
            <a:noAutofit/>
          </a:bodyPr>
          <a:lstStyle/>
          <a:p>
            <a:pPr marL="0" lvl="0" indent="0" rtl="0">
              <a:spcBef>
                <a:spcPts val="0"/>
              </a:spcBef>
              <a:spcAft>
                <a:spcPts val="0"/>
              </a:spcAft>
              <a:buNone/>
            </a:pPr>
            <a:r>
              <a:rPr lang="en-US" sz="3600" dirty="0">
                <a:solidFill>
                  <a:srgbClr val="94BF6E"/>
                </a:solidFill>
              </a:rPr>
              <a:t>    </a:t>
            </a:r>
            <a:endParaRPr sz="3600" dirty="0">
              <a:solidFill>
                <a:srgbClr val="94BF6E"/>
              </a:solidFill>
            </a:endParaRPr>
          </a:p>
        </p:txBody>
      </p:sp>
      <p:sp>
        <p:nvSpPr>
          <p:cNvPr id="187" name="Google Shape;187;p19"/>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8</a:t>
            </a:fld>
            <a:endParaRPr/>
          </a:p>
        </p:txBody>
      </p:sp>
      <p:pic>
        <p:nvPicPr>
          <p:cNvPr id="22" name="Graphic 21" descr="Circle with left arrow">
            <a:hlinkClick r:id="" action="ppaction://hlinkshowjump?jump=nextslide"/>
            <a:extLst>
              <a:ext uri="{FF2B5EF4-FFF2-40B4-BE49-F238E27FC236}">
                <a16:creationId xmlns:a16="http://schemas.microsoft.com/office/drawing/2014/main" id="{E06B9A6F-33E8-41A9-89E5-22BA602B077C}"/>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626131" y="4650154"/>
            <a:ext cx="480325" cy="480325"/>
          </a:xfrm>
          <a:prstGeom prst="rect">
            <a:avLst/>
          </a:prstGeom>
        </p:spPr>
      </p:pic>
      <p:pic>
        <p:nvPicPr>
          <p:cNvPr id="11" name="Graphic 10" descr="Internet">
            <a:extLst>
              <a:ext uri="{FF2B5EF4-FFF2-40B4-BE49-F238E27FC236}">
                <a16:creationId xmlns:a16="http://schemas.microsoft.com/office/drawing/2014/main" id="{00DB10FD-3C81-47E8-90DF-4443610FC9CC}"/>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45890" y="65044"/>
            <a:ext cx="640692" cy="640692"/>
          </a:xfrm>
          <a:prstGeom prst="rect">
            <a:avLst/>
          </a:prstGeom>
        </p:spPr>
      </p:pic>
      <p:sp>
        <p:nvSpPr>
          <p:cNvPr id="2" name="TextBox 1">
            <a:extLst>
              <a:ext uri="{FF2B5EF4-FFF2-40B4-BE49-F238E27FC236}">
                <a16:creationId xmlns:a16="http://schemas.microsoft.com/office/drawing/2014/main" id="{FF3DCC71-FAED-44C2-AC82-A14C7CF52459}"/>
              </a:ext>
            </a:extLst>
          </p:cNvPr>
          <p:cNvSpPr txBox="1"/>
          <p:nvPr/>
        </p:nvSpPr>
        <p:spPr>
          <a:xfrm>
            <a:off x="1382980" y="163843"/>
            <a:ext cx="2161102" cy="461665"/>
          </a:xfrm>
          <a:prstGeom prst="rect">
            <a:avLst/>
          </a:prstGeom>
          <a:noFill/>
        </p:spPr>
        <p:txBody>
          <a:bodyPr wrap="square" rtlCol="0">
            <a:spAutoFit/>
          </a:bodyPr>
          <a:lstStyle/>
          <a:p>
            <a:r>
              <a:rPr lang="en-US" sz="2400" b="1" dirty="0">
                <a:solidFill>
                  <a:schemeClr val="bg1"/>
                </a:solidFill>
                <a:latin typeface="Roboto Slab" pitchFamily="2" charset="0"/>
                <a:ea typeface="Roboto Slab" pitchFamily="2" charset="0"/>
              </a:rPr>
              <a:t>WEBSITES</a:t>
            </a:r>
          </a:p>
        </p:txBody>
      </p:sp>
      <p:cxnSp>
        <p:nvCxnSpPr>
          <p:cNvPr id="9" name="Straight Connector 8">
            <a:extLst>
              <a:ext uri="{FF2B5EF4-FFF2-40B4-BE49-F238E27FC236}">
                <a16:creationId xmlns:a16="http://schemas.microsoft.com/office/drawing/2014/main" id="{F1645FB3-7777-42D4-81C1-654347BC3015}"/>
              </a:ext>
            </a:extLst>
          </p:cNvPr>
          <p:cNvCxnSpPr/>
          <p:nvPr/>
        </p:nvCxnSpPr>
        <p:spPr>
          <a:xfrm>
            <a:off x="1235241" y="252549"/>
            <a:ext cx="0" cy="287382"/>
          </a:xfrm>
          <a:prstGeom prst="line">
            <a:avLst/>
          </a:prstGeom>
          <a:ln>
            <a:solidFill>
              <a:srgbClr val="18637B"/>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993615790"/>
      </p:ext>
    </p:extLst>
  </p:cSld>
  <p:clrMapOvr>
    <a:masterClrMapping/>
  </p:clrMapOvr>
  <p:transition advClick="0">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graphicFrame>
        <p:nvGraphicFramePr>
          <p:cNvPr id="15" name="Table 14">
            <a:extLst>
              <a:ext uri="{FF2B5EF4-FFF2-40B4-BE49-F238E27FC236}">
                <a16:creationId xmlns:a16="http://schemas.microsoft.com/office/drawing/2014/main" id="{BDD131E9-294A-4BE2-872F-546430536434}"/>
              </a:ext>
            </a:extLst>
          </p:cNvPr>
          <p:cNvGraphicFramePr>
            <a:graphicFrameLocks noGrp="1"/>
          </p:cNvGraphicFramePr>
          <p:nvPr>
            <p:extLst>
              <p:ext uri="{D42A27DB-BD31-4B8C-83A1-F6EECF244321}">
                <p14:modId xmlns:p14="http://schemas.microsoft.com/office/powerpoint/2010/main" val="1826559404"/>
              </p:ext>
            </p:extLst>
          </p:nvPr>
        </p:nvGraphicFramePr>
        <p:xfrm>
          <a:off x="346277" y="889661"/>
          <a:ext cx="8708346" cy="3226139"/>
        </p:xfrm>
        <a:graphic>
          <a:graphicData uri="http://schemas.openxmlformats.org/drawingml/2006/table">
            <a:tbl>
              <a:tblPr firstRow="1" bandRow="1">
                <a:tableStyleId>{C8E92871-C73D-4AEA-A9DE-22A4FB41E356}</a:tableStyleId>
              </a:tblPr>
              <a:tblGrid>
                <a:gridCol w="1757531">
                  <a:extLst>
                    <a:ext uri="{9D8B030D-6E8A-4147-A177-3AD203B41FA5}">
                      <a16:colId xmlns:a16="http://schemas.microsoft.com/office/drawing/2014/main" val="999060841"/>
                    </a:ext>
                  </a:extLst>
                </a:gridCol>
                <a:gridCol w="2305735">
                  <a:extLst>
                    <a:ext uri="{9D8B030D-6E8A-4147-A177-3AD203B41FA5}">
                      <a16:colId xmlns:a16="http://schemas.microsoft.com/office/drawing/2014/main" val="1537715240"/>
                    </a:ext>
                  </a:extLst>
                </a:gridCol>
                <a:gridCol w="2571008">
                  <a:extLst>
                    <a:ext uri="{9D8B030D-6E8A-4147-A177-3AD203B41FA5}">
                      <a16:colId xmlns:a16="http://schemas.microsoft.com/office/drawing/2014/main" val="1452867838"/>
                    </a:ext>
                  </a:extLst>
                </a:gridCol>
                <a:gridCol w="2074072">
                  <a:extLst>
                    <a:ext uri="{9D8B030D-6E8A-4147-A177-3AD203B41FA5}">
                      <a16:colId xmlns:a16="http://schemas.microsoft.com/office/drawing/2014/main" val="4158133028"/>
                    </a:ext>
                  </a:extLst>
                </a:gridCol>
              </a:tblGrid>
              <a:tr h="274706">
                <a:tc>
                  <a:txBody>
                    <a:bodyPr/>
                    <a:lstStyle/>
                    <a:p>
                      <a:pPr algn="ctr"/>
                      <a:r>
                        <a:rPr lang="en-US" sz="1200" b="1" dirty="0">
                          <a:solidFill>
                            <a:schemeClr val="bg1"/>
                          </a:solidFill>
                          <a:latin typeface="Roboto Slab" pitchFamily="2" charset="0"/>
                          <a:ea typeface="Roboto Slab" pitchFamily="2" charset="0"/>
                        </a:rPr>
                        <a:t>Tool</a:t>
                      </a:r>
                    </a:p>
                  </a:txBody>
                  <a:tcPr>
                    <a:solidFill>
                      <a:srgbClr val="165751"/>
                    </a:solidFill>
                  </a:tcPr>
                </a:tc>
                <a:tc>
                  <a:txBody>
                    <a:bodyPr/>
                    <a:lstStyle/>
                    <a:p>
                      <a:pPr algn="ctr"/>
                      <a:r>
                        <a:rPr lang="en-US" sz="1200" b="1" dirty="0">
                          <a:solidFill>
                            <a:schemeClr val="bg1"/>
                          </a:solidFill>
                          <a:latin typeface="Roboto Slab" pitchFamily="2" charset="0"/>
                          <a:ea typeface="Roboto Slab" pitchFamily="2" charset="0"/>
                        </a:rPr>
                        <a:t>Best Uses</a:t>
                      </a:r>
                    </a:p>
                  </a:txBody>
                  <a:tcPr>
                    <a:solidFill>
                      <a:srgbClr val="165751"/>
                    </a:solidFill>
                  </a:tcPr>
                </a:tc>
                <a:tc>
                  <a:txBody>
                    <a:bodyPr/>
                    <a:lstStyle/>
                    <a:p>
                      <a:pPr algn="ctr"/>
                      <a:r>
                        <a:rPr lang="en-US" sz="1200" b="1" dirty="0">
                          <a:solidFill>
                            <a:schemeClr val="bg1"/>
                          </a:solidFill>
                          <a:latin typeface="Roboto Slab" pitchFamily="2" charset="0"/>
                          <a:ea typeface="Roboto Slab" pitchFamily="2" charset="0"/>
                        </a:rPr>
                        <a:t>Roadblocks</a:t>
                      </a:r>
                    </a:p>
                  </a:txBody>
                  <a:tcPr>
                    <a:solidFill>
                      <a:srgbClr val="165751"/>
                    </a:solidFill>
                  </a:tcPr>
                </a:tc>
                <a:tc>
                  <a:txBody>
                    <a:bodyPr/>
                    <a:lstStyle/>
                    <a:p>
                      <a:pPr algn="ctr"/>
                      <a:r>
                        <a:rPr lang="en-US" sz="1200" b="1" dirty="0">
                          <a:solidFill>
                            <a:schemeClr val="bg1"/>
                          </a:solidFill>
                          <a:latin typeface="Roboto Slab" pitchFamily="2" charset="0"/>
                          <a:ea typeface="Roboto Slab" pitchFamily="2" charset="0"/>
                        </a:rPr>
                        <a:t>Learning Resources</a:t>
                      </a:r>
                    </a:p>
                  </a:txBody>
                  <a:tcPr>
                    <a:solidFill>
                      <a:srgbClr val="165751"/>
                    </a:solidFill>
                  </a:tcPr>
                </a:tc>
                <a:extLst>
                  <a:ext uri="{0D108BD9-81ED-4DB2-BD59-A6C34878D82A}">
                    <a16:rowId xmlns:a16="http://schemas.microsoft.com/office/drawing/2014/main" val="527621013"/>
                  </a:ext>
                </a:extLst>
              </a:tr>
              <a:tr h="783474">
                <a:tc>
                  <a:txBody>
                    <a:bodyPr/>
                    <a:lstStyle/>
                    <a:p>
                      <a:r>
                        <a:rPr lang="en-US" sz="1000" b="1" i="0" u="none" strike="noStrike" cap="none" dirty="0">
                          <a:solidFill>
                            <a:srgbClr val="94BF6E"/>
                          </a:solidFill>
                          <a:effectLst/>
                          <a:latin typeface="Nixie One" panose="020B0604020202020204" charset="0"/>
                          <a:ea typeface="Arial"/>
                          <a:cs typeface="Arial"/>
                          <a:sym typeface="Arial"/>
                        </a:rPr>
                        <a:t>Cost of Care Resources</a:t>
                      </a:r>
                    </a:p>
                  </a:txBody>
                  <a:tcPr>
                    <a:solidFill>
                      <a:srgbClr val="165751"/>
                    </a:solidFill>
                  </a:tcPr>
                </a:tc>
                <a:tc>
                  <a:txBody>
                    <a:bodyPr/>
                    <a:lstStyle/>
                    <a:p>
                      <a:pPr marL="117475" indent="-117475">
                        <a:buFont typeface="Wingdings" panose="05000000000000000000" pitchFamily="2" charset="2"/>
                        <a:buChar char="ü"/>
                      </a:pPr>
                      <a:r>
                        <a:rPr lang="en-US" sz="900" b="0" i="0" u="none" strike="noStrike" cap="none" dirty="0">
                          <a:solidFill>
                            <a:srgbClr val="000000"/>
                          </a:solidFill>
                          <a:effectLst/>
                          <a:latin typeface="Roboto Slab" pitchFamily="2" charset="0"/>
                          <a:ea typeface="Roboto Slab" pitchFamily="2" charset="0"/>
                          <a:cs typeface="Arial"/>
                          <a:sym typeface="Arial"/>
                        </a:rPr>
                        <a:t>Find tools that you feel comfortable using/recommending</a:t>
                      </a:r>
                    </a:p>
                  </a:txBody>
                  <a:tcPr/>
                </a:tc>
                <a:tc>
                  <a:txBody>
                    <a:bodyPr/>
                    <a:lstStyle/>
                    <a:p>
                      <a:pPr marL="117475" indent="-117475">
                        <a:buFontTx/>
                        <a:buBlip>
                          <a:blip r:embed="rId4">
                            <a:extLst>
                              <a:ext uri="{96DAC541-7B7A-43D3-8B79-37D633B846F1}">
                                <asvg:svgBlip xmlns:asvg="http://schemas.microsoft.com/office/drawing/2016/SVG/main" r:embed="rId5"/>
                              </a:ext>
                            </a:extLst>
                          </a:blip>
                        </a:buBlip>
                      </a:pPr>
                      <a:r>
                        <a:rPr lang="en-US" sz="900" dirty="0">
                          <a:latin typeface="Roboto Slab" pitchFamily="2" charset="0"/>
                          <a:ea typeface="Roboto Slab" pitchFamily="2" charset="0"/>
                        </a:rPr>
                        <a:t>It is an extensive list!  Taking the time up front will save on the backend.  Consider having staff assist when possible.  </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lang="en-US" sz="900" b="1" dirty="0">
                          <a:latin typeface="Nixie One" panose="020B0604020202020204" charset="0"/>
                          <a:hlinkClick r:id="rId6"/>
                        </a:rPr>
                        <a:t>ACP’s list of Apps, Websites and Organizations</a:t>
                      </a:r>
                      <a:endParaRPr lang="en-US" sz="900" b="1" dirty="0">
                        <a:latin typeface="Nixie One" panose="020B0604020202020204" charset="0"/>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lang="en-US" sz="900" b="1" dirty="0">
                          <a:latin typeface="Nixie One" panose="020B0604020202020204" charset="0"/>
                          <a:hlinkClick r:id="rId7"/>
                        </a:rPr>
                        <a:t>ACP’s list of Cost Estimator Resources</a:t>
                      </a:r>
                      <a:endParaRPr lang="en-US" sz="900" b="1" dirty="0">
                        <a:latin typeface="Nixie One" panose="020B0604020202020204" charset="0"/>
                      </a:endParaRPr>
                    </a:p>
                  </a:txBody>
                  <a:tcPr/>
                </a:tc>
                <a:extLst>
                  <a:ext uri="{0D108BD9-81ED-4DB2-BD59-A6C34878D82A}">
                    <a16:rowId xmlns:a16="http://schemas.microsoft.com/office/drawing/2014/main" val="1831020384"/>
                  </a:ext>
                </a:extLst>
              </a:tr>
              <a:tr h="1253559">
                <a:tc>
                  <a:txBody>
                    <a:bodyPr/>
                    <a:lstStyle/>
                    <a:p>
                      <a:r>
                        <a:rPr lang="en-US" sz="1000" b="1" dirty="0">
                          <a:solidFill>
                            <a:srgbClr val="94BF6E"/>
                          </a:solidFill>
                          <a:latin typeface="Nixie One" panose="020B0604020202020204" charset="0"/>
                        </a:rPr>
                        <a:t>Talking about Costs</a:t>
                      </a:r>
                    </a:p>
                  </a:txBody>
                  <a:tcPr>
                    <a:solidFill>
                      <a:srgbClr val="165751"/>
                    </a:solidFill>
                  </a:tcPr>
                </a:tc>
                <a:tc>
                  <a:txBody>
                    <a:bodyPr/>
                    <a:lstStyle/>
                    <a:p>
                      <a:pPr marL="117475" indent="-117475">
                        <a:buFont typeface="Wingdings" panose="05000000000000000000" pitchFamily="2" charset="2"/>
                        <a:buChar char="ü"/>
                      </a:pPr>
                      <a:r>
                        <a:rPr lang="en-US" sz="900" b="0" i="0" u="none" strike="noStrike" cap="none" dirty="0">
                          <a:solidFill>
                            <a:srgbClr val="000000"/>
                          </a:solidFill>
                          <a:effectLst/>
                          <a:latin typeface="Roboto Slab" pitchFamily="2" charset="0"/>
                          <a:ea typeface="Roboto Slab" pitchFamily="2" charset="0"/>
                          <a:cs typeface="Arial"/>
                          <a:sym typeface="Arial"/>
                        </a:rPr>
                        <a:t>Normalize the conversation</a:t>
                      </a:r>
                    </a:p>
                    <a:p>
                      <a:pPr marL="117475" indent="-117475">
                        <a:buFont typeface="Wingdings" panose="05000000000000000000" pitchFamily="2" charset="2"/>
                        <a:buChar char="ü"/>
                      </a:pPr>
                      <a:r>
                        <a:rPr lang="en-US" sz="900" b="0" i="0" u="none" strike="noStrike" cap="none" dirty="0">
                          <a:solidFill>
                            <a:srgbClr val="000000"/>
                          </a:solidFill>
                          <a:effectLst/>
                          <a:latin typeface="Roboto Slab" pitchFamily="2" charset="0"/>
                          <a:ea typeface="Roboto Slab" pitchFamily="2" charset="0"/>
                          <a:cs typeface="Arial"/>
                          <a:sym typeface="Arial"/>
                        </a:rPr>
                        <a:t>Promote patients asking to improve relationships</a:t>
                      </a:r>
                    </a:p>
                  </a:txBody>
                  <a:tcPr/>
                </a:tc>
                <a:tc>
                  <a:txBody>
                    <a:bodyPr/>
                    <a:lstStyle/>
                    <a:p>
                      <a:pPr marL="117475" indent="-117475">
                        <a:buFontTx/>
                        <a:buBlip>
                          <a:blip r:embed="rId4">
                            <a:extLst>
                              <a:ext uri="{96DAC541-7B7A-43D3-8B79-37D633B846F1}">
                                <asvg:svgBlip xmlns:asvg="http://schemas.microsoft.com/office/drawing/2016/SVG/main" r:embed="rId5"/>
                              </a:ext>
                            </a:extLst>
                          </a:blip>
                        </a:buBlip>
                      </a:pPr>
                      <a:r>
                        <a:rPr lang="en-US" sz="900" b="0" i="0" u="none" strike="noStrike" cap="none" dirty="0">
                          <a:solidFill>
                            <a:srgbClr val="000000"/>
                          </a:solidFill>
                          <a:effectLst/>
                          <a:latin typeface="Roboto Slab" pitchFamily="2" charset="0"/>
                          <a:ea typeface="Roboto Slab" pitchFamily="2" charset="0"/>
                          <a:cs typeface="Arial"/>
                          <a:sym typeface="Arial"/>
                        </a:rPr>
                        <a:t>Patients may be hesitant because they don’t want to burden you.  You may need to start the conversation the first time.</a:t>
                      </a:r>
                    </a:p>
                  </a:txBody>
                  <a:tcPr/>
                </a:tc>
                <a:tc>
                  <a:txBody>
                    <a:bodyPr/>
                    <a:lstStyle/>
                    <a:p>
                      <a:pPr marL="0" indent="0">
                        <a:buFontTx/>
                        <a:buNone/>
                      </a:pPr>
                      <a:r>
                        <a:rPr lang="en-US" sz="900" b="1" i="0" u="none" strike="noStrike" cap="none" dirty="0">
                          <a:solidFill>
                            <a:srgbClr val="000000"/>
                          </a:solidFill>
                          <a:effectLst/>
                          <a:latin typeface="Nixie One" panose="020B0604020202020204" charset="0"/>
                          <a:ea typeface="Arial"/>
                          <a:cs typeface="Arial"/>
                          <a:sym typeface="Arial"/>
                          <a:hlinkClick r:id="rId8"/>
                        </a:rPr>
                        <a:t>ACP’s Patient Facts</a:t>
                      </a:r>
                      <a:endParaRPr lang="en-US" sz="900" b="1" i="0" u="none" strike="noStrike" cap="none" dirty="0">
                        <a:solidFill>
                          <a:srgbClr val="000000"/>
                        </a:solidFill>
                        <a:effectLst/>
                        <a:latin typeface="Nixie One" panose="020B0604020202020204" charset="0"/>
                        <a:ea typeface="Arial"/>
                        <a:cs typeface="Arial"/>
                        <a:sym typeface="Arial"/>
                      </a:endParaRPr>
                    </a:p>
                    <a:p>
                      <a:pPr marL="0" indent="0">
                        <a:buFontTx/>
                        <a:buNone/>
                      </a:pPr>
                      <a:r>
                        <a:rPr lang="en-US" sz="900" b="1" i="0" u="none" strike="noStrike" cap="none" dirty="0">
                          <a:solidFill>
                            <a:srgbClr val="000000"/>
                          </a:solidFill>
                          <a:effectLst/>
                          <a:latin typeface="Nixie One" panose="020B0604020202020204" charset="0"/>
                          <a:ea typeface="Arial"/>
                          <a:cs typeface="Arial"/>
                          <a:sym typeface="Arial"/>
                          <a:hlinkClick r:id="rId9"/>
                        </a:rPr>
                        <a:t>NYACP’s Poster</a:t>
                      </a:r>
                      <a:endParaRPr lang="en-US" sz="900" b="1" i="0" u="none" strike="noStrike" cap="none" dirty="0">
                        <a:solidFill>
                          <a:srgbClr val="000000"/>
                        </a:solidFill>
                        <a:effectLst/>
                        <a:latin typeface="Nixie One" panose="020B0604020202020204" charset="0"/>
                        <a:ea typeface="Arial"/>
                        <a:cs typeface="Arial"/>
                        <a:sym typeface="Arial"/>
                      </a:endParaRPr>
                    </a:p>
                    <a:p>
                      <a:pPr marL="0" indent="0">
                        <a:buFontTx/>
                        <a:buNone/>
                      </a:pPr>
                      <a:endParaRPr lang="en-US" sz="900" b="1" i="0" u="none" strike="noStrike" cap="none" dirty="0">
                        <a:solidFill>
                          <a:srgbClr val="000000"/>
                        </a:solidFill>
                        <a:effectLst/>
                        <a:latin typeface="Nixie One" panose="020B0604020202020204" charset="0"/>
                        <a:ea typeface="Arial"/>
                        <a:cs typeface="Arial"/>
                        <a:sym typeface="Arial"/>
                      </a:endParaRPr>
                    </a:p>
                    <a:p>
                      <a:pPr marL="0" indent="0">
                        <a:buFontTx/>
                        <a:buNone/>
                      </a:pPr>
                      <a:endParaRPr lang="en-US" sz="900" b="1" i="0" u="none" strike="noStrike" cap="none" dirty="0">
                        <a:solidFill>
                          <a:srgbClr val="000000"/>
                        </a:solidFill>
                        <a:effectLst/>
                        <a:latin typeface="Nixie One" panose="020B0604020202020204" charset="0"/>
                        <a:ea typeface="Arial"/>
                        <a:cs typeface="Arial"/>
                        <a:sym typeface="Arial"/>
                      </a:endParaRPr>
                    </a:p>
                  </a:txBody>
                  <a:tcPr/>
                </a:tc>
                <a:extLst>
                  <a:ext uri="{0D108BD9-81ED-4DB2-BD59-A6C34878D82A}">
                    <a16:rowId xmlns:a16="http://schemas.microsoft.com/office/drawing/2014/main" val="990671957"/>
                  </a:ext>
                </a:extLst>
              </a:tr>
              <a:tr h="665953">
                <a:tc>
                  <a:txBody>
                    <a:bodyPr/>
                    <a:lstStyle/>
                    <a:p>
                      <a:r>
                        <a:rPr lang="en-US" sz="1000" b="1" dirty="0">
                          <a:solidFill>
                            <a:srgbClr val="94BF6E"/>
                          </a:solidFill>
                          <a:latin typeface="Nixie One" panose="020B0604020202020204" charset="0"/>
                        </a:rPr>
                        <a:t>Insurance Information</a:t>
                      </a:r>
                    </a:p>
                  </a:txBody>
                  <a:tcPr>
                    <a:solidFill>
                      <a:srgbClr val="165751"/>
                    </a:solidFill>
                  </a:tcPr>
                </a:tc>
                <a:tc>
                  <a:txBody>
                    <a:bodyPr/>
                    <a:lstStyle/>
                    <a:p>
                      <a:pPr marL="117475" indent="-117475">
                        <a:buFont typeface="Wingdings" panose="05000000000000000000" pitchFamily="2" charset="2"/>
                        <a:buChar char="ü"/>
                      </a:pPr>
                      <a:r>
                        <a:rPr lang="en-US" sz="900" b="0" i="0" u="none" strike="noStrike" cap="none" dirty="0">
                          <a:solidFill>
                            <a:srgbClr val="000000"/>
                          </a:solidFill>
                          <a:effectLst/>
                          <a:latin typeface="Roboto Slab" pitchFamily="2" charset="0"/>
                          <a:ea typeface="Roboto Slab" pitchFamily="2" charset="0"/>
                          <a:cs typeface="Arial"/>
                          <a:sym typeface="Arial"/>
                        </a:rPr>
                        <a:t>Help patients understand basic insurance terms </a:t>
                      </a:r>
                    </a:p>
                    <a:p>
                      <a:pPr marL="117475" indent="-117475">
                        <a:buFont typeface="Wingdings" panose="05000000000000000000" pitchFamily="2" charset="2"/>
                        <a:buChar char="ü"/>
                      </a:pPr>
                      <a:r>
                        <a:rPr lang="en-US" sz="900" b="0" i="0" u="none" strike="noStrike" cap="none" dirty="0">
                          <a:solidFill>
                            <a:srgbClr val="000000"/>
                          </a:solidFill>
                          <a:effectLst/>
                          <a:latin typeface="Roboto Slab" pitchFamily="2" charset="0"/>
                          <a:ea typeface="Roboto Slab" pitchFamily="2" charset="0"/>
                          <a:cs typeface="Arial"/>
                          <a:sym typeface="Arial"/>
                        </a:rPr>
                        <a:t>Help patients plan for the Medicare Donut Hole</a:t>
                      </a:r>
                    </a:p>
                  </a:txBody>
                  <a:tcPr/>
                </a:tc>
                <a:tc>
                  <a:txBody>
                    <a:bodyPr/>
                    <a:lstStyle/>
                    <a:p>
                      <a:pPr marL="117475" indent="-117475">
                        <a:buFontTx/>
                        <a:buBlip>
                          <a:blip r:embed="rId4">
                            <a:extLst>
                              <a:ext uri="{96DAC541-7B7A-43D3-8B79-37D633B846F1}">
                                <asvg:svgBlip xmlns:asvg="http://schemas.microsoft.com/office/drawing/2016/SVG/main" r:embed="rId5"/>
                              </a:ext>
                            </a:extLst>
                          </a:blip>
                        </a:buBlip>
                      </a:pPr>
                      <a:r>
                        <a:rPr lang="en-US" sz="900" b="0" i="0" u="none" strike="noStrike" cap="none" dirty="0">
                          <a:solidFill>
                            <a:srgbClr val="000000"/>
                          </a:solidFill>
                          <a:effectLst/>
                          <a:latin typeface="Roboto Slab" pitchFamily="2" charset="0"/>
                          <a:ea typeface="Roboto Slab" pitchFamily="2" charset="0"/>
                          <a:cs typeface="Arial"/>
                          <a:sym typeface="Arial"/>
                        </a:rPr>
                        <a:t>Insurance plans are all different, the patient should still call their insurance to find out plan details!</a:t>
                      </a:r>
                    </a:p>
                  </a:txBody>
                  <a:tcPr/>
                </a:tc>
                <a:tc>
                  <a:txBody>
                    <a:bodyPr/>
                    <a:lstStyle/>
                    <a:p>
                      <a:pPr marL="0" indent="0">
                        <a:buFontTx/>
                        <a:buNone/>
                      </a:pPr>
                      <a:r>
                        <a:rPr lang="en-US" sz="900" b="1" i="0" u="none" strike="noStrike" cap="none" dirty="0">
                          <a:solidFill>
                            <a:srgbClr val="000000"/>
                          </a:solidFill>
                          <a:effectLst/>
                          <a:latin typeface="Nixie One" panose="020B0604020202020204" charset="0"/>
                          <a:ea typeface="Arial"/>
                          <a:cs typeface="Arial"/>
                          <a:sym typeface="Arial"/>
                          <a:hlinkClick r:id="rId10"/>
                        </a:rPr>
                        <a:t>NYACP’s Medicare Coverage Gap Handout</a:t>
                      </a:r>
                      <a:endParaRPr lang="en-US" sz="900" b="1" i="0" u="none" strike="noStrike" cap="none" dirty="0">
                        <a:solidFill>
                          <a:srgbClr val="000000"/>
                        </a:solidFill>
                        <a:effectLst/>
                        <a:latin typeface="Nixie One" panose="020B0604020202020204" charset="0"/>
                        <a:ea typeface="Arial"/>
                        <a:cs typeface="Arial"/>
                        <a:sym typeface="Arial"/>
                      </a:endParaRPr>
                    </a:p>
                    <a:p>
                      <a:pPr marL="0" indent="0">
                        <a:buFontTx/>
                        <a:buNone/>
                      </a:pPr>
                      <a:r>
                        <a:rPr lang="en-US" sz="900" b="1" i="0" u="none" strike="noStrike" cap="none" dirty="0">
                          <a:solidFill>
                            <a:srgbClr val="000000"/>
                          </a:solidFill>
                          <a:effectLst/>
                          <a:latin typeface="Nixie One" panose="020B0604020202020204" charset="0"/>
                          <a:ea typeface="Arial"/>
                          <a:cs typeface="Arial"/>
                          <a:sym typeface="Arial"/>
                          <a:hlinkClick r:id="rId11"/>
                        </a:rPr>
                        <a:t>NYACP’s Avoid Surprise Bills</a:t>
                      </a:r>
                      <a:endParaRPr lang="en-US" sz="900" b="1" i="0" u="none" strike="noStrike" cap="none" dirty="0">
                        <a:solidFill>
                          <a:srgbClr val="000000"/>
                        </a:solidFill>
                        <a:effectLst/>
                        <a:latin typeface="Nixie One" panose="020B0604020202020204" charset="0"/>
                        <a:ea typeface="Arial"/>
                        <a:cs typeface="Arial"/>
                        <a:sym typeface="Arial"/>
                      </a:endParaRPr>
                    </a:p>
                    <a:p>
                      <a:pPr marL="0" indent="0">
                        <a:buFontTx/>
                        <a:buNone/>
                      </a:pPr>
                      <a:r>
                        <a:rPr lang="en-US" sz="900" b="1" i="0" u="none" strike="noStrike" cap="none" dirty="0">
                          <a:solidFill>
                            <a:srgbClr val="000000"/>
                          </a:solidFill>
                          <a:effectLst/>
                          <a:latin typeface="Nixie One" panose="020B0604020202020204" charset="0"/>
                          <a:ea typeface="Arial"/>
                          <a:cs typeface="Arial"/>
                          <a:sym typeface="Arial"/>
                          <a:hlinkClick r:id="rId11"/>
                        </a:rPr>
                        <a:t>NYACP’s Insurance Literacy</a:t>
                      </a:r>
                      <a:endParaRPr lang="en-US" sz="900" b="1" i="0" u="none" strike="noStrike" cap="none" dirty="0">
                        <a:solidFill>
                          <a:srgbClr val="000000"/>
                        </a:solidFill>
                        <a:effectLst/>
                        <a:latin typeface="Nixie One" panose="020B0604020202020204" charset="0"/>
                        <a:ea typeface="Arial"/>
                        <a:cs typeface="Arial"/>
                        <a:sym typeface="Arial"/>
                      </a:endParaRPr>
                    </a:p>
                    <a:p>
                      <a:pPr marL="0" indent="0">
                        <a:buFontTx/>
                        <a:buNone/>
                      </a:pPr>
                      <a:r>
                        <a:rPr lang="en-US" sz="900" b="1" i="0" u="none" strike="noStrike" cap="none" dirty="0">
                          <a:solidFill>
                            <a:srgbClr val="000000"/>
                          </a:solidFill>
                          <a:effectLst/>
                          <a:latin typeface="Nixie One" panose="020B0604020202020204" charset="0"/>
                          <a:ea typeface="Arial"/>
                          <a:cs typeface="Arial"/>
                          <a:sym typeface="Arial"/>
                          <a:hlinkClick r:id="rId12"/>
                        </a:rPr>
                        <a:t>NYACP’s Cost Saving Tips for Medications</a:t>
                      </a:r>
                      <a:endParaRPr lang="en-US" sz="900" b="1" i="0" u="none" strike="noStrike" cap="none" dirty="0">
                        <a:solidFill>
                          <a:srgbClr val="000000"/>
                        </a:solidFill>
                        <a:effectLst/>
                        <a:latin typeface="Nixie One" panose="020B0604020202020204" charset="0"/>
                        <a:ea typeface="Arial"/>
                        <a:cs typeface="Arial"/>
                        <a:sym typeface="Arial"/>
                      </a:endParaRPr>
                    </a:p>
                  </a:txBody>
                  <a:tcPr/>
                </a:tc>
                <a:extLst>
                  <a:ext uri="{0D108BD9-81ED-4DB2-BD59-A6C34878D82A}">
                    <a16:rowId xmlns:a16="http://schemas.microsoft.com/office/drawing/2014/main" val="1031448626"/>
                  </a:ext>
                </a:extLst>
              </a:tr>
            </a:tbl>
          </a:graphicData>
        </a:graphic>
      </p:graphicFrame>
      <p:sp>
        <p:nvSpPr>
          <p:cNvPr id="174" name="Google Shape;174;p19"/>
          <p:cNvSpPr txBox="1">
            <a:spLocks noGrp="1"/>
          </p:cNvSpPr>
          <p:nvPr>
            <p:ph type="ctrTitle" idx="4294967295"/>
          </p:nvPr>
        </p:nvSpPr>
        <p:spPr>
          <a:xfrm>
            <a:off x="1" y="82593"/>
            <a:ext cx="3840479" cy="637112"/>
          </a:xfrm>
          <a:prstGeom prst="rect">
            <a:avLst/>
          </a:prstGeom>
          <a:solidFill>
            <a:srgbClr val="124057"/>
          </a:solidFill>
        </p:spPr>
        <p:txBody>
          <a:bodyPr spcFirstLastPara="1" wrap="square" lIns="91425" tIns="91425" rIns="91425" bIns="91425" anchor="t" anchorCtr="0">
            <a:noAutofit/>
          </a:bodyPr>
          <a:lstStyle/>
          <a:p>
            <a:pPr marL="0" lvl="0" indent="0" rtl="0">
              <a:spcBef>
                <a:spcPts val="0"/>
              </a:spcBef>
              <a:spcAft>
                <a:spcPts val="0"/>
              </a:spcAft>
              <a:buNone/>
            </a:pPr>
            <a:r>
              <a:rPr lang="en-US" sz="3600" dirty="0">
                <a:solidFill>
                  <a:srgbClr val="94BF6E"/>
                </a:solidFill>
              </a:rPr>
              <a:t>    </a:t>
            </a:r>
            <a:endParaRPr sz="3600" dirty="0">
              <a:solidFill>
                <a:srgbClr val="94BF6E"/>
              </a:solidFill>
            </a:endParaRPr>
          </a:p>
        </p:txBody>
      </p:sp>
      <p:sp>
        <p:nvSpPr>
          <p:cNvPr id="187" name="Google Shape;187;p19"/>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9</a:t>
            </a:fld>
            <a:endParaRPr/>
          </a:p>
        </p:txBody>
      </p:sp>
      <p:pic>
        <p:nvPicPr>
          <p:cNvPr id="22" name="Graphic 21" descr="Circle with left arrow">
            <a:hlinkClick r:id="" action="ppaction://hlinkshowjump?jump=nextslide"/>
            <a:extLst>
              <a:ext uri="{FF2B5EF4-FFF2-40B4-BE49-F238E27FC236}">
                <a16:creationId xmlns:a16="http://schemas.microsoft.com/office/drawing/2014/main" id="{E06B9A6F-33E8-41A9-89E5-22BA602B077C}"/>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626131" y="4650154"/>
            <a:ext cx="480325" cy="480325"/>
          </a:xfrm>
          <a:prstGeom prst="rect">
            <a:avLst/>
          </a:prstGeom>
        </p:spPr>
      </p:pic>
      <p:sp>
        <p:nvSpPr>
          <p:cNvPr id="2" name="TextBox 1">
            <a:extLst>
              <a:ext uri="{FF2B5EF4-FFF2-40B4-BE49-F238E27FC236}">
                <a16:creationId xmlns:a16="http://schemas.microsoft.com/office/drawing/2014/main" id="{FF3DCC71-FAED-44C2-AC82-A14C7CF52459}"/>
              </a:ext>
            </a:extLst>
          </p:cNvPr>
          <p:cNvSpPr txBox="1"/>
          <p:nvPr/>
        </p:nvSpPr>
        <p:spPr>
          <a:xfrm>
            <a:off x="1382980" y="163843"/>
            <a:ext cx="2161102" cy="461665"/>
          </a:xfrm>
          <a:prstGeom prst="rect">
            <a:avLst/>
          </a:prstGeom>
          <a:noFill/>
        </p:spPr>
        <p:txBody>
          <a:bodyPr wrap="square" rtlCol="0">
            <a:spAutoFit/>
          </a:bodyPr>
          <a:lstStyle/>
          <a:p>
            <a:r>
              <a:rPr lang="en-US" sz="2400" b="1" dirty="0">
                <a:solidFill>
                  <a:schemeClr val="bg1"/>
                </a:solidFill>
                <a:latin typeface="Roboto Slab" pitchFamily="2" charset="0"/>
                <a:ea typeface="Roboto Slab" pitchFamily="2" charset="0"/>
              </a:rPr>
              <a:t>HANDOUTS</a:t>
            </a:r>
          </a:p>
        </p:txBody>
      </p:sp>
      <p:cxnSp>
        <p:nvCxnSpPr>
          <p:cNvPr id="9" name="Straight Connector 8">
            <a:extLst>
              <a:ext uri="{FF2B5EF4-FFF2-40B4-BE49-F238E27FC236}">
                <a16:creationId xmlns:a16="http://schemas.microsoft.com/office/drawing/2014/main" id="{F1645FB3-7777-42D4-81C1-654347BC3015}"/>
              </a:ext>
            </a:extLst>
          </p:cNvPr>
          <p:cNvCxnSpPr/>
          <p:nvPr/>
        </p:nvCxnSpPr>
        <p:spPr>
          <a:xfrm>
            <a:off x="1235241" y="252549"/>
            <a:ext cx="0" cy="287382"/>
          </a:xfrm>
          <a:prstGeom prst="line">
            <a:avLst/>
          </a:prstGeom>
          <a:ln>
            <a:solidFill>
              <a:srgbClr val="18637B"/>
            </a:solidFill>
          </a:ln>
        </p:spPr>
        <p:style>
          <a:lnRef idx="1">
            <a:schemeClr val="accent1"/>
          </a:lnRef>
          <a:fillRef idx="0">
            <a:schemeClr val="accent1"/>
          </a:fillRef>
          <a:effectRef idx="0">
            <a:schemeClr val="accent1"/>
          </a:effectRef>
          <a:fontRef idx="minor">
            <a:schemeClr val="tx1"/>
          </a:fontRef>
        </p:style>
      </p:cxnSp>
      <p:pic>
        <p:nvPicPr>
          <p:cNvPr id="10" name="Graphic 9" descr="Document">
            <a:extLst>
              <a:ext uri="{FF2B5EF4-FFF2-40B4-BE49-F238E27FC236}">
                <a16:creationId xmlns:a16="http://schemas.microsoft.com/office/drawing/2014/main" id="{E92EBCE8-AABB-45DD-AF2E-B5DB8C8B9E41}"/>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94739" y="112476"/>
            <a:ext cx="542915" cy="542915"/>
          </a:xfrm>
          <a:prstGeom prst="rect">
            <a:avLst/>
          </a:prstGeom>
        </p:spPr>
      </p:pic>
    </p:spTree>
    <p:custDataLst>
      <p:tags r:id="rId1"/>
    </p:custDataLst>
    <p:extLst>
      <p:ext uri="{BB962C8B-B14F-4D97-AF65-F5344CB8AC3E}">
        <p14:creationId xmlns:p14="http://schemas.microsoft.com/office/powerpoint/2010/main" val="614722164"/>
      </p:ext>
    </p:extLst>
  </p:cSld>
  <p:clrMapOvr>
    <a:masterClrMapping/>
  </p:clrMapOvr>
  <p:transition advClick="0">
    <p:fade thruBlk="1"/>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DESIGN_ID_WARWICK TEMPLATE" val="U5h5vJiK"/>
  <p:tag name="ARTICULATE_PROJECT_OPEN" val="0"/>
  <p:tag name="ARTICULATE_SLIDE_COUNT" val="15"/>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Warwick template">
  <a:themeElements>
    <a:clrScheme name="Custom 3">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3B8D61"/>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4887</TotalTime>
  <Words>2626</Words>
  <Application>Microsoft Office PowerPoint</Application>
  <PresentationFormat>On-screen Show (16:9)</PresentationFormat>
  <Paragraphs>350</Paragraphs>
  <Slides>15</Slides>
  <Notes>15</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Roboto Slab</vt:lpstr>
      <vt:lpstr>Wingdings</vt:lpstr>
      <vt:lpstr>Nixie One</vt:lpstr>
      <vt:lpstr>Trebuchet MS</vt:lpstr>
      <vt:lpstr>Arial</vt:lpstr>
      <vt:lpstr>Warwick template</vt:lpstr>
      <vt:lpstr>Cost of Care Tools and Resources</vt:lpstr>
      <vt:lpstr>Learners will:</vt:lpstr>
      <vt:lpstr>Instructions for this Course</vt:lpstr>
      <vt:lpstr>Knowledge Check</vt:lpstr>
      <vt:lpstr>The Information We Need</vt:lpstr>
      <vt:lpstr>When will you use this knowledge?</vt:lpstr>
      <vt:lpstr>Cost of Care Tools</vt:lpstr>
      <vt:lpstr>    </vt:lpstr>
      <vt:lpstr>    </vt:lpstr>
      <vt:lpstr>    </vt:lpstr>
      <vt:lpstr>    </vt:lpstr>
      <vt:lpstr>    </vt:lpstr>
      <vt:lpstr>    </vt:lpstr>
      <vt:lpstr>Tool Review</vt:lpstr>
      <vt:lpstr>Additional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Amanda Allen</dc:creator>
  <cp:lastModifiedBy>Amanda Allen</cp:lastModifiedBy>
  <cp:revision>238</cp:revision>
  <dcterms:modified xsi:type="dcterms:W3CDTF">2019-12-23T17:45:55Z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3B5B6F9E-AE6F-42FF-92D6-6B9C0DCF546E</vt:lpwstr>
  </property>
  <property fmtid="{D5CDD505-2E9C-101B-9397-08002B2CF9AE}" pid="3" name="ArticulatePath">
    <vt:lpwstr>Introduction to CoC Conversations</vt:lpwstr>
  </property>
</Properties>
</file>