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8"/>
  </p:notesMasterIdLst>
  <p:sldIdLst>
    <p:sldId id="256" r:id="rId2"/>
    <p:sldId id="313" r:id="rId3"/>
    <p:sldId id="288" r:id="rId4"/>
    <p:sldId id="299" r:id="rId5"/>
    <p:sldId id="298" r:id="rId6"/>
    <p:sldId id="302" r:id="rId7"/>
    <p:sldId id="300" r:id="rId8"/>
    <p:sldId id="312" r:id="rId9"/>
    <p:sldId id="303" r:id="rId10"/>
    <p:sldId id="304" r:id="rId11"/>
    <p:sldId id="306" r:id="rId12"/>
    <p:sldId id="310" r:id="rId13"/>
    <p:sldId id="311" r:id="rId14"/>
    <p:sldId id="305" r:id="rId15"/>
    <p:sldId id="307" r:id="rId16"/>
    <p:sldId id="258" r:id="rId17"/>
  </p:sldIdLst>
  <p:sldSz cx="9144000" cy="5143500" type="screen16x9"/>
  <p:notesSz cx="6858000" cy="9144000"/>
  <p:embeddedFontLst>
    <p:embeddedFont>
      <p:font typeface="Nixie One" panose="020B0604020202020204" charset="0"/>
      <p:regular r:id="rId19"/>
    </p:embeddedFont>
    <p:embeddedFont>
      <p:font typeface="Roboto Slab" pitchFamily="2" charset="0"/>
      <p:regular r:id="rId20"/>
      <p:bold r:id="rId21"/>
    </p:embeddedFont>
  </p:embeddedFontLst>
  <p:custDataLst>
    <p:tags r:id="rId2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Allen" initials="AA" lastIdx="0" clrIdx="0">
    <p:extLst>
      <p:ext uri="{19B8F6BF-5375-455C-9EA6-DF929625EA0E}">
        <p15:presenceInfo xmlns:p15="http://schemas.microsoft.com/office/powerpoint/2012/main" userId="S::aallen@nyacp.org::9b56b035-4ef7-4d17-b1e3-f1b8944bd9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D61"/>
    <a:srgbClr val="124057"/>
    <a:srgbClr val="18637B"/>
    <a:srgbClr val="165751"/>
    <a:srgbClr val="94BF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E92871-C73D-4AEA-A9DE-22A4FB41E356}">
  <a:tblStyle styleId="{C8E92871-C73D-4AEA-A9DE-22A4FB41E35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3" y="8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5956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276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4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1930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56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8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740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19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18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106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2" name="Google Shape;12;p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4454"/>
              </a:buClr>
              <a:buSzPts val="4800"/>
              <a:buNone/>
              <a:defRPr sz="4800">
                <a:solidFill>
                  <a:srgbClr val="114454"/>
                </a:solidFill>
              </a:defRPr>
            </a:lvl1pPr>
            <a:lvl2pPr lvl="1" rtl="0">
              <a:spcBef>
                <a:spcPts val="0"/>
              </a:spcBef>
              <a:spcAft>
                <a:spcPts val="0"/>
              </a:spcAft>
              <a:buClr>
                <a:srgbClr val="114454"/>
              </a:buClr>
              <a:buSzPts val="4800"/>
              <a:buNone/>
              <a:defRPr sz="4800">
                <a:solidFill>
                  <a:srgbClr val="114454"/>
                </a:solidFill>
              </a:defRPr>
            </a:lvl2pPr>
            <a:lvl3pPr lvl="2" rtl="0">
              <a:spcBef>
                <a:spcPts val="0"/>
              </a:spcBef>
              <a:spcAft>
                <a:spcPts val="0"/>
              </a:spcAft>
              <a:buClr>
                <a:srgbClr val="114454"/>
              </a:buClr>
              <a:buSzPts val="4800"/>
              <a:buNone/>
              <a:defRPr sz="4800">
                <a:solidFill>
                  <a:srgbClr val="114454"/>
                </a:solidFill>
              </a:defRPr>
            </a:lvl3pPr>
            <a:lvl4pPr lvl="3" rtl="0">
              <a:spcBef>
                <a:spcPts val="0"/>
              </a:spcBef>
              <a:spcAft>
                <a:spcPts val="0"/>
              </a:spcAft>
              <a:buClr>
                <a:srgbClr val="114454"/>
              </a:buClr>
              <a:buSzPts val="4800"/>
              <a:buNone/>
              <a:defRPr sz="4800">
                <a:solidFill>
                  <a:srgbClr val="114454"/>
                </a:solidFill>
              </a:defRPr>
            </a:lvl4pPr>
            <a:lvl5pPr lvl="4" rtl="0">
              <a:spcBef>
                <a:spcPts val="0"/>
              </a:spcBef>
              <a:spcAft>
                <a:spcPts val="0"/>
              </a:spcAft>
              <a:buClr>
                <a:srgbClr val="114454"/>
              </a:buClr>
              <a:buSzPts val="4800"/>
              <a:buNone/>
              <a:defRPr sz="4800">
                <a:solidFill>
                  <a:srgbClr val="114454"/>
                </a:solidFill>
              </a:defRPr>
            </a:lvl5pPr>
            <a:lvl6pPr lvl="5" rtl="0">
              <a:spcBef>
                <a:spcPts val="0"/>
              </a:spcBef>
              <a:spcAft>
                <a:spcPts val="0"/>
              </a:spcAft>
              <a:buClr>
                <a:srgbClr val="114454"/>
              </a:buClr>
              <a:buSzPts val="4800"/>
              <a:buNone/>
              <a:defRPr sz="4800">
                <a:solidFill>
                  <a:srgbClr val="114454"/>
                </a:solidFill>
              </a:defRPr>
            </a:lvl6pPr>
            <a:lvl7pPr lvl="6" rtl="0">
              <a:spcBef>
                <a:spcPts val="0"/>
              </a:spcBef>
              <a:spcAft>
                <a:spcPts val="0"/>
              </a:spcAft>
              <a:buClr>
                <a:srgbClr val="114454"/>
              </a:buClr>
              <a:buSzPts val="4800"/>
              <a:buNone/>
              <a:defRPr sz="4800">
                <a:solidFill>
                  <a:srgbClr val="114454"/>
                </a:solidFill>
              </a:defRPr>
            </a:lvl7pPr>
            <a:lvl8pPr lvl="7" rtl="0">
              <a:spcBef>
                <a:spcPts val="0"/>
              </a:spcBef>
              <a:spcAft>
                <a:spcPts val="0"/>
              </a:spcAft>
              <a:buClr>
                <a:srgbClr val="114454"/>
              </a:buClr>
              <a:buSzPts val="4800"/>
              <a:buNone/>
              <a:defRPr sz="4800">
                <a:solidFill>
                  <a:srgbClr val="114454"/>
                </a:solidFill>
              </a:defRPr>
            </a:lvl8pPr>
            <a:lvl9pPr lvl="8" rtl="0">
              <a:spcBef>
                <a:spcPts val="0"/>
              </a:spcBef>
              <a:spcAft>
                <a:spcPts val="0"/>
              </a:spcAft>
              <a:buClr>
                <a:srgbClr val="114454"/>
              </a:buClr>
              <a:buSzPts val="4800"/>
              <a:buNone/>
              <a:defRPr sz="4800">
                <a:solidFill>
                  <a:srgbClr val="114454"/>
                </a:solidFill>
              </a:defRPr>
            </a:lvl9pPr>
          </a:lstStyle>
          <a:p>
            <a:endParaRPr/>
          </a:p>
        </p:txBody>
      </p:sp>
      <p:sp>
        <p:nvSpPr>
          <p:cNvPr id="18" name="Google Shape;18;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4BF6E"/>
              </a:buClr>
              <a:buSzPts val="1800"/>
              <a:buNone/>
              <a:defRPr sz="1800" b="1">
                <a:solidFill>
                  <a:srgbClr val="94BF6E"/>
                </a:solidFill>
              </a:defRPr>
            </a:lvl1pPr>
            <a:lvl2pPr lvl="1" rtl="0">
              <a:spcBef>
                <a:spcPts val="0"/>
              </a:spcBef>
              <a:spcAft>
                <a:spcPts val="0"/>
              </a:spcAft>
              <a:buClr>
                <a:srgbClr val="94BF6E"/>
              </a:buClr>
              <a:buSzPts val="1800"/>
              <a:buNone/>
              <a:defRPr sz="1800" b="1">
                <a:solidFill>
                  <a:srgbClr val="94BF6E"/>
                </a:solidFill>
              </a:defRPr>
            </a:lvl2pPr>
            <a:lvl3pPr lvl="2" rtl="0">
              <a:spcBef>
                <a:spcPts val="0"/>
              </a:spcBef>
              <a:spcAft>
                <a:spcPts val="0"/>
              </a:spcAft>
              <a:buClr>
                <a:srgbClr val="94BF6E"/>
              </a:buClr>
              <a:buSzPts val="1800"/>
              <a:buNone/>
              <a:defRPr sz="1800" b="1">
                <a:solidFill>
                  <a:srgbClr val="94BF6E"/>
                </a:solidFill>
              </a:defRPr>
            </a:lvl3pPr>
            <a:lvl4pPr lvl="3" rtl="0">
              <a:spcBef>
                <a:spcPts val="0"/>
              </a:spcBef>
              <a:spcAft>
                <a:spcPts val="0"/>
              </a:spcAft>
              <a:buClr>
                <a:srgbClr val="94BF6E"/>
              </a:buClr>
              <a:buSzPts val="1800"/>
              <a:buNone/>
              <a:defRPr b="1">
                <a:solidFill>
                  <a:srgbClr val="94BF6E"/>
                </a:solidFill>
              </a:defRPr>
            </a:lvl4pPr>
            <a:lvl5pPr lvl="4" rtl="0">
              <a:spcBef>
                <a:spcPts val="0"/>
              </a:spcBef>
              <a:spcAft>
                <a:spcPts val="0"/>
              </a:spcAft>
              <a:buClr>
                <a:srgbClr val="94BF6E"/>
              </a:buClr>
              <a:buSzPts val="1800"/>
              <a:buNone/>
              <a:defRPr b="1">
                <a:solidFill>
                  <a:srgbClr val="94BF6E"/>
                </a:solidFill>
              </a:defRPr>
            </a:lvl5pPr>
            <a:lvl6pPr lvl="5" rtl="0">
              <a:spcBef>
                <a:spcPts val="0"/>
              </a:spcBef>
              <a:spcAft>
                <a:spcPts val="0"/>
              </a:spcAft>
              <a:buClr>
                <a:srgbClr val="94BF6E"/>
              </a:buClr>
              <a:buSzPts val="1800"/>
              <a:buNone/>
              <a:defRPr b="1">
                <a:solidFill>
                  <a:srgbClr val="94BF6E"/>
                </a:solidFill>
              </a:defRPr>
            </a:lvl6pPr>
            <a:lvl7pPr lvl="6" rtl="0">
              <a:spcBef>
                <a:spcPts val="0"/>
              </a:spcBef>
              <a:spcAft>
                <a:spcPts val="0"/>
              </a:spcAft>
              <a:buClr>
                <a:srgbClr val="94BF6E"/>
              </a:buClr>
              <a:buSzPts val="1800"/>
              <a:buNone/>
              <a:defRPr b="1">
                <a:solidFill>
                  <a:srgbClr val="94BF6E"/>
                </a:solidFill>
              </a:defRPr>
            </a:lvl7pPr>
            <a:lvl8pPr lvl="7" rtl="0">
              <a:spcBef>
                <a:spcPts val="0"/>
              </a:spcBef>
              <a:spcAft>
                <a:spcPts val="0"/>
              </a:spcAft>
              <a:buClr>
                <a:srgbClr val="94BF6E"/>
              </a:buClr>
              <a:buSzPts val="1800"/>
              <a:buNone/>
              <a:defRPr b="1">
                <a:solidFill>
                  <a:srgbClr val="94BF6E"/>
                </a:solidFill>
              </a:defRPr>
            </a:lvl8pPr>
            <a:lvl9pPr lvl="8" rtl="0">
              <a:spcBef>
                <a:spcPts val="0"/>
              </a:spcBef>
              <a:spcAft>
                <a:spcPts val="0"/>
              </a:spcAft>
              <a:buClr>
                <a:srgbClr val="94BF6E"/>
              </a:buClr>
              <a:buSzPts val="1800"/>
              <a:buNone/>
              <a:defRPr b="1">
                <a:solidFill>
                  <a:srgbClr val="94BF6E"/>
                </a:solidFill>
              </a:defRPr>
            </a:lvl9pPr>
          </a:lstStyle>
          <a:p>
            <a:endParaRPr/>
          </a:p>
        </p:txBody>
      </p:sp>
      <p:sp>
        <p:nvSpPr>
          <p:cNvPr id="19" name="Google Shape;19;p3"/>
          <p:cNvSpPr/>
          <p:nvPr/>
        </p:nvSpPr>
        <p:spPr>
          <a:xfrm>
            <a:off x="0" y="4288499"/>
            <a:ext cx="34743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0" y="0"/>
            <a:ext cx="34743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1" name="Google Shape;21;p3"/>
          <p:cNvSpPr/>
          <p:nvPr/>
        </p:nvSpPr>
        <p:spPr>
          <a:xfrm>
            <a:off x="0" y="500626"/>
            <a:ext cx="34743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493604"/>
            <a:ext cx="34743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0" y="4584075"/>
            <a:ext cx="34743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
        <p:cNvGrpSpPr/>
        <p:nvPr/>
      </p:nvGrpSpPr>
      <p:grpSpPr>
        <a:xfrm>
          <a:off x="0" y="0"/>
          <a:ext cx="0" cy="0"/>
          <a:chOff x="0" y="0"/>
          <a:chExt cx="0" cy="0"/>
        </a:xfrm>
      </p:grpSpPr>
      <p:sp>
        <p:nvSpPr>
          <p:cNvPr id="45" name="Google Shape;45;p6"/>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46" name="Google Shape;46;p6"/>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6"/>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51" name="Google Shape;51;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2" name="Google Shape;52;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3" name="Google Shape;53;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 name="Google Shape;54;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6" name="Google Shape;86;p10"/>
          <p:cNvSpPr/>
          <p:nvPr/>
        </p:nvSpPr>
        <p:spPr>
          <a:xfrm>
            <a:off x="0" y="500625"/>
            <a:ext cx="2472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tyle A">
  <p:cSld name="BLANK_1_1">
    <p:spTree>
      <p:nvGrpSpPr>
        <p:cNvPr id="1" name="Shape 91"/>
        <p:cNvGrpSpPr/>
        <p:nvPr/>
      </p:nvGrpSpPr>
      <p:grpSpPr>
        <a:xfrm>
          <a:off x="0" y="0"/>
          <a:ext cx="0" cy="0"/>
          <a:chOff x="0" y="0"/>
          <a:chExt cx="0" cy="0"/>
        </a:xfrm>
      </p:grpSpPr>
      <p:sp>
        <p:nvSpPr>
          <p:cNvPr id="92" name="Google Shape;92;p11"/>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94" name="Google Shape;94;p11"/>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1pPr>
            <a:lvl2pPr lvl="1">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2pPr>
            <a:lvl3pPr lvl="2">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3pPr>
            <a:lvl4pPr lvl="3">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4pPr>
            <a:lvl5pPr lvl="4">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5pPr>
            <a:lvl6pPr lvl="5">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6pPr>
            <a:lvl7pPr lvl="6">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7pPr>
            <a:lvl8pPr lvl="7">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8pPr>
            <a:lvl9pPr lvl="8">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114454"/>
              </a:buClr>
              <a:buSzPts val="3000"/>
              <a:buFont typeface="Nixie One"/>
              <a:buChar char="▪"/>
              <a:defRPr sz="3000">
                <a:solidFill>
                  <a:srgbClr val="114454"/>
                </a:solidFill>
                <a:latin typeface="Nixie One"/>
                <a:ea typeface="Nixie One"/>
                <a:cs typeface="Nixie One"/>
                <a:sym typeface="Nixie One"/>
              </a:defRPr>
            </a:lvl1pPr>
            <a:lvl2pPr marL="914400" lvl="1"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2pPr>
            <a:lvl3pPr marL="1371600" lvl="2"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3pPr>
            <a:lvl4pPr marL="1828800" lvl="3"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4pPr>
            <a:lvl5pPr marL="2286000" lvl="4"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5pPr>
            <a:lvl6pPr marL="2743200" lvl="5"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6pPr>
            <a:lvl7pPr marL="3200400" lvl="6"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7pPr>
            <a:lvl8pPr marL="3657600" lvl="7"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8pPr>
            <a:lvl9pPr marL="4114800" lvl="8"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rgbClr val="FFFFFF"/>
                </a:solidFill>
                <a:latin typeface="Roboto Slab"/>
                <a:ea typeface="Roboto Slab"/>
                <a:cs typeface="Roboto Slab"/>
                <a:sym typeface="Roboto Slab"/>
              </a:defRPr>
            </a:lvl1pPr>
            <a:lvl2pPr lvl="1" algn="ctr">
              <a:buNone/>
              <a:defRPr sz="800">
                <a:solidFill>
                  <a:srgbClr val="FFFFFF"/>
                </a:solidFill>
                <a:latin typeface="Roboto Slab"/>
                <a:ea typeface="Roboto Slab"/>
                <a:cs typeface="Roboto Slab"/>
                <a:sym typeface="Roboto Slab"/>
              </a:defRPr>
            </a:lvl2pPr>
            <a:lvl3pPr lvl="2" algn="ctr">
              <a:buNone/>
              <a:defRPr sz="800">
                <a:solidFill>
                  <a:srgbClr val="FFFFFF"/>
                </a:solidFill>
                <a:latin typeface="Roboto Slab"/>
                <a:ea typeface="Roboto Slab"/>
                <a:cs typeface="Roboto Slab"/>
                <a:sym typeface="Roboto Slab"/>
              </a:defRPr>
            </a:lvl3pPr>
            <a:lvl4pPr lvl="3" algn="ctr">
              <a:buNone/>
              <a:defRPr sz="800">
                <a:solidFill>
                  <a:srgbClr val="FFFFFF"/>
                </a:solidFill>
                <a:latin typeface="Roboto Slab"/>
                <a:ea typeface="Roboto Slab"/>
                <a:cs typeface="Roboto Slab"/>
                <a:sym typeface="Roboto Slab"/>
              </a:defRPr>
            </a:lvl4pPr>
            <a:lvl5pPr lvl="4" algn="ctr">
              <a:buNone/>
              <a:defRPr sz="800">
                <a:solidFill>
                  <a:srgbClr val="FFFFFF"/>
                </a:solidFill>
                <a:latin typeface="Roboto Slab"/>
                <a:ea typeface="Roboto Slab"/>
                <a:cs typeface="Roboto Slab"/>
                <a:sym typeface="Roboto Slab"/>
              </a:defRPr>
            </a:lvl5pPr>
            <a:lvl6pPr lvl="5" algn="ctr">
              <a:buNone/>
              <a:defRPr sz="800">
                <a:solidFill>
                  <a:srgbClr val="FFFFFF"/>
                </a:solidFill>
                <a:latin typeface="Roboto Slab"/>
                <a:ea typeface="Roboto Slab"/>
                <a:cs typeface="Roboto Slab"/>
                <a:sym typeface="Roboto Slab"/>
              </a:defRPr>
            </a:lvl6pPr>
            <a:lvl7pPr lvl="6" algn="ctr">
              <a:buNone/>
              <a:defRPr sz="800">
                <a:solidFill>
                  <a:srgbClr val="FFFFFF"/>
                </a:solidFill>
                <a:latin typeface="Roboto Slab"/>
                <a:ea typeface="Roboto Slab"/>
                <a:cs typeface="Roboto Slab"/>
                <a:sym typeface="Roboto Slab"/>
              </a:defRPr>
            </a:lvl7pPr>
            <a:lvl8pPr lvl="7" algn="ctr">
              <a:buNone/>
              <a:defRPr sz="800">
                <a:solidFill>
                  <a:srgbClr val="FFFFFF"/>
                </a:solidFill>
                <a:latin typeface="Roboto Slab"/>
                <a:ea typeface="Roboto Slab"/>
                <a:cs typeface="Roboto Slab"/>
                <a:sym typeface="Roboto Slab"/>
              </a:defRPr>
            </a:lvl8pPr>
            <a:lvl9pPr lvl="8" algn="ctr">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6"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slide" Target="slide1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slide" Target="slide5.xml"/><Relationship Id="rId4" Type="http://schemas.openxmlformats.org/officeDocument/2006/relationships/slide" Target="slide12.xml"/><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slide" Target="slide14.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25.jpg"/><Relationship Id="rId7" Type="http://schemas.openxmlformats.org/officeDocument/2006/relationships/image" Target="../media/image27.sv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hyperlink" Target="https://creativecommons.org/licenses/by-nc-nd/3.0/" TargetMode="External"/><Relationship Id="rId10" Type="http://schemas.openxmlformats.org/officeDocument/2006/relationships/image" Target="../media/image5.svg"/><Relationship Id="rId4" Type="http://schemas.openxmlformats.org/officeDocument/2006/relationships/hyperlink" Target="https://www.studentdoctor.net/2016/03/know-talking-patients-mental-health/" TargetMode="Externa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28.png"/><Relationship Id="rId7" Type="http://schemas.openxmlformats.org/officeDocument/2006/relationships/image" Target="../media/image30.sv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29.png"/><Relationship Id="rId5" Type="http://schemas.openxmlformats.org/officeDocument/2006/relationships/hyperlink" Target="https://creativecommons.org/licenses/by-sa/3.0/" TargetMode="External"/><Relationship Id="rId10" Type="http://schemas.openxmlformats.org/officeDocument/2006/relationships/image" Target="../media/image5.svg"/><Relationship Id="rId4" Type="http://schemas.openxmlformats.org/officeDocument/2006/relationships/hyperlink" Target="https://commons.wikimedia.org/wiki/File:Doctor_with_Patient_Cartoon.svg" TargetMode="Externa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hyperlink" Target="https://www.nyacp.org/files/Cost%20of%20Care/NYACPs%20Sample%20Workflow(1).docx" TargetMode="External"/><Relationship Id="rId13" Type="http://schemas.openxmlformats.org/officeDocument/2006/relationships/hyperlink" Target="https://essentialhospitals.org/wp-content/uploads/2018/11/CostofCarePracticeBrief5.pdf" TargetMode="External"/><Relationship Id="rId3" Type="http://schemas.openxmlformats.org/officeDocument/2006/relationships/notesSlide" Target="../notesSlides/notesSlide12.xml"/><Relationship Id="rId7" Type="http://schemas.openxmlformats.org/officeDocument/2006/relationships/hyperlink" Target="https://www.acponline.org/clinical-information/high-value-care/resources-for-clinicians/cost-of-care-conversations" TargetMode="External"/><Relationship Id="rId12" Type="http://schemas.openxmlformats.org/officeDocument/2006/relationships/hyperlink" Target="https://essentialhospitals.org/wp-content/uploads/2018/11/CostofCarePracticeBrief4.pdf" TargetMode="External"/><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hyperlink" Target="https://creativecommons.org/licenses/by-sa/3.0/" TargetMode="External"/><Relationship Id="rId11" Type="http://schemas.openxmlformats.org/officeDocument/2006/relationships/hyperlink" Target="https://register.gotowebinar.com/recording/1223639196696103169" TargetMode="External"/><Relationship Id="rId5" Type="http://schemas.openxmlformats.org/officeDocument/2006/relationships/hyperlink" Target="http://commons.wikimedia.org/wiki/File:Stetho_book.jpg" TargetMode="External"/><Relationship Id="rId10" Type="http://schemas.openxmlformats.org/officeDocument/2006/relationships/hyperlink" Target="https://www.nyacp.org/files/NYACPs%20Financial%20Screening%20Questions.pdf" TargetMode="External"/><Relationship Id="rId4" Type="http://schemas.openxmlformats.org/officeDocument/2006/relationships/image" Target="../media/image31.jpg"/><Relationship Id="rId9" Type="http://schemas.openxmlformats.org/officeDocument/2006/relationships/hyperlink" Target="https://www.nyacp.org/files/Cost%20of%20Care/Ask%20Us%20Poster%2018x24%20to%20print%2012_5.pdf" TargetMode="External"/><Relationship Id="rId14" Type="http://schemas.openxmlformats.org/officeDocument/2006/relationships/hyperlink" Target="https://essentialhospitals.org/wp-content/uploads/2018/11/CostofCarePracticeBrief6.pdf"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4a"/><Relationship Id="rId7" Type="http://schemas.openxmlformats.org/officeDocument/2006/relationships/image" Target="../media/image5.svg"/><Relationship Id="rId2" Type="http://schemas.microsoft.com/office/2007/relationships/media" Target="../media/media1.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6.xml"/><Relationship Id="rId18" Type="http://schemas.openxmlformats.org/officeDocument/2006/relationships/hyperlink" Target="https://creativecommons.org/licenses/by/3.0/" TargetMode="External"/><Relationship Id="rId26" Type="http://schemas.microsoft.com/office/2007/relationships/hdphoto" Target="../media/hdphoto4.wdp"/><Relationship Id="rId3" Type="http://schemas.openxmlformats.org/officeDocument/2006/relationships/notesSlide" Target="../notesSlides/notesSlide5.xml"/><Relationship Id="rId21" Type="http://schemas.microsoft.com/office/2007/relationships/hdphoto" Target="../media/hdphoto3.wdp"/><Relationship Id="rId7" Type="http://schemas.openxmlformats.org/officeDocument/2006/relationships/image" Target="../media/image9.svg"/><Relationship Id="rId12" Type="http://schemas.openxmlformats.org/officeDocument/2006/relationships/hyperlink" Target="https://creativecommons.org/licenses/by-sa/3.0/" TargetMode="External"/><Relationship Id="rId17" Type="http://schemas.openxmlformats.org/officeDocument/2006/relationships/hyperlink" Target="http://www.flickr.com/photos/suburbaneyecare/7269959082/" TargetMode="External"/><Relationship Id="rId25" Type="http://schemas.openxmlformats.org/officeDocument/2006/relationships/image" Target="../media/image13.png"/><Relationship Id="rId2" Type="http://schemas.openxmlformats.org/officeDocument/2006/relationships/slideLayout" Target="../slideLayouts/slideLayout4.xml"/><Relationship Id="rId16" Type="http://schemas.openxmlformats.org/officeDocument/2006/relationships/hyperlink" Target="https://www.goodfreephotos.com/people/people-working-at-a-call-center.jpg.php" TargetMode="External"/><Relationship Id="rId20" Type="http://schemas.openxmlformats.org/officeDocument/2006/relationships/image" Target="../media/image12.png"/><Relationship Id="rId29" Type="http://schemas.openxmlformats.org/officeDocument/2006/relationships/image" Target="../media/image14.jpg"/><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hyperlink" Target="http://a-fib.com/video-ekg-heart-atrial-fibrillation/" TargetMode="External"/><Relationship Id="rId24" Type="http://schemas.openxmlformats.org/officeDocument/2006/relationships/slide" Target="slide10.xml"/><Relationship Id="rId5" Type="http://schemas.openxmlformats.org/officeDocument/2006/relationships/image" Target="../media/image5.svg"/><Relationship Id="rId15" Type="http://schemas.microsoft.com/office/2007/relationships/hdphoto" Target="../media/hdphoto2.wdp"/><Relationship Id="rId23" Type="http://schemas.openxmlformats.org/officeDocument/2006/relationships/hyperlink" Target="https://slidewiki.org/deck/99336/slide/636095-1" TargetMode="External"/><Relationship Id="rId28" Type="http://schemas.openxmlformats.org/officeDocument/2006/relationships/slide" Target="slide15.xml"/><Relationship Id="rId10" Type="http://schemas.microsoft.com/office/2007/relationships/hdphoto" Target="../media/hdphoto1.wdp"/><Relationship Id="rId19" Type="http://schemas.openxmlformats.org/officeDocument/2006/relationships/slide" Target="slide9.xml"/><Relationship Id="rId31" Type="http://schemas.openxmlformats.org/officeDocument/2006/relationships/hyperlink" Target="https://creativecommons.org/licenses/by-nd/3.0/" TargetMode="External"/><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1.png"/><Relationship Id="rId22" Type="http://schemas.openxmlformats.org/officeDocument/2006/relationships/hyperlink" Target="https://www.flickr.com/photos/dcoetzee/3569527904" TargetMode="External"/><Relationship Id="rId27" Type="http://schemas.openxmlformats.org/officeDocument/2006/relationships/slide" Target="slide16.xml"/><Relationship Id="rId30" Type="http://schemas.openxmlformats.org/officeDocument/2006/relationships/hyperlink" Target="https://www.lawyersandsettlements.com/articles/laparoscopic-power-morcellation-treatments-fibroids/ovarian-cancer-hysterectomy-menopause-estrogen-17-22085.html"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hyperlink" Target="https://pixabay.com/en/man-phone-calls-agents-phone-838880/" TargetMode="External"/><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7.svg"/><Relationship Id="rId4" Type="http://schemas.openxmlformats.org/officeDocument/2006/relationships/slide" Target="slide8.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 Target="slide14.xml"/><Relationship Id="rId7" Type="http://schemas.openxmlformats.org/officeDocument/2006/relationships/image" Target="../media/image19.sv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8.png"/><Relationship Id="rId11" Type="http://schemas.openxmlformats.org/officeDocument/2006/relationships/slide" Target="slide5.xml"/><Relationship Id="rId5" Type="http://schemas.openxmlformats.org/officeDocument/2006/relationships/image" Target="../media/image5.svg"/><Relationship Id="rId10" Type="http://schemas.openxmlformats.org/officeDocument/2006/relationships/hyperlink" Target="https://creativecommons.org/licenses/by-sa/3.0/" TargetMode="External"/><Relationship Id="rId4" Type="http://schemas.openxmlformats.org/officeDocument/2006/relationships/image" Target="../media/image4.png"/><Relationship Id="rId9" Type="http://schemas.openxmlformats.org/officeDocument/2006/relationships/hyperlink" Target="http://studiobaroni.wordpress.com/2010/03/19/progetti-ecco-come-fare-il-monitoraggio-dei-progressi/"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svg"/><Relationship Id="rId11" Type="http://schemas.openxmlformats.org/officeDocument/2006/relationships/slide" Target="slide5.xml"/><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slide" Target="slide10.xml"/><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685799" y="2601425"/>
            <a:ext cx="6093135"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Integrating Cost of Care Conversations</a:t>
            </a:r>
            <a:endParaRPr dirty="0"/>
          </a:p>
        </p:txBody>
      </p:sp>
      <p:sp>
        <p:nvSpPr>
          <p:cNvPr id="3" name="TextBox 2">
            <a:extLst>
              <a:ext uri="{FF2B5EF4-FFF2-40B4-BE49-F238E27FC236}">
                <a16:creationId xmlns:a16="http://schemas.microsoft.com/office/drawing/2014/main" id="{88F5712F-F97B-4D7D-96AB-2994E2ED40DA}"/>
              </a:ext>
            </a:extLst>
          </p:cNvPr>
          <p:cNvSpPr txBox="1"/>
          <p:nvPr/>
        </p:nvSpPr>
        <p:spPr>
          <a:xfrm>
            <a:off x="359508" y="4809281"/>
            <a:ext cx="8266623" cy="492443"/>
          </a:xfrm>
          <a:prstGeom prst="rect">
            <a:avLst/>
          </a:prstGeom>
          <a:noFill/>
        </p:spPr>
        <p:txBody>
          <a:bodyPr wrap="square" rtlCol="0">
            <a:spAutoFit/>
          </a:bodyPr>
          <a:lstStyle/>
          <a:p>
            <a:pPr algn="ctr"/>
            <a:r>
              <a:rPr lang="en-US" sz="600" i="1" dirty="0"/>
              <a:t>Support for this work was provided by the New York State Health Foundation (</a:t>
            </a:r>
            <a:r>
              <a:rPr lang="en-US" sz="600" i="1" dirty="0" err="1"/>
              <a:t>NYSHealth</a:t>
            </a:r>
            <a:r>
              <a:rPr lang="en-US" sz="600" i="1" dirty="0"/>
              <a:t>). The mission of </a:t>
            </a:r>
            <a:r>
              <a:rPr lang="en-US" sz="600" i="1" dirty="0" err="1"/>
              <a:t>NYSHealth</a:t>
            </a:r>
            <a:r>
              <a:rPr lang="en-US" sz="600" i="1" dirty="0"/>
              <a:t> is to expand health insurance coverage, increase access to high-quality health care services, and improve public and community health. The views presented here are those of the authors and not necessarily those of the New York State Health Foundation or its directors, officers, and staff.</a:t>
            </a:r>
            <a:endParaRPr lang="en-US" sz="600" dirty="0"/>
          </a:p>
          <a:p>
            <a:endParaRPr lang="en-US" dirty="0"/>
          </a:p>
        </p:txBody>
      </p:sp>
      <p:pic>
        <p:nvPicPr>
          <p:cNvPr id="5" name="Picture 4">
            <a:extLst>
              <a:ext uri="{FF2B5EF4-FFF2-40B4-BE49-F238E27FC236}">
                <a16:creationId xmlns:a16="http://schemas.microsoft.com/office/drawing/2014/main" id="{B864387A-F595-4D3F-A386-DF39E4F1289C}"/>
              </a:ext>
            </a:extLst>
          </p:cNvPr>
          <p:cNvPicPr>
            <a:picLocks noChangeAspect="1"/>
          </p:cNvPicPr>
          <p:nvPr/>
        </p:nvPicPr>
        <p:blipFill>
          <a:blip r:embed="rId4"/>
          <a:stretch>
            <a:fillRect/>
          </a:stretch>
        </p:blipFill>
        <p:spPr>
          <a:xfrm>
            <a:off x="3883306" y="4413443"/>
            <a:ext cx="1377387" cy="395838"/>
          </a:xfrm>
          <a:prstGeom prst="rect">
            <a:avLst/>
          </a:prstGeom>
        </p:spPr>
      </p:pic>
      <p:pic>
        <p:nvPicPr>
          <p:cNvPr id="7" name="Graphic 6" descr="Money">
            <a:extLst>
              <a:ext uri="{FF2B5EF4-FFF2-40B4-BE49-F238E27FC236}">
                <a16:creationId xmlns:a16="http://schemas.microsoft.com/office/drawing/2014/main" id="{F080513C-22B1-4FC8-A583-82BD47AA01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309022">
            <a:off x="6443924" y="1758718"/>
            <a:ext cx="1382449" cy="1382449"/>
          </a:xfrm>
          <a:prstGeom prst="rect">
            <a:avLst/>
          </a:prstGeom>
        </p:spPr>
      </p:pic>
      <p:sp>
        <p:nvSpPr>
          <p:cNvPr id="6" name="Google Shape;175;p19">
            <a:extLst>
              <a:ext uri="{FF2B5EF4-FFF2-40B4-BE49-F238E27FC236}">
                <a16:creationId xmlns:a16="http://schemas.microsoft.com/office/drawing/2014/main" id="{A9C3A552-D01D-4242-8BE0-CBE5F62A8C7B}"/>
              </a:ext>
            </a:extLst>
          </p:cNvPr>
          <p:cNvSpPr txBox="1">
            <a:spLocks/>
          </p:cNvSpPr>
          <p:nvPr/>
        </p:nvSpPr>
        <p:spPr>
          <a:xfrm>
            <a:off x="782053" y="2898627"/>
            <a:ext cx="6992042" cy="18698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114454"/>
              </a:buClr>
              <a:buSzPts val="3000"/>
              <a:buFont typeface="Nixie One"/>
              <a:buChar char="▪"/>
              <a:defRPr sz="3000" b="0" i="0" u="none" strike="noStrike" cap="none">
                <a:solidFill>
                  <a:srgbClr val="114454"/>
                </a:solidFill>
                <a:latin typeface="Nixie One"/>
                <a:ea typeface="Nixie One"/>
                <a:cs typeface="Nixie One"/>
                <a:sym typeface="Nixie One"/>
              </a:defRPr>
            </a:lvl1pPr>
            <a:lvl2pPr marL="914400" marR="0" lvl="1" indent="-381000" algn="l" rtl="0">
              <a:lnSpc>
                <a:spcPct val="100000"/>
              </a:lnSpc>
              <a:spcBef>
                <a:spcPts val="0"/>
              </a:spcBef>
              <a:spcAft>
                <a:spcPts val="0"/>
              </a:spcAft>
              <a:buClr>
                <a:srgbClr val="114454"/>
              </a:buClr>
              <a:buSzPts val="2400"/>
              <a:buFont typeface="Nixie One"/>
              <a:buChar char="▫"/>
              <a:defRPr sz="2400" b="0" i="0" u="none" strike="noStrike" cap="none">
                <a:solidFill>
                  <a:srgbClr val="114454"/>
                </a:solidFill>
                <a:latin typeface="Nixie One"/>
                <a:ea typeface="Nixie One"/>
                <a:cs typeface="Nixie One"/>
                <a:sym typeface="Nixie One"/>
              </a:defRPr>
            </a:lvl2pPr>
            <a:lvl3pPr marL="1371600" marR="0" lvl="2" indent="-381000" algn="l" rtl="0">
              <a:lnSpc>
                <a:spcPct val="100000"/>
              </a:lnSpc>
              <a:spcBef>
                <a:spcPts val="0"/>
              </a:spcBef>
              <a:spcAft>
                <a:spcPts val="0"/>
              </a:spcAft>
              <a:buClr>
                <a:srgbClr val="114454"/>
              </a:buClr>
              <a:buSzPts val="2400"/>
              <a:buFont typeface="Nixie One"/>
              <a:buChar char="■"/>
              <a:defRPr sz="2400" b="0" i="0" u="none" strike="noStrike" cap="none">
                <a:solidFill>
                  <a:srgbClr val="114454"/>
                </a:solidFill>
                <a:latin typeface="Nixie One"/>
                <a:ea typeface="Nixie One"/>
                <a:cs typeface="Nixie One"/>
                <a:sym typeface="Nixie One"/>
              </a:defRPr>
            </a:lvl3pPr>
            <a:lvl4pPr marL="1828800" marR="0" lvl="3"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4pPr>
            <a:lvl5pPr marL="2286000" marR="0" lvl="4"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5pPr>
            <a:lvl6pPr marL="2743200" marR="0" lvl="5"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6pPr>
            <a:lvl7pPr marL="3200400" marR="0" lvl="6"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7pPr>
            <a:lvl8pPr marL="3657600" marR="0" lvl="7"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8pPr>
            <a:lvl9pPr marL="4114800" marR="0" lvl="8"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9pPr>
          </a:lstStyle>
          <a:p>
            <a:pPr marL="0" indent="0">
              <a:buFont typeface="Nixie One"/>
              <a:buNone/>
            </a:pPr>
            <a:r>
              <a:rPr lang="en-US" sz="1600" dirty="0">
                <a:solidFill>
                  <a:srgbClr val="94BF6E"/>
                </a:solidFill>
              </a:rPr>
              <a:t>A Workflow Guide </a:t>
            </a:r>
          </a:p>
        </p:txBody>
      </p:sp>
      <p:pic>
        <p:nvPicPr>
          <p:cNvPr id="9" name="Graphic 8" descr="Circle with left arrow">
            <a:hlinkClick r:id="" action="ppaction://hlinkshowjump?jump=nextslide"/>
            <a:extLst>
              <a:ext uri="{FF2B5EF4-FFF2-40B4-BE49-F238E27FC236}">
                <a16:creationId xmlns:a16="http://schemas.microsoft.com/office/drawing/2014/main" id="{8C1D54A8-39CF-40D6-95F5-011667337E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6131" y="4650154"/>
            <a:ext cx="480325" cy="480325"/>
          </a:xfrm>
          <a:prstGeom prst="rect">
            <a:avLst/>
          </a:prstGeom>
        </p:spPr>
      </p:pic>
    </p:spTree>
    <p:custDataLst>
      <p:tags r:id="rId1"/>
    </p:custData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in the Exam Room</a:t>
            </a:r>
            <a:endParaRPr sz="3000" dirty="0"/>
          </a:p>
        </p:txBody>
      </p:sp>
      <p:sp>
        <p:nvSpPr>
          <p:cNvPr id="147" name="Google Shape;147;p16"/>
          <p:cNvSpPr txBox="1">
            <a:spLocks noGrp="1"/>
          </p:cNvSpPr>
          <p:nvPr>
            <p:ph type="subTitle" idx="1"/>
          </p:nvPr>
        </p:nvSpPr>
        <p:spPr>
          <a:xfrm>
            <a:off x="4188932" y="900956"/>
            <a:ext cx="5066715"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1400" dirty="0"/>
              <a:t>Who:  Nurses, Medical Assistants, Clinicians</a:t>
            </a:r>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EXAM ROOM</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613710" y="1290517"/>
            <a:ext cx="5012421" cy="3754874"/>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Ask open ended questions about medication adherence and affordability</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Follow up on positive financial screening done at the front desk or initiate financial screening.  Use bookmarked tools on the computer to assist.  </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Listen for patient triggers about cost</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Let the patient know that cost concerns are important to you for all patients</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Provide Handouts</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Know your needs and understand your patient’s needs.  When necessary, it’s ok to follow up on questions after the visit!</a:t>
            </a:r>
          </a:p>
        </p:txBody>
      </p:sp>
      <p:pic>
        <p:nvPicPr>
          <p:cNvPr id="4" name="Graphic 3" descr="Chat">
            <a:hlinkClick r:id="rId7" action="ppaction://hlinksldjump" tooltip="Click for Conversation Starters"/>
            <a:extLst>
              <a:ext uri="{FF2B5EF4-FFF2-40B4-BE49-F238E27FC236}">
                <a16:creationId xmlns:a16="http://schemas.microsoft.com/office/drawing/2014/main" id="{DF155EE6-66E4-46CF-B130-31EAA9AB4C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78450" y="3199125"/>
            <a:ext cx="914400" cy="914400"/>
          </a:xfrm>
          <a:prstGeom prst="rect">
            <a:avLst/>
          </a:prstGeom>
        </p:spPr>
      </p:pic>
      <p:pic>
        <p:nvPicPr>
          <p:cNvPr id="19" name="Graphic 18" descr="Circle with left arrow">
            <a:hlinkClick r:id="rId10" action="ppaction://hlinksldjump"/>
            <a:extLst>
              <a:ext uri="{FF2B5EF4-FFF2-40B4-BE49-F238E27FC236}">
                <a16:creationId xmlns:a16="http://schemas.microsoft.com/office/drawing/2014/main" id="{03FE2013-FDE4-4BCF-98AA-87A314A68F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3938513221"/>
      </p:ext>
    </p:extLst>
  </p:cSld>
  <p:clrMapOvr>
    <a:masterClrMapping/>
  </p:clrMapOvr>
  <p:transition advClick="0">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9E8A9-6DE0-4CEE-A869-75A370DBF9B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5" name="Google Shape;146;p16">
            <a:extLst>
              <a:ext uri="{FF2B5EF4-FFF2-40B4-BE49-F238E27FC236}">
                <a16:creationId xmlns:a16="http://schemas.microsoft.com/office/drawing/2014/main" id="{E0EF8B2B-6D53-4E4F-9A59-60C4D2807AB4}"/>
              </a:ext>
            </a:extLst>
          </p:cNvPr>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Conversation Starters</a:t>
            </a:r>
            <a:endParaRPr sz="3000" dirty="0"/>
          </a:p>
        </p:txBody>
      </p:sp>
      <p:sp>
        <p:nvSpPr>
          <p:cNvPr id="6" name="TextBox 5">
            <a:extLst>
              <a:ext uri="{FF2B5EF4-FFF2-40B4-BE49-F238E27FC236}">
                <a16:creationId xmlns:a16="http://schemas.microsoft.com/office/drawing/2014/main" id="{AB6A31B9-E924-483E-9163-B84E9B957E88}"/>
              </a:ext>
            </a:extLst>
          </p:cNvPr>
          <p:cNvSpPr txBox="1"/>
          <p:nvPr/>
        </p:nvSpPr>
        <p:spPr>
          <a:xfrm>
            <a:off x="3891686" y="1749746"/>
            <a:ext cx="5214769" cy="2677656"/>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“How often are you taking your meds?”</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“Call me if you can’t do it” (meaning cover the cost)</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“Are you affording...?”  “ Would you like resources?”</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“This could be expensive with a high deductible plan.”</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“Is there anything we can do to make it easier for you to take care of your health?”</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“Are you able to afford this?”</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“Do you have any problems affording your medications?”</a:t>
            </a:r>
          </a:p>
        </p:txBody>
      </p:sp>
      <p:sp>
        <p:nvSpPr>
          <p:cNvPr id="7" name="TextBox 6">
            <a:extLst>
              <a:ext uri="{FF2B5EF4-FFF2-40B4-BE49-F238E27FC236}">
                <a16:creationId xmlns:a16="http://schemas.microsoft.com/office/drawing/2014/main" id="{B9BAB09C-FE95-403D-86DD-E72812865915}"/>
              </a:ext>
            </a:extLst>
          </p:cNvPr>
          <p:cNvSpPr txBox="1"/>
          <p:nvPr/>
        </p:nvSpPr>
        <p:spPr>
          <a:xfrm>
            <a:off x="3497633" y="875008"/>
            <a:ext cx="5608822" cy="646331"/>
          </a:xfrm>
          <a:prstGeom prst="rect">
            <a:avLst/>
          </a:prstGeom>
          <a:noFill/>
        </p:spPr>
        <p:txBody>
          <a:bodyPr wrap="square" rtlCol="0">
            <a:spAutoFit/>
          </a:bodyPr>
          <a:lstStyle/>
          <a:p>
            <a:pPr algn="ctr"/>
            <a:r>
              <a:rPr lang="en-US" sz="1200" b="1" dirty="0">
                <a:solidFill>
                  <a:srgbClr val="94BF6E"/>
                </a:solidFill>
                <a:latin typeface="Nixie One" panose="020B0604020202020204" charset="0"/>
              </a:rPr>
              <a:t>There is no perfect formula for out-of-pocket cost conversations.  The key is to start and let patients know that you care.  Here are some ideas that other Physicians have used to get started!</a:t>
            </a:r>
          </a:p>
        </p:txBody>
      </p:sp>
      <p:pic>
        <p:nvPicPr>
          <p:cNvPr id="10" name="Graphic 9" descr="Circle with left arrow">
            <a:hlinkClick r:id="rId3" action="ppaction://hlinksldjump"/>
            <a:extLst>
              <a:ext uri="{FF2B5EF4-FFF2-40B4-BE49-F238E27FC236}">
                <a16:creationId xmlns:a16="http://schemas.microsoft.com/office/drawing/2014/main" id="{873F59F3-1741-446C-A2FA-461527A6AD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182382" y="4579237"/>
            <a:ext cx="480325" cy="480325"/>
          </a:xfrm>
          <a:prstGeom prst="rect">
            <a:avLst/>
          </a:prstGeom>
        </p:spPr>
      </p:pic>
      <p:pic>
        <p:nvPicPr>
          <p:cNvPr id="8" name="Graphic 7" descr="Circle with left arrow">
            <a:hlinkClick r:id="rId6" action="ppaction://hlinksldjump"/>
            <a:extLst>
              <a:ext uri="{FF2B5EF4-FFF2-40B4-BE49-F238E27FC236}">
                <a16:creationId xmlns:a16="http://schemas.microsoft.com/office/drawing/2014/main" id="{30F5EE07-6FB3-4B31-9B47-EA22F9F570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6130" y="4579237"/>
            <a:ext cx="480325" cy="480325"/>
          </a:xfrm>
          <a:prstGeom prst="rect">
            <a:avLst/>
          </a:prstGeom>
        </p:spPr>
      </p:pic>
    </p:spTree>
    <p:custDataLst>
      <p:tags r:id="rId1"/>
    </p:custDataLst>
    <p:extLst>
      <p:ext uri="{BB962C8B-B14F-4D97-AF65-F5344CB8AC3E}">
        <p14:creationId xmlns:p14="http://schemas.microsoft.com/office/powerpoint/2010/main" val="194417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E258-58B3-4074-8F52-AAD94036B9E9}"/>
              </a:ext>
            </a:extLst>
          </p:cNvPr>
          <p:cNvSpPr>
            <a:spLocks noGrp="1"/>
          </p:cNvSpPr>
          <p:nvPr>
            <p:ph type="title"/>
          </p:nvPr>
        </p:nvSpPr>
        <p:spPr/>
        <p:txBody>
          <a:bodyPr/>
          <a:lstStyle/>
          <a:p>
            <a:r>
              <a:rPr lang="en-US" dirty="0"/>
              <a:t>Knowledge Check</a:t>
            </a:r>
          </a:p>
        </p:txBody>
      </p:sp>
      <p:sp>
        <p:nvSpPr>
          <p:cNvPr id="5" name="Slide Number Placeholder 4">
            <a:extLst>
              <a:ext uri="{FF2B5EF4-FFF2-40B4-BE49-F238E27FC236}">
                <a16:creationId xmlns:a16="http://schemas.microsoft.com/office/drawing/2014/main" id="{5CDE75A5-E29D-4501-A250-1F08827D73A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grpSp>
        <p:nvGrpSpPr>
          <p:cNvPr id="6" name="Google Shape;123;p14">
            <a:extLst>
              <a:ext uri="{FF2B5EF4-FFF2-40B4-BE49-F238E27FC236}">
                <a16:creationId xmlns:a16="http://schemas.microsoft.com/office/drawing/2014/main" id="{822E7CD7-CBE1-4829-99F0-2A9157616898}"/>
              </a:ext>
            </a:extLst>
          </p:cNvPr>
          <p:cNvGrpSpPr/>
          <p:nvPr/>
        </p:nvGrpSpPr>
        <p:grpSpPr>
          <a:xfrm>
            <a:off x="333623" y="861852"/>
            <a:ext cx="366458" cy="366437"/>
            <a:chOff x="1923675" y="1633650"/>
            <a:chExt cx="436000" cy="435975"/>
          </a:xfrm>
        </p:grpSpPr>
        <p:sp>
          <p:nvSpPr>
            <p:cNvPr id="7" name="Google Shape;124;p14">
              <a:extLst>
                <a:ext uri="{FF2B5EF4-FFF2-40B4-BE49-F238E27FC236}">
                  <a16:creationId xmlns:a16="http://schemas.microsoft.com/office/drawing/2014/main" id="{A62C5EAC-051C-415F-9C59-D50DBCAC1A9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p14">
              <a:extLst>
                <a:ext uri="{FF2B5EF4-FFF2-40B4-BE49-F238E27FC236}">
                  <a16:creationId xmlns:a16="http://schemas.microsoft.com/office/drawing/2014/main" id="{18FC499B-BB3C-4DBC-919B-C33C181745BF}"/>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6;p14">
              <a:extLst>
                <a:ext uri="{FF2B5EF4-FFF2-40B4-BE49-F238E27FC236}">
                  <a16:creationId xmlns:a16="http://schemas.microsoft.com/office/drawing/2014/main" id="{525CBF18-E074-41A9-9B05-DC2FA88F34AA}"/>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p14">
              <a:extLst>
                <a:ext uri="{FF2B5EF4-FFF2-40B4-BE49-F238E27FC236}">
                  <a16:creationId xmlns:a16="http://schemas.microsoft.com/office/drawing/2014/main" id="{5A36BFC3-CD70-4305-AE48-30B82E673638}"/>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p14">
              <a:extLst>
                <a:ext uri="{FF2B5EF4-FFF2-40B4-BE49-F238E27FC236}">
                  <a16:creationId xmlns:a16="http://schemas.microsoft.com/office/drawing/2014/main" id="{C360A4B1-5880-4661-A5DA-6EEA6A22D34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9;p14">
              <a:extLst>
                <a:ext uri="{FF2B5EF4-FFF2-40B4-BE49-F238E27FC236}">
                  <a16:creationId xmlns:a16="http://schemas.microsoft.com/office/drawing/2014/main" id="{20FE4EE3-DFC9-4C48-A71D-7EAB07F2C64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E93A6154-6E22-4695-B272-999BFE562826}"/>
              </a:ext>
            </a:extLst>
          </p:cNvPr>
          <p:cNvGrpSpPr/>
          <p:nvPr/>
        </p:nvGrpSpPr>
        <p:grpSpPr>
          <a:xfrm>
            <a:off x="436521" y="2423062"/>
            <a:ext cx="2935529" cy="2558338"/>
            <a:chOff x="3143250" y="1381125"/>
            <a:chExt cx="2857500" cy="2550527"/>
          </a:xfrm>
        </p:grpSpPr>
        <p:pic>
          <p:nvPicPr>
            <p:cNvPr id="15" name="Picture 14">
              <a:extLst>
                <a:ext uri="{FF2B5EF4-FFF2-40B4-BE49-F238E27FC236}">
                  <a16:creationId xmlns:a16="http://schemas.microsoft.com/office/drawing/2014/main" id="{82FEF9D6-F359-4BC8-9110-CB7A3219F67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43250" y="1381125"/>
              <a:ext cx="2857500" cy="2381250"/>
            </a:xfrm>
            <a:prstGeom prst="rect">
              <a:avLst/>
            </a:prstGeom>
          </p:spPr>
        </p:pic>
        <p:sp>
          <p:nvSpPr>
            <p:cNvPr id="16" name="TextBox 15">
              <a:extLst>
                <a:ext uri="{FF2B5EF4-FFF2-40B4-BE49-F238E27FC236}">
                  <a16:creationId xmlns:a16="http://schemas.microsoft.com/office/drawing/2014/main" id="{09099A84-E93B-4DF6-8157-75BD42DF5697}"/>
                </a:ext>
              </a:extLst>
            </p:cNvPr>
            <p:cNvSpPr txBox="1"/>
            <p:nvPr/>
          </p:nvSpPr>
          <p:spPr>
            <a:xfrm>
              <a:off x="3143250" y="3762375"/>
              <a:ext cx="2857500" cy="169277"/>
            </a:xfrm>
            <a:prstGeom prst="rect">
              <a:avLst/>
            </a:prstGeom>
            <a:noFill/>
          </p:spPr>
          <p:txBody>
            <a:bodyPr wrap="square" rtlCol="0">
              <a:spAutoFit/>
            </a:bodyPr>
            <a:lstStyle/>
            <a:p>
              <a:r>
                <a:rPr lang="en-US" sz="500" dirty="0">
                  <a:solidFill>
                    <a:schemeClr val="tx1"/>
                  </a:solidFill>
                  <a:latin typeface="Nixie One" panose="020B0604020202020204" charset="0"/>
                  <a:hlinkClick r:id="rId4" tooltip="https://www.studentdoctor.net/2016/03/know-talking-patients-mental-health/">
                    <a:extLst>
                      <a:ext uri="{A12FA001-AC4F-418D-AE19-62706E023703}">
                        <ahyp:hlinkClr xmlns:ahyp="http://schemas.microsoft.com/office/drawing/2018/hyperlinkcolor" val="tx"/>
                      </a:ext>
                    </a:extLst>
                  </a:hlinkClick>
                </a:rPr>
                <a:t>This Photo</a:t>
              </a:r>
              <a:r>
                <a:rPr lang="en-US" sz="500" dirty="0">
                  <a:solidFill>
                    <a:schemeClr val="tx1"/>
                  </a:solidFill>
                  <a:latin typeface="Nixie One" panose="020B0604020202020204" charset="0"/>
                </a:rPr>
                <a:t> by Unknown Author is licensed under </a:t>
              </a:r>
              <a:r>
                <a:rPr lang="en-US" sz="500" dirty="0">
                  <a:solidFill>
                    <a:schemeClr val="tx1"/>
                  </a:solidFill>
                  <a:latin typeface="Nixie One" panose="020B0604020202020204" charset="0"/>
                  <a:hlinkClick r:id="rId5" tooltip="https://creativecommons.org/licenses/by-nc-nd/3.0/">
                    <a:extLst>
                      <a:ext uri="{A12FA001-AC4F-418D-AE19-62706E023703}">
                        <ahyp:hlinkClr xmlns:ahyp="http://schemas.microsoft.com/office/drawing/2018/hyperlinkcolor" val="tx"/>
                      </a:ext>
                    </a:extLst>
                  </a:hlinkClick>
                </a:rPr>
                <a:t>CC BY-NC-ND</a:t>
              </a:r>
              <a:endParaRPr lang="en-US" sz="500" dirty="0">
                <a:solidFill>
                  <a:schemeClr val="tx1"/>
                </a:solidFill>
                <a:latin typeface="Nixie One" panose="020B0604020202020204" charset="0"/>
              </a:endParaRPr>
            </a:p>
          </p:txBody>
        </p:sp>
      </p:grpSp>
      <p:sp>
        <p:nvSpPr>
          <p:cNvPr id="18" name="TextBox 17">
            <a:extLst>
              <a:ext uri="{FF2B5EF4-FFF2-40B4-BE49-F238E27FC236}">
                <a16:creationId xmlns:a16="http://schemas.microsoft.com/office/drawing/2014/main" id="{28B5E9EF-6067-47DD-9E23-63F54FCFC082}"/>
              </a:ext>
            </a:extLst>
          </p:cNvPr>
          <p:cNvSpPr txBox="1"/>
          <p:nvPr/>
        </p:nvSpPr>
        <p:spPr>
          <a:xfrm>
            <a:off x="131269" y="1538749"/>
            <a:ext cx="8881461" cy="738664"/>
          </a:xfrm>
          <a:prstGeom prst="rect">
            <a:avLst/>
          </a:prstGeom>
          <a:noFill/>
        </p:spPr>
        <p:txBody>
          <a:bodyPr wrap="square" rtlCol="0">
            <a:spAutoFit/>
          </a:bodyPr>
          <a:lstStyle/>
          <a:p>
            <a:pPr algn="ctr"/>
            <a:r>
              <a:rPr lang="en-US" dirty="0">
                <a:solidFill>
                  <a:srgbClr val="3B8D61"/>
                </a:solidFill>
              </a:rPr>
              <a:t>Mary and Dr. Smith are discussing a treatment plan.  She looks concerned and has asked about missing work and if she needs to “do this now.”  How can Dr. Smith assist Mary?</a:t>
            </a:r>
          </a:p>
          <a:p>
            <a:pPr algn="ctr"/>
            <a:r>
              <a:rPr lang="en-US" dirty="0">
                <a:solidFill>
                  <a:srgbClr val="3B8D61"/>
                </a:solidFill>
                <a:latin typeface="Nixie One" panose="020B0604020202020204" charset="0"/>
              </a:rPr>
              <a:t>Click on the icon to for feedback!</a:t>
            </a:r>
          </a:p>
        </p:txBody>
      </p:sp>
      <p:sp>
        <p:nvSpPr>
          <p:cNvPr id="19" name="TextBox 18">
            <a:extLst>
              <a:ext uri="{FF2B5EF4-FFF2-40B4-BE49-F238E27FC236}">
                <a16:creationId xmlns:a16="http://schemas.microsoft.com/office/drawing/2014/main" id="{AF75F906-0725-4DEB-A2D1-5C51E8BA439B}"/>
              </a:ext>
            </a:extLst>
          </p:cNvPr>
          <p:cNvSpPr txBox="1"/>
          <p:nvPr/>
        </p:nvSpPr>
        <p:spPr>
          <a:xfrm>
            <a:off x="3747711" y="2496945"/>
            <a:ext cx="4795692"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Provide handouts about insurance coverage.</a:t>
            </a:r>
          </a:p>
        </p:txBody>
      </p:sp>
      <p:sp>
        <p:nvSpPr>
          <p:cNvPr id="20" name="TextBox 19">
            <a:extLst>
              <a:ext uri="{FF2B5EF4-FFF2-40B4-BE49-F238E27FC236}">
                <a16:creationId xmlns:a16="http://schemas.microsoft.com/office/drawing/2014/main" id="{C40996D0-FC76-47BB-A039-57AE1A0A8760}"/>
              </a:ext>
            </a:extLst>
          </p:cNvPr>
          <p:cNvSpPr txBox="1"/>
          <p:nvPr/>
        </p:nvSpPr>
        <p:spPr>
          <a:xfrm>
            <a:off x="3747711" y="3075440"/>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Provide a list of price transparency tools to help her estimate costs.  </a:t>
            </a:r>
          </a:p>
        </p:txBody>
      </p:sp>
      <p:sp>
        <p:nvSpPr>
          <p:cNvPr id="21" name="TextBox 20">
            <a:extLst>
              <a:ext uri="{FF2B5EF4-FFF2-40B4-BE49-F238E27FC236}">
                <a16:creationId xmlns:a16="http://schemas.microsoft.com/office/drawing/2014/main" id="{A30B93A4-3989-46FF-8CCE-441CCB7D8E4E}"/>
              </a:ext>
            </a:extLst>
          </p:cNvPr>
          <p:cNvSpPr txBox="1"/>
          <p:nvPr/>
        </p:nvSpPr>
        <p:spPr>
          <a:xfrm>
            <a:off x="3747711" y="3756574"/>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Provide information about patient advocates and patient assistance programs.</a:t>
            </a:r>
          </a:p>
        </p:txBody>
      </p:sp>
      <p:sp>
        <p:nvSpPr>
          <p:cNvPr id="22" name="TextBox 21">
            <a:extLst>
              <a:ext uri="{FF2B5EF4-FFF2-40B4-BE49-F238E27FC236}">
                <a16:creationId xmlns:a16="http://schemas.microsoft.com/office/drawing/2014/main" id="{3585EE08-E89F-47B4-A623-380239758BC9}"/>
              </a:ext>
            </a:extLst>
          </p:cNvPr>
          <p:cNvSpPr txBox="1"/>
          <p:nvPr/>
        </p:nvSpPr>
        <p:spPr>
          <a:xfrm>
            <a:off x="3747711" y="4519735"/>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Ask Mary about her concerns.  (Is it time, cost, work restrictions?) And discuss options that address these concerns.  </a:t>
            </a:r>
          </a:p>
        </p:txBody>
      </p:sp>
      <p:pic>
        <p:nvPicPr>
          <p:cNvPr id="26" name="Icon 1" descr="Chat RTL">
            <a:extLst>
              <a:ext uri="{FF2B5EF4-FFF2-40B4-BE49-F238E27FC236}">
                <a16:creationId xmlns:a16="http://schemas.microsoft.com/office/drawing/2014/main" id="{C2EE69E0-C9EA-4BCF-8133-BC68BBBE1C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4292" y="2442226"/>
            <a:ext cx="463419" cy="463419"/>
          </a:xfrm>
          <a:prstGeom prst="rect">
            <a:avLst/>
          </a:prstGeom>
        </p:spPr>
      </p:pic>
      <p:pic>
        <p:nvPicPr>
          <p:cNvPr id="27" name="Arrow" descr="Circle with left arrow">
            <a:hlinkClick r:id="rId8" action="ppaction://hlinksldjump"/>
            <a:extLst>
              <a:ext uri="{FF2B5EF4-FFF2-40B4-BE49-F238E27FC236}">
                <a16:creationId xmlns:a16="http://schemas.microsoft.com/office/drawing/2014/main" id="{A363495B-F4CF-44D4-B974-752C9F4FC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26131" y="4650154"/>
            <a:ext cx="480325" cy="480325"/>
          </a:xfrm>
          <a:prstGeom prst="rect">
            <a:avLst/>
          </a:prstGeom>
        </p:spPr>
      </p:pic>
      <p:pic>
        <p:nvPicPr>
          <p:cNvPr id="28" name="Icon 2" descr="Chat RTL">
            <a:extLst>
              <a:ext uri="{FF2B5EF4-FFF2-40B4-BE49-F238E27FC236}">
                <a16:creationId xmlns:a16="http://schemas.microsoft.com/office/drawing/2014/main" id="{842A2C9E-993A-45BB-8622-D16E94CB92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5278" y="3088559"/>
            <a:ext cx="463419" cy="463419"/>
          </a:xfrm>
          <a:prstGeom prst="rect">
            <a:avLst/>
          </a:prstGeom>
        </p:spPr>
      </p:pic>
      <p:pic>
        <p:nvPicPr>
          <p:cNvPr id="29" name="Icon 3" descr="Chat RTL">
            <a:extLst>
              <a:ext uri="{FF2B5EF4-FFF2-40B4-BE49-F238E27FC236}">
                <a16:creationId xmlns:a16="http://schemas.microsoft.com/office/drawing/2014/main" id="{27EDE6A7-76D1-4745-919A-408FDB661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4291" y="3789274"/>
            <a:ext cx="463419" cy="463419"/>
          </a:xfrm>
          <a:prstGeom prst="rect">
            <a:avLst/>
          </a:prstGeom>
        </p:spPr>
      </p:pic>
      <p:pic>
        <p:nvPicPr>
          <p:cNvPr id="30" name="Icon 4" descr="Chat RTL">
            <a:extLst>
              <a:ext uri="{FF2B5EF4-FFF2-40B4-BE49-F238E27FC236}">
                <a16:creationId xmlns:a16="http://schemas.microsoft.com/office/drawing/2014/main" id="{C23DD766-F7E2-4E56-B94F-B5B09B202F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5277" y="4544726"/>
            <a:ext cx="463419" cy="463419"/>
          </a:xfrm>
          <a:prstGeom prst="rect">
            <a:avLst/>
          </a:prstGeom>
        </p:spPr>
      </p:pic>
      <p:sp>
        <p:nvSpPr>
          <p:cNvPr id="31" name="Feedback 1">
            <a:extLst>
              <a:ext uri="{FF2B5EF4-FFF2-40B4-BE49-F238E27FC236}">
                <a16:creationId xmlns:a16="http://schemas.microsoft.com/office/drawing/2014/main" id="{58A0ADC6-0B09-453B-8685-1C7B2FCFE32C}"/>
              </a:ext>
            </a:extLst>
          </p:cNvPr>
          <p:cNvSpPr txBox="1"/>
          <p:nvPr/>
        </p:nvSpPr>
        <p:spPr>
          <a:xfrm>
            <a:off x="3748928" y="2254717"/>
            <a:ext cx="5117365" cy="507831"/>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Handouts are helpful for patients with questions about how insurance works or to find out more about their plan.  In this case, it most likely will not address Mary’s concerns.  </a:t>
            </a:r>
          </a:p>
        </p:txBody>
      </p:sp>
      <p:sp>
        <p:nvSpPr>
          <p:cNvPr id="32" name="Feedback 2">
            <a:extLst>
              <a:ext uri="{FF2B5EF4-FFF2-40B4-BE49-F238E27FC236}">
                <a16:creationId xmlns:a16="http://schemas.microsoft.com/office/drawing/2014/main" id="{C4720BDE-282E-4068-8665-4369B979F392}"/>
              </a:ext>
            </a:extLst>
          </p:cNvPr>
          <p:cNvSpPr txBox="1"/>
          <p:nvPr/>
        </p:nvSpPr>
        <p:spPr>
          <a:xfrm>
            <a:off x="3801699" y="3112164"/>
            <a:ext cx="5117365" cy="369332"/>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It’s great to have a list of these tools on hand to help patients plan.  This may be helpful as Mary’s treatment plan is finalized to help her plan for costs.  </a:t>
            </a:r>
          </a:p>
        </p:txBody>
      </p:sp>
      <p:sp>
        <p:nvSpPr>
          <p:cNvPr id="33" name="Feedback 3">
            <a:extLst>
              <a:ext uri="{FF2B5EF4-FFF2-40B4-BE49-F238E27FC236}">
                <a16:creationId xmlns:a16="http://schemas.microsoft.com/office/drawing/2014/main" id="{27B5DF5D-978E-4639-B6B9-A837CD3B5786}"/>
              </a:ext>
            </a:extLst>
          </p:cNvPr>
          <p:cNvSpPr txBox="1"/>
          <p:nvPr/>
        </p:nvSpPr>
        <p:spPr>
          <a:xfrm>
            <a:off x="3801698" y="3697817"/>
            <a:ext cx="5117365" cy="646331"/>
          </a:xfrm>
          <a:prstGeom prst="rect">
            <a:avLst/>
          </a:prstGeom>
          <a:solidFill>
            <a:srgbClr val="3B8D61"/>
          </a:solidFill>
        </p:spPr>
        <p:txBody>
          <a:bodyPr wrap="square" rtlCol="0">
            <a:spAutoFit/>
          </a:bodyPr>
          <a:lstStyle/>
          <a:p>
            <a:r>
              <a:rPr lang="en-US" sz="900" dirty="0">
                <a:solidFill>
                  <a:schemeClr val="bg1"/>
                </a:solidFill>
                <a:latin typeface="Nixie One" panose="020B0604020202020204" charset="0"/>
              </a:rPr>
              <a:t>Mary’s concerns about missing work have tipped you off that there could be indirect cost constraints affecting her ability to follow the treatment plan!  Putting her in contact with someone who can help with transportation costs or other patient assistance programs would help ease concern.  </a:t>
            </a:r>
          </a:p>
        </p:txBody>
      </p:sp>
      <p:sp>
        <p:nvSpPr>
          <p:cNvPr id="34" name="Feedback 4">
            <a:extLst>
              <a:ext uri="{FF2B5EF4-FFF2-40B4-BE49-F238E27FC236}">
                <a16:creationId xmlns:a16="http://schemas.microsoft.com/office/drawing/2014/main" id="{54823ADF-DA0F-4E7F-8DA6-DC745D6D3AD5}"/>
              </a:ext>
            </a:extLst>
          </p:cNvPr>
          <p:cNvSpPr txBox="1"/>
          <p:nvPr/>
        </p:nvSpPr>
        <p:spPr>
          <a:xfrm>
            <a:off x="3801698" y="4499383"/>
            <a:ext cx="4795692" cy="507831"/>
          </a:xfrm>
          <a:prstGeom prst="rect">
            <a:avLst/>
          </a:prstGeom>
          <a:solidFill>
            <a:srgbClr val="3B8D61"/>
          </a:solidFill>
        </p:spPr>
        <p:txBody>
          <a:bodyPr wrap="square" rtlCol="0">
            <a:spAutoFit/>
          </a:bodyPr>
          <a:lstStyle/>
          <a:p>
            <a:r>
              <a:rPr lang="en-US" sz="900" dirty="0">
                <a:solidFill>
                  <a:schemeClr val="bg1"/>
                </a:solidFill>
                <a:latin typeface="Nixie One" panose="020B0604020202020204" charset="0"/>
              </a:rPr>
              <a:t>Sometimes letting the patient know this is important to you can help open the conversation.  Perhaps there are options to consolidate visits or even another clinically equivalent option that may help address her concerns.  </a:t>
            </a:r>
          </a:p>
        </p:txBody>
      </p:sp>
    </p:spTree>
    <p:custDataLst>
      <p:tags r:id="rId1"/>
    </p:custDataLst>
    <p:extLst>
      <p:ext uri="{BB962C8B-B14F-4D97-AF65-F5344CB8AC3E}">
        <p14:creationId xmlns:p14="http://schemas.microsoft.com/office/powerpoint/2010/main" val="3691087319"/>
      </p:ext>
    </p:extLst>
  </p:cSld>
  <p:clrMapOvr>
    <a:masterClrMapping/>
  </p:clrMapOvr>
  <p:transition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2000"/>
                                        <p:tgtEl>
                                          <p:spTgt spid="34"/>
                                        </p:tgtEl>
                                      </p:cBhvr>
                                    </p:animEffect>
                                  </p:childTnLst>
                                </p:cTn>
                              </p:par>
                            </p:childTnLst>
                          </p:cTn>
                        </p:par>
                      </p:childTnLst>
                    </p:cTn>
                  </p:par>
                </p:childTnLst>
              </p:cTn>
              <p:nextCondLst>
                <p:cond evt="onClick" delay="0">
                  <p:tgtEl>
                    <p:spTgt spid="30"/>
                  </p:tgtEl>
                </p:cond>
              </p:nextCondLst>
            </p:seq>
          </p:childTnLst>
        </p:cTn>
      </p:par>
    </p:tnLst>
    <p:bldLst>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E258-58B3-4074-8F52-AAD94036B9E9}"/>
              </a:ext>
            </a:extLst>
          </p:cNvPr>
          <p:cNvSpPr>
            <a:spLocks noGrp="1"/>
          </p:cNvSpPr>
          <p:nvPr>
            <p:ph type="title"/>
          </p:nvPr>
        </p:nvSpPr>
        <p:spPr/>
        <p:txBody>
          <a:bodyPr/>
          <a:lstStyle/>
          <a:p>
            <a:r>
              <a:rPr lang="en-US" dirty="0"/>
              <a:t>Knowledge Check</a:t>
            </a:r>
          </a:p>
        </p:txBody>
      </p:sp>
      <p:sp>
        <p:nvSpPr>
          <p:cNvPr id="5" name="Slide Number Placeholder 4">
            <a:extLst>
              <a:ext uri="{FF2B5EF4-FFF2-40B4-BE49-F238E27FC236}">
                <a16:creationId xmlns:a16="http://schemas.microsoft.com/office/drawing/2014/main" id="{5CDE75A5-E29D-4501-A250-1F08827D73A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grpSp>
        <p:nvGrpSpPr>
          <p:cNvPr id="6" name="Google Shape;123;p14">
            <a:extLst>
              <a:ext uri="{FF2B5EF4-FFF2-40B4-BE49-F238E27FC236}">
                <a16:creationId xmlns:a16="http://schemas.microsoft.com/office/drawing/2014/main" id="{822E7CD7-CBE1-4829-99F0-2A9157616898}"/>
              </a:ext>
            </a:extLst>
          </p:cNvPr>
          <p:cNvGrpSpPr/>
          <p:nvPr/>
        </p:nvGrpSpPr>
        <p:grpSpPr>
          <a:xfrm>
            <a:off x="333623" y="861852"/>
            <a:ext cx="366458" cy="366437"/>
            <a:chOff x="1923675" y="1633650"/>
            <a:chExt cx="436000" cy="435975"/>
          </a:xfrm>
        </p:grpSpPr>
        <p:sp>
          <p:nvSpPr>
            <p:cNvPr id="7" name="Google Shape;124;p14">
              <a:extLst>
                <a:ext uri="{FF2B5EF4-FFF2-40B4-BE49-F238E27FC236}">
                  <a16:creationId xmlns:a16="http://schemas.microsoft.com/office/drawing/2014/main" id="{A62C5EAC-051C-415F-9C59-D50DBCAC1A9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p14">
              <a:extLst>
                <a:ext uri="{FF2B5EF4-FFF2-40B4-BE49-F238E27FC236}">
                  <a16:creationId xmlns:a16="http://schemas.microsoft.com/office/drawing/2014/main" id="{18FC499B-BB3C-4DBC-919B-C33C181745BF}"/>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6;p14">
              <a:extLst>
                <a:ext uri="{FF2B5EF4-FFF2-40B4-BE49-F238E27FC236}">
                  <a16:creationId xmlns:a16="http://schemas.microsoft.com/office/drawing/2014/main" id="{525CBF18-E074-41A9-9B05-DC2FA88F34AA}"/>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p14">
              <a:extLst>
                <a:ext uri="{FF2B5EF4-FFF2-40B4-BE49-F238E27FC236}">
                  <a16:creationId xmlns:a16="http://schemas.microsoft.com/office/drawing/2014/main" id="{5A36BFC3-CD70-4305-AE48-30B82E673638}"/>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p14">
              <a:extLst>
                <a:ext uri="{FF2B5EF4-FFF2-40B4-BE49-F238E27FC236}">
                  <a16:creationId xmlns:a16="http://schemas.microsoft.com/office/drawing/2014/main" id="{C360A4B1-5880-4661-A5DA-6EEA6A22D34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9;p14">
              <a:extLst>
                <a:ext uri="{FF2B5EF4-FFF2-40B4-BE49-F238E27FC236}">
                  <a16:creationId xmlns:a16="http://schemas.microsoft.com/office/drawing/2014/main" id="{20FE4EE3-DFC9-4C48-A71D-7EAB07F2C64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roup 15">
            <a:extLst>
              <a:ext uri="{FF2B5EF4-FFF2-40B4-BE49-F238E27FC236}">
                <a16:creationId xmlns:a16="http://schemas.microsoft.com/office/drawing/2014/main" id="{03A583C3-3585-4170-AE53-7A8E64EB0431}"/>
              </a:ext>
            </a:extLst>
          </p:cNvPr>
          <p:cNvGrpSpPr/>
          <p:nvPr/>
        </p:nvGrpSpPr>
        <p:grpSpPr>
          <a:xfrm>
            <a:off x="-1" y="1979133"/>
            <a:ext cx="5012575" cy="2542991"/>
            <a:chOff x="1759597" y="1559425"/>
            <a:chExt cx="4457025" cy="2143557"/>
          </a:xfrm>
        </p:grpSpPr>
        <p:pic>
          <p:nvPicPr>
            <p:cNvPr id="14" name="Picture 13" descr="A picture containing toy&#10;&#10;Description automatically generated">
              <a:extLst>
                <a:ext uri="{FF2B5EF4-FFF2-40B4-BE49-F238E27FC236}">
                  <a16:creationId xmlns:a16="http://schemas.microsoft.com/office/drawing/2014/main" id="{6BBDB683-9F67-42C3-847E-A76B7386B78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59597" y="1559425"/>
              <a:ext cx="3660301" cy="2058919"/>
            </a:xfrm>
            <a:prstGeom prst="rect">
              <a:avLst/>
            </a:prstGeom>
          </p:spPr>
        </p:pic>
        <p:sp>
          <p:nvSpPr>
            <p:cNvPr id="15" name="TextBox 14">
              <a:extLst>
                <a:ext uri="{FF2B5EF4-FFF2-40B4-BE49-F238E27FC236}">
                  <a16:creationId xmlns:a16="http://schemas.microsoft.com/office/drawing/2014/main" id="{184FF0DD-37AC-4314-9450-440F3C9E30CC}"/>
                </a:ext>
              </a:extLst>
            </p:cNvPr>
            <p:cNvSpPr txBox="1"/>
            <p:nvPr/>
          </p:nvSpPr>
          <p:spPr>
            <a:xfrm>
              <a:off x="2556321" y="3533705"/>
              <a:ext cx="3660301" cy="169277"/>
            </a:xfrm>
            <a:prstGeom prst="rect">
              <a:avLst/>
            </a:prstGeom>
            <a:noFill/>
          </p:spPr>
          <p:txBody>
            <a:bodyPr wrap="square" rtlCol="0">
              <a:spAutoFit/>
            </a:bodyPr>
            <a:lstStyle/>
            <a:p>
              <a:r>
                <a:rPr lang="en-US" sz="500" dirty="0">
                  <a:solidFill>
                    <a:schemeClr val="tx1"/>
                  </a:solidFill>
                  <a:latin typeface="Nixie One" panose="020B0604020202020204" charset="0"/>
                  <a:hlinkClick r:id="rId4" tooltip="https://commons.wikimedia.org/wiki/File:Doctor_with_Patient_Cartoon.svg">
                    <a:extLst>
                      <a:ext uri="{A12FA001-AC4F-418D-AE19-62706E023703}">
                        <ahyp:hlinkClr xmlns:ahyp="http://schemas.microsoft.com/office/drawing/2018/hyperlinkcolor" val="tx"/>
                      </a:ext>
                    </a:extLst>
                  </a:hlinkClick>
                </a:rPr>
                <a:t>This Photo</a:t>
              </a:r>
              <a:r>
                <a:rPr lang="en-US" sz="500" dirty="0">
                  <a:solidFill>
                    <a:schemeClr val="tx1"/>
                  </a:solidFill>
                  <a:latin typeface="Nixie One" panose="020B0604020202020204" charset="0"/>
                </a:rPr>
                <a:t> by Unknown Author is licensed under </a:t>
              </a:r>
              <a:r>
                <a:rPr lang="en-US" sz="500" dirty="0">
                  <a:solidFill>
                    <a:schemeClr val="tx1"/>
                  </a:solidFill>
                  <a:latin typeface="Nixie One" panose="020B0604020202020204" charset="0"/>
                  <a:hlinkClick r:id="rId5" tooltip="https://creativecommons.org/licenses/by-sa/3.0/">
                    <a:extLst>
                      <a:ext uri="{A12FA001-AC4F-418D-AE19-62706E023703}">
                        <ahyp:hlinkClr xmlns:ahyp="http://schemas.microsoft.com/office/drawing/2018/hyperlinkcolor" val="tx"/>
                      </a:ext>
                    </a:extLst>
                  </a:hlinkClick>
                </a:rPr>
                <a:t>CC BY-SA</a:t>
              </a:r>
              <a:endParaRPr lang="en-US" sz="500" dirty="0">
                <a:solidFill>
                  <a:schemeClr val="tx1"/>
                </a:solidFill>
                <a:latin typeface="Nixie One" panose="020B0604020202020204" charset="0"/>
              </a:endParaRPr>
            </a:p>
          </p:txBody>
        </p:sp>
      </p:grpSp>
      <p:sp>
        <p:nvSpPr>
          <p:cNvPr id="17" name="TextBox 16">
            <a:extLst>
              <a:ext uri="{FF2B5EF4-FFF2-40B4-BE49-F238E27FC236}">
                <a16:creationId xmlns:a16="http://schemas.microsoft.com/office/drawing/2014/main" id="{611944A4-FA1F-4BDF-973C-DF6BAE83B1B3}"/>
              </a:ext>
            </a:extLst>
          </p:cNvPr>
          <p:cNvSpPr txBox="1"/>
          <p:nvPr/>
        </p:nvSpPr>
        <p:spPr>
          <a:xfrm>
            <a:off x="262539" y="1587779"/>
            <a:ext cx="8881461" cy="954107"/>
          </a:xfrm>
          <a:prstGeom prst="rect">
            <a:avLst/>
          </a:prstGeom>
          <a:noFill/>
        </p:spPr>
        <p:txBody>
          <a:bodyPr wrap="square" rtlCol="0">
            <a:spAutoFit/>
          </a:bodyPr>
          <a:lstStyle/>
          <a:p>
            <a:pPr algn="ctr"/>
            <a:r>
              <a:rPr lang="en-US" dirty="0">
                <a:solidFill>
                  <a:srgbClr val="3B8D61"/>
                </a:solidFill>
              </a:rPr>
              <a:t>Dr. Little sees that, despite changes, Mr. Flower’s outcomes haven’t improved.  She is wondering about his medications and if she should adjust them.  Before she does, how can Dr. Little use her out-of-pocket cost knowledge to help Mr. Flower? </a:t>
            </a:r>
          </a:p>
          <a:p>
            <a:pPr algn="ctr"/>
            <a:r>
              <a:rPr lang="en-US" dirty="0">
                <a:solidFill>
                  <a:srgbClr val="3B8D61"/>
                </a:solidFill>
                <a:latin typeface="Nixie One" panose="020B0604020202020204" charset="0"/>
              </a:rPr>
              <a:t>Click on the icon to for feedback!</a:t>
            </a:r>
          </a:p>
        </p:txBody>
      </p:sp>
      <p:sp>
        <p:nvSpPr>
          <p:cNvPr id="18" name="TextBox 17">
            <a:extLst>
              <a:ext uri="{FF2B5EF4-FFF2-40B4-BE49-F238E27FC236}">
                <a16:creationId xmlns:a16="http://schemas.microsoft.com/office/drawing/2014/main" id="{6EE25C52-EEFB-421D-8198-192670F5C523}"/>
              </a:ext>
            </a:extLst>
          </p:cNvPr>
          <p:cNvSpPr txBox="1"/>
          <p:nvPr/>
        </p:nvSpPr>
        <p:spPr>
          <a:xfrm>
            <a:off x="4103100" y="4189764"/>
            <a:ext cx="4795692"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Ask more open ended questions about taking medications.  </a:t>
            </a:r>
          </a:p>
        </p:txBody>
      </p:sp>
      <p:sp>
        <p:nvSpPr>
          <p:cNvPr id="19" name="TextBox 18">
            <a:extLst>
              <a:ext uri="{FF2B5EF4-FFF2-40B4-BE49-F238E27FC236}">
                <a16:creationId xmlns:a16="http://schemas.microsoft.com/office/drawing/2014/main" id="{D6662B91-2C91-4E93-BFC2-89D8A5DD4FF1}"/>
              </a:ext>
            </a:extLst>
          </p:cNvPr>
          <p:cNvSpPr txBox="1"/>
          <p:nvPr/>
        </p:nvSpPr>
        <p:spPr>
          <a:xfrm>
            <a:off x="4050040" y="3433130"/>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Use knowledge of price ranges and discount cards to help Mr. Flower save on medication costs.  </a:t>
            </a:r>
          </a:p>
        </p:txBody>
      </p:sp>
      <p:sp>
        <p:nvSpPr>
          <p:cNvPr id="20" name="TextBox 19">
            <a:extLst>
              <a:ext uri="{FF2B5EF4-FFF2-40B4-BE49-F238E27FC236}">
                <a16:creationId xmlns:a16="http://schemas.microsoft.com/office/drawing/2014/main" id="{0B442549-A682-4951-B0FE-86A02583F404}"/>
              </a:ext>
            </a:extLst>
          </p:cNvPr>
          <p:cNvSpPr txBox="1"/>
          <p:nvPr/>
        </p:nvSpPr>
        <p:spPr>
          <a:xfrm>
            <a:off x="4116542" y="2896943"/>
            <a:ext cx="4795692"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Connect Mr. Flower with Prescription assistance programs.  </a:t>
            </a:r>
          </a:p>
        </p:txBody>
      </p:sp>
      <p:pic>
        <p:nvPicPr>
          <p:cNvPr id="21" name="Icon 1" descr="Medicine">
            <a:extLst>
              <a:ext uri="{FF2B5EF4-FFF2-40B4-BE49-F238E27FC236}">
                <a16:creationId xmlns:a16="http://schemas.microsoft.com/office/drawing/2014/main" id="{3F8A070C-21CB-46F6-8ED5-D3FB356203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6621" y="2803734"/>
            <a:ext cx="463419" cy="463419"/>
          </a:xfrm>
          <a:prstGeom prst="rect">
            <a:avLst/>
          </a:prstGeom>
        </p:spPr>
      </p:pic>
      <p:pic>
        <p:nvPicPr>
          <p:cNvPr id="22" name="Icon 2" descr="Medicine">
            <a:extLst>
              <a:ext uri="{FF2B5EF4-FFF2-40B4-BE49-F238E27FC236}">
                <a16:creationId xmlns:a16="http://schemas.microsoft.com/office/drawing/2014/main" id="{37510E8A-2744-4849-A1F9-89150FD55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6621" y="3430499"/>
            <a:ext cx="463419" cy="463419"/>
          </a:xfrm>
          <a:prstGeom prst="rect">
            <a:avLst/>
          </a:prstGeom>
        </p:spPr>
      </p:pic>
      <p:pic>
        <p:nvPicPr>
          <p:cNvPr id="23" name="Icon 3" descr="Medicine">
            <a:extLst>
              <a:ext uri="{FF2B5EF4-FFF2-40B4-BE49-F238E27FC236}">
                <a16:creationId xmlns:a16="http://schemas.microsoft.com/office/drawing/2014/main" id="{635B4C90-987F-4229-9937-03CB09156D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6621" y="4089594"/>
            <a:ext cx="463419" cy="463419"/>
          </a:xfrm>
          <a:prstGeom prst="rect">
            <a:avLst/>
          </a:prstGeom>
        </p:spPr>
      </p:pic>
      <p:sp>
        <p:nvSpPr>
          <p:cNvPr id="24" name="Feedback 2">
            <a:extLst>
              <a:ext uri="{FF2B5EF4-FFF2-40B4-BE49-F238E27FC236}">
                <a16:creationId xmlns:a16="http://schemas.microsoft.com/office/drawing/2014/main" id="{2717BEDA-41BD-4EA9-A354-424772DFDE8E}"/>
              </a:ext>
            </a:extLst>
          </p:cNvPr>
          <p:cNvSpPr txBox="1"/>
          <p:nvPr/>
        </p:nvSpPr>
        <p:spPr>
          <a:xfrm>
            <a:off x="4103100" y="3493317"/>
            <a:ext cx="4874645" cy="369332"/>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This is great knowledge to have!  Dr. Little is familiar with the tools and options to help Mr. Flower if cost is indeed the issue.  </a:t>
            </a:r>
          </a:p>
        </p:txBody>
      </p:sp>
      <p:sp>
        <p:nvSpPr>
          <p:cNvPr id="25" name="Feedback 2">
            <a:extLst>
              <a:ext uri="{FF2B5EF4-FFF2-40B4-BE49-F238E27FC236}">
                <a16:creationId xmlns:a16="http://schemas.microsoft.com/office/drawing/2014/main" id="{7792E9CF-A7D2-4AF1-A8D0-0CD2192F9C8D}"/>
              </a:ext>
            </a:extLst>
          </p:cNvPr>
          <p:cNvSpPr txBox="1"/>
          <p:nvPr/>
        </p:nvSpPr>
        <p:spPr>
          <a:xfrm>
            <a:off x="4116542" y="2829016"/>
            <a:ext cx="4874645" cy="369332"/>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This is great knowledge to have!  Dr. Little is familiar with options and contacts to help Mr. Flower if cost is indeed the issue.  </a:t>
            </a:r>
          </a:p>
        </p:txBody>
      </p:sp>
      <p:sp>
        <p:nvSpPr>
          <p:cNvPr id="26" name="Feedback 2">
            <a:extLst>
              <a:ext uri="{FF2B5EF4-FFF2-40B4-BE49-F238E27FC236}">
                <a16:creationId xmlns:a16="http://schemas.microsoft.com/office/drawing/2014/main" id="{EF3FB85C-491B-4911-8F85-D21FB5F3933B}"/>
              </a:ext>
            </a:extLst>
          </p:cNvPr>
          <p:cNvSpPr txBox="1"/>
          <p:nvPr/>
        </p:nvSpPr>
        <p:spPr>
          <a:xfrm>
            <a:off x="4116542" y="4089592"/>
            <a:ext cx="4874645" cy="646331"/>
          </a:xfrm>
          <a:prstGeom prst="rect">
            <a:avLst/>
          </a:prstGeom>
          <a:solidFill>
            <a:srgbClr val="3B8D61"/>
          </a:solidFill>
        </p:spPr>
        <p:txBody>
          <a:bodyPr wrap="square" rtlCol="0">
            <a:spAutoFit/>
          </a:bodyPr>
          <a:lstStyle/>
          <a:p>
            <a:r>
              <a:rPr lang="en-US" sz="900" dirty="0">
                <a:solidFill>
                  <a:schemeClr val="bg1"/>
                </a:solidFill>
                <a:latin typeface="Nixie One" panose="020B0604020202020204" charset="0"/>
              </a:rPr>
              <a:t>Dr. Little should definitely consider that cost could be preventing adherence.  Mr. Flower could be skipping doses, cutting pills, or even stopping medications to save money.  Asking more open ended questions is a great start to uncovering this!</a:t>
            </a:r>
          </a:p>
        </p:txBody>
      </p:sp>
      <p:pic>
        <p:nvPicPr>
          <p:cNvPr id="27" name="Arrow" descr="Circle with left arrow">
            <a:hlinkClick r:id="rId8" action="ppaction://hlinksldjump"/>
            <a:extLst>
              <a:ext uri="{FF2B5EF4-FFF2-40B4-BE49-F238E27FC236}">
                <a16:creationId xmlns:a16="http://schemas.microsoft.com/office/drawing/2014/main" id="{C54F2608-5D4F-4D80-BBAE-1CED1CFD18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26131" y="4650154"/>
            <a:ext cx="480325" cy="480325"/>
          </a:xfrm>
          <a:prstGeom prst="rect">
            <a:avLst/>
          </a:prstGeom>
        </p:spPr>
      </p:pic>
    </p:spTree>
    <p:custDataLst>
      <p:tags r:id="rId1"/>
    </p:custDataLst>
    <p:extLst>
      <p:ext uri="{BB962C8B-B14F-4D97-AF65-F5344CB8AC3E}">
        <p14:creationId xmlns:p14="http://schemas.microsoft.com/office/powerpoint/2010/main" val="1144717207"/>
      </p:ext>
    </p:extLst>
  </p:cSld>
  <p:clrMapOvr>
    <a:masterClrMapping/>
  </p:clrMapOvr>
  <p:transition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in)">
                                      <p:cBhvr>
                                        <p:cTn id="19" dur="2000"/>
                                        <p:tgtEl>
                                          <p:spTgt spid="26"/>
                                        </p:tgtEl>
                                      </p:cBhvr>
                                    </p:animEffect>
                                  </p:childTnLst>
                                </p:cTn>
                              </p:par>
                            </p:childTnLst>
                          </p:cTn>
                        </p:par>
                      </p:childTnLst>
                    </p:cTn>
                  </p:par>
                </p:childTnLst>
              </p:cTn>
              <p:nextCondLst>
                <p:cond evt="onClick" delay="0">
                  <p:tgtEl>
                    <p:spTgt spid="23"/>
                  </p:tgtEl>
                </p:cond>
              </p:nextCondLst>
            </p:seq>
          </p:childTnLst>
        </p:cTn>
      </p:par>
    </p:tnLst>
    <p:bldLst>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After the Visit</a:t>
            </a:r>
            <a:endParaRPr sz="3000" dirty="0"/>
          </a:p>
        </p:txBody>
      </p:sp>
      <p:sp>
        <p:nvSpPr>
          <p:cNvPr id="147" name="Google Shape;147;p16"/>
          <p:cNvSpPr txBox="1">
            <a:spLocks noGrp="1"/>
          </p:cNvSpPr>
          <p:nvPr>
            <p:ph type="subTitle" idx="1"/>
          </p:nvPr>
        </p:nvSpPr>
        <p:spPr>
          <a:xfrm>
            <a:off x="3505929" y="900956"/>
            <a:ext cx="5565897" cy="784800"/>
          </a:xfrm>
          <a:prstGeom prst="rect">
            <a:avLst/>
          </a:prstGeom>
        </p:spPr>
        <p:txBody>
          <a:bodyPr spcFirstLastPara="1" wrap="square" lIns="91425" tIns="91425" rIns="91425" bIns="91425" anchor="t" anchorCtr="0">
            <a:noAutofit/>
          </a:bodyPr>
          <a:lstStyle/>
          <a:p>
            <a:pPr marL="0" lvl="0" indent="0" algn="ctr"/>
            <a:r>
              <a:rPr lang="en-US" sz="1400" dirty="0"/>
              <a:t>Who:  </a:t>
            </a:r>
            <a:r>
              <a:rPr lang="en-US" sz="1400" b="0" dirty="0"/>
              <a:t>Staff, Nurses/MA's, Medical Records, Billing, Clinicians</a:t>
            </a:r>
            <a:endParaRPr lang="en-US" sz="1400" dirty="0"/>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POST VISIT </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960108" y="1388788"/>
            <a:ext cx="4936385" cy="2031325"/>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solidFill>
                  <a:srgbClr val="18637B"/>
                </a:solidFill>
                <a:latin typeface="Roboto Slab" pitchFamily="2" charset="0"/>
                <a:ea typeface="Roboto Slab" pitchFamily="2" charset="0"/>
              </a:rPr>
              <a:t>Use </a:t>
            </a:r>
            <a:r>
              <a:rPr lang="en-US" dirty="0" err="1">
                <a:solidFill>
                  <a:srgbClr val="18637B"/>
                </a:solidFill>
                <a:latin typeface="Roboto Slab" pitchFamily="2" charset="0"/>
                <a:ea typeface="Roboto Slab" pitchFamily="2" charset="0"/>
              </a:rPr>
              <a:t>covermymeds</a:t>
            </a:r>
            <a:r>
              <a:rPr lang="en-US" dirty="0">
                <a:solidFill>
                  <a:srgbClr val="18637B"/>
                </a:solidFill>
                <a:latin typeface="Roboto Slab" pitchFamily="2" charset="0"/>
                <a:ea typeface="Roboto Slab" pitchFamily="2" charset="0"/>
              </a:rPr>
              <a:t> to assist with the pre-authorization process</a:t>
            </a:r>
            <a:br>
              <a:rPr lang="en-US" dirty="0">
                <a:solidFill>
                  <a:srgbClr val="18637B"/>
                </a:solidFill>
                <a:latin typeface="Roboto Slab" pitchFamily="2" charset="0"/>
                <a:ea typeface="Roboto Slab" pitchFamily="2" charset="0"/>
              </a:rPr>
            </a:br>
            <a:endParaRPr lang="en-US" dirty="0">
              <a:solidFill>
                <a:srgbClr val="18637B"/>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8637B"/>
                </a:solidFill>
                <a:latin typeface="Roboto Slab" pitchFamily="2" charset="0"/>
                <a:ea typeface="Roboto Slab" pitchFamily="2" charset="0"/>
              </a:rPr>
              <a:t>Close the loop on referrals/labs/tests/imaging. Missed appointments could be due to cost concerns. This will prep for the next visit.</a:t>
            </a:r>
            <a:br>
              <a:rPr lang="en-US" dirty="0">
                <a:solidFill>
                  <a:srgbClr val="18637B"/>
                </a:solidFill>
                <a:latin typeface="Roboto Slab" pitchFamily="2" charset="0"/>
                <a:ea typeface="Roboto Slab" pitchFamily="2" charset="0"/>
              </a:rPr>
            </a:br>
            <a:endParaRPr lang="en-US" dirty="0">
              <a:solidFill>
                <a:srgbClr val="18637B"/>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8637B"/>
                </a:solidFill>
                <a:latin typeface="Roboto Slab" pitchFamily="2" charset="0"/>
                <a:ea typeface="Roboto Slab" pitchFamily="2" charset="0"/>
              </a:rPr>
              <a:t>Billing staff can assist with questions that patients have about their insurance</a:t>
            </a:r>
          </a:p>
        </p:txBody>
      </p:sp>
      <p:pic>
        <p:nvPicPr>
          <p:cNvPr id="17" name="Graphic 16" descr="Circle with left arrow">
            <a:hlinkClick r:id="rId7" action="ppaction://hlinksldjump"/>
            <a:extLst>
              <a:ext uri="{FF2B5EF4-FFF2-40B4-BE49-F238E27FC236}">
                <a16:creationId xmlns:a16="http://schemas.microsoft.com/office/drawing/2014/main" id="{9222A493-81C2-4F0B-9D75-7DAD464F42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2967271537"/>
      </p:ext>
    </p:extLst>
  </p:cSld>
  <p:clrMapOvr>
    <a:masterClrMapping/>
  </p:clrMapOvr>
  <p:transition advClick="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Administrative Tasks</a:t>
            </a:r>
            <a:endParaRPr sz="3000" dirty="0"/>
          </a:p>
        </p:txBody>
      </p:sp>
      <p:sp>
        <p:nvSpPr>
          <p:cNvPr id="147" name="Google Shape;147;p16"/>
          <p:cNvSpPr txBox="1">
            <a:spLocks noGrp="1"/>
          </p:cNvSpPr>
          <p:nvPr>
            <p:ph type="subTitle" idx="1"/>
          </p:nvPr>
        </p:nvSpPr>
        <p:spPr>
          <a:xfrm>
            <a:off x="3505929" y="900956"/>
            <a:ext cx="5565897" cy="784800"/>
          </a:xfrm>
          <a:prstGeom prst="rect">
            <a:avLst/>
          </a:prstGeom>
        </p:spPr>
        <p:txBody>
          <a:bodyPr spcFirstLastPara="1" wrap="square" lIns="91425" tIns="91425" rIns="91425" bIns="91425" anchor="t" anchorCtr="0">
            <a:noAutofit/>
          </a:bodyPr>
          <a:lstStyle/>
          <a:p>
            <a:pPr marL="0" lvl="0" indent="0" algn="ctr"/>
            <a:r>
              <a:rPr lang="en-US" sz="1400" dirty="0"/>
              <a:t>Who:  </a:t>
            </a:r>
            <a:r>
              <a:rPr lang="en-US" sz="1400" b="0" dirty="0"/>
              <a:t>Everyone</a:t>
            </a:r>
            <a:endParaRPr lang="en-US" sz="1400" dirty="0"/>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ADMINISTRATIVE</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960108" y="1388788"/>
            <a:ext cx="4936385" cy="1384995"/>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Staff Meetings for continuing staff education</a:t>
            </a:r>
          </a:p>
          <a:p>
            <a:pPr fontAlgn="base"/>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Gather Information from local facilities</a:t>
            </a:r>
          </a:p>
          <a:p>
            <a:pPr fontAlgn="base"/>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 Analyze Information to identify where patient outcomes can be affected by cost and improved.</a:t>
            </a:r>
          </a:p>
        </p:txBody>
      </p:sp>
      <p:pic>
        <p:nvPicPr>
          <p:cNvPr id="17" name="Graphic 16" descr="Circle with left arrow">
            <a:hlinkClick r:id="rId7" action="ppaction://hlinksldjump"/>
            <a:extLst>
              <a:ext uri="{FF2B5EF4-FFF2-40B4-BE49-F238E27FC236}">
                <a16:creationId xmlns:a16="http://schemas.microsoft.com/office/drawing/2014/main" id="{9222A493-81C2-4F0B-9D75-7DAD464F42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2009081657"/>
      </p:ext>
    </p:extLst>
  </p:cSld>
  <p:clrMapOvr>
    <a:masterClrMapping/>
  </p:clrMapOvr>
  <p:transition advClick="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a:spLocks noGrp="1"/>
          </p:cNvSpPr>
          <p:nvPr>
            <p:ph type="ctrTitle" idx="4294967295"/>
          </p:nvPr>
        </p:nvSpPr>
        <p:spPr>
          <a:xfrm>
            <a:off x="685800" y="499125"/>
            <a:ext cx="6593700" cy="75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Additional Resources</a:t>
            </a:r>
            <a:endParaRPr dirty="0"/>
          </a:p>
        </p:txBody>
      </p:sp>
      <p:pic>
        <p:nvPicPr>
          <p:cNvPr id="140" name="Google Shape;140;p15"/>
          <p:cNvPicPr preferRelativeResize="0"/>
          <p:nvPr/>
        </p:nvPicPr>
        <p:blipFill>
          <a:blip r:embed="rId4">
            <a:extLst>
              <a:ext uri="{837473B0-CC2E-450A-ABE3-18F120FF3D39}">
                <a1611:picAttrSrcUrl xmlns:a1611="http://schemas.microsoft.com/office/drawing/2016/11/main" r:id="rId5"/>
              </a:ext>
            </a:extLst>
          </a:blip>
          <a:stretch>
            <a:fillRect/>
          </a:stretch>
        </p:blipFill>
        <p:spPr>
          <a:xfrm>
            <a:off x="5886000" y="1259025"/>
            <a:ext cx="3264087" cy="2703600"/>
          </a:xfrm>
          <a:prstGeom prst="rect">
            <a:avLst/>
          </a:prstGeom>
          <a:noFill/>
          <a:ln>
            <a:noFill/>
          </a:ln>
        </p:spPr>
      </p:pic>
      <p:sp>
        <p:nvSpPr>
          <p:cNvPr id="141" name="Google Shape;141;p1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a:p>
        </p:txBody>
      </p:sp>
      <p:sp>
        <p:nvSpPr>
          <p:cNvPr id="2" name="TextBox 1">
            <a:extLst>
              <a:ext uri="{FF2B5EF4-FFF2-40B4-BE49-F238E27FC236}">
                <a16:creationId xmlns:a16="http://schemas.microsoft.com/office/drawing/2014/main" id="{6EEF7C85-31FC-4A8E-9195-90DF7682ABFF}"/>
              </a:ext>
            </a:extLst>
          </p:cNvPr>
          <p:cNvSpPr txBox="1"/>
          <p:nvPr/>
        </p:nvSpPr>
        <p:spPr>
          <a:xfrm>
            <a:off x="6415675" y="3962625"/>
            <a:ext cx="2728325" cy="200055"/>
          </a:xfrm>
          <a:prstGeom prst="rect">
            <a:avLst/>
          </a:prstGeom>
          <a:noFill/>
        </p:spPr>
        <p:txBody>
          <a:bodyPr wrap="square" rtlCol="0">
            <a:spAutoFit/>
          </a:bodyPr>
          <a:lstStyle/>
          <a:p>
            <a:r>
              <a:rPr lang="en-US" sz="700" dirty="0">
                <a:hlinkClick r:id="rId5" tooltip="http://commons.wikimedia.org/wiki/File:Stetho_book.jpg"/>
              </a:rPr>
              <a:t>This Photo</a:t>
            </a:r>
            <a:r>
              <a:rPr lang="en-US" sz="700" dirty="0"/>
              <a:t> by Unknown Author is licensed under </a:t>
            </a:r>
            <a:r>
              <a:rPr lang="en-US" sz="700" dirty="0">
                <a:hlinkClick r:id="rId6" tooltip="https://creativecommons.org/licenses/by-sa/3.0/"/>
              </a:rPr>
              <a:t>CC BY-SA</a:t>
            </a:r>
            <a:endParaRPr lang="en-US" sz="700" dirty="0"/>
          </a:p>
        </p:txBody>
      </p:sp>
      <p:sp>
        <p:nvSpPr>
          <p:cNvPr id="3" name="TextBox 2">
            <a:extLst>
              <a:ext uri="{FF2B5EF4-FFF2-40B4-BE49-F238E27FC236}">
                <a16:creationId xmlns:a16="http://schemas.microsoft.com/office/drawing/2014/main" id="{802B5FB4-CC23-47FB-8199-C4C20280DEDD}"/>
              </a:ext>
            </a:extLst>
          </p:cNvPr>
          <p:cNvSpPr txBox="1"/>
          <p:nvPr/>
        </p:nvSpPr>
        <p:spPr>
          <a:xfrm>
            <a:off x="0" y="1172094"/>
            <a:ext cx="5879913" cy="2708434"/>
          </a:xfrm>
          <a:prstGeom prst="rect">
            <a:avLst/>
          </a:prstGeom>
          <a:noFill/>
        </p:spPr>
        <p:txBody>
          <a:bodyPr wrap="square" rtlCol="0">
            <a:spAutoFit/>
          </a:bodyPr>
          <a:lstStyle/>
          <a:p>
            <a:r>
              <a:rPr lang="en-US" sz="1600" b="1" dirty="0">
                <a:solidFill>
                  <a:schemeClr val="bg1"/>
                </a:solidFill>
                <a:latin typeface="Roboto Slab" pitchFamily="2" charset="0"/>
                <a:ea typeface="Roboto Slab" pitchFamily="2" charset="0"/>
              </a:rPr>
              <a:t>ACP</a:t>
            </a: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7"/>
              </a:rPr>
              <a:t>Practice Level Approach to Addressing health Care Cost Distress</a:t>
            </a:r>
            <a:endParaRPr lang="en-US" sz="1200" b="1" dirty="0">
              <a:solidFill>
                <a:schemeClr val="bg1"/>
              </a:solidFill>
              <a:latin typeface="Nixie One" panose="020B0604020202020204" charset="0"/>
              <a:ea typeface="Roboto Slab" pitchFamily="2" charset="0"/>
            </a:endParaRPr>
          </a:p>
          <a:p>
            <a:r>
              <a:rPr lang="en-US" sz="1600" b="1" dirty="0">
                <a:solidFill>
                  <a:schemeClr val="bg1"/>
                </a:solidFill>
                <a:latin typeface="Roboto Slab" pitchFamily="2" charset="0"/>
                <a:ea typeface="Roboto Slab" pitchFamily="2" charset="0"/>
              </a:rPr>
              <a:t>NYACP</a:t>
            </a: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8"/>
              </a:rPr>
              <a:t>Sample Workflow</a:t>
            </a:r>
            <a:endParaRPr lang="en-US" sz="1200" b="1" dirty="0">
              <a:solidFill>
                <a:schemeClr val="bg1"/>
              </a:solidFill>
              <a:latin typeface="Nixie One" panose="020B0604020202020204" charset="0"/>
              <a:ea typeface="Roboto Slab" pitchFamily="2" charset="0"/>
            </a:endParaRP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9"/>
              </a:rPr>
              <a:t>Poster</a:t>
            </a:r>
            <a:endParaRPr lang="en-US" sz="1200" b="1" dirty="0">
              <a:solidFill>
                <a:schemeClr val="bg1"/>
              </a:solidFill>
              <a:latin typeface="Nixie One" panose="020B0604020202020204" charset="0"/>
              <a:ea typeface="Roboto Slab" pitchFamily="2" charset="0"/>
            </a:endParaRP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10"/>
              </a:rPr>
              <a:t>Financial Screening Questions </a:t>
            </a:r>
            <a:endParaRPr lang="en-US" sz="1200" b="1" dirty="0">
              <a:solidFill>
                <a:schemeClr val="bg1"/>
              </a:solidFill>
              <a:latin typeface="Nixie One" panose="020B0604020202020204" charset="0"/>
              <a:ea typeface="Roboto Slab" pitchFamily="2" charset="0"/>
            </a:endParaRP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11"/>
              </a:rPr>
              <a:t>Webinar – Lessons From the Field</a:t>
            </a:r>
            <a:endParaRPr lang="en-US" sz="1200" b="1" dirty="0">
              <a:solidFill>
                <a:schemeClr val="bg1"/>
              </a:solidFill>
              <a:latin typeface="Nixie One" panose="020B0604020202020204" charset="0"/>
              <a:ea typeface="Roboto Slab" pitchFamily="2" charset="0"/>
            </a:endParaRPr>
          </a:p>
          <a:p>
            <a:r>
              <a:rPr lang="en-US" sz="1600" b="1" dirty="0">
                <a:solidFill>
                  <a:schemeClr val="bg1"/>
                </a:solidFill>
                <a:latin typeface="Roboto Slab" pitchFamily="2" charset="0"/>
                <a:ea typeface="Roboto Slab" pitchFamily="2" charset="0"/>
              </a:rPr>
              <a:t>Avalere Practice Briefs</a:t>
            </a:r>
          </a:p>
          <a:p>
            <a:pPr marL="285750" indent="-285750">
              <a:buFont typeface="Arial" panose="020B0604020202020204" pitchFamily="34" charset="0"/>
              <a:buChar char="•"/>
            </a:pPr>
            <a:r>
              <a:rPr lang="en-US" sz="1200" dirty="0">
                <a:latin typeface="Nixie One" panose="020B0604020202020204" charset="0"/>
                <a:hlinkClick r:id="rId12"/>
              </a:rPr>
              <a:t>How to Talk to Your Patients About the Costs of Their Care</a:t>
            </a:r>
            <a:endParaRPr lang="en-US" sz="1200" dirty="0">
              <a:latin typeface="Nixie One" panose="020B0604020202020204" charset="0"/>
            </a:endParaRPr>
          </a:p>
          <a:p>
            <a:pPr marL="285750" indent="-285750">
              <a:buFont typeface="Arial" panose="020B0604020202020204" pitchFamily="34" charset="0"/>
              <a:buChar char="•"/>
            </a:pPr>
            <a:r>
              <a:rPr lang="en-US" sz="1200" dirty="0">
                <a:latin typeface="Nixie One" panose="020B0604020202020204" charset="0"/>
                <a:hlinkClick r:id="rId13"/>
              </a:rPr>
              <a:t>How to Integrate Cost-of-Care Conversations into Workflow</a:t>
            </a:r>
            <a:endParaRPr lang="en-US" sz="1200" dirty="0">
              <a:latin typeface="Nixie One" panose="020B0604020202020204" charset="0"/>
            </a:endParaRPr>
          </a:p>
          <a:p>
            <a:pPr marL="285750" indent="-285750">
              <a:buFont typeface="Arial" panose="020B0604020202020204" pitchFamily="34" charset="0"/>
              <a:buChar char="•"/>
            </a:pPr>
            <a:r>
              <a:rPr lang="en-US" sz="1200" dirty="0">
                <a:latin typeface="Nixie One" panose="020B0604020202020204" charset="0"/>
                <a:hlinkClick r:id="rId14"/>
              </a:rPr>
              <a:t>Considerations for Facilitating Cost-of-Care Conversations with Vulnerable Patients</a:t>
            </a:r>
            <a:endParaRPr lang="en-US" sz="1200" dirty="0">
              <a:latin typeface="Nixie One" panose="020B0604020202020204" charset="0"/>
            </a:endParaRPr>
          </a:p>
          <a:p>
            <a:endParaRPr lang="en-US" dirty="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a:spLocks noGrp="1"/>
          </p:cNvSpPr>
          <p:nvPr>
            <p:ph type="ctrTitle" idx="4294967295"/>
          </p:nvPr>
        </p:nvSpPr>
        <p:spPr>
          <a:xfrm>
            <a:off x="146776" y="296323"/>
            <a:ext cx="6593700" cy="75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Instructions for this Course</a:t>
            </a:r>
            <a:endParaRPr dirty="0"/>
          </a:p>
        </p:txBody>
      </p:sp>
      <p:sp>
        <p:nvSpPr>
          <p:cNvPr id="139" name="Google Shape;139;p15"/>
          <p:cNvSpPr txBox="1">
            <a:spLocks noGrp="1"/>
          </p:cNvSpPr>
          <p:nvPr>
            <p:ph type="subTitle" idx="4294967295"/>
          </p:nvPr>
        </p:nvSpPr>
        <p:spPr>
          <a:xfrm>
            <a:off x="887437" y="1711148"/>
            <a:ext cx="7009228" cy="1262705"/>
          </a:xfrm>
          <a:prstGeom prst="rect">
            <a:avLst/>
          </a:prstGeom>
        </p:spPr>
        <p:txBody>
          <a:bodyPr spcFirstLastPara="1" wrap="square" lIns="91425" tIns="91425" rIns="91425" bIns="91425" anchor="ctr" anchorCtr="0">
            <a:noAutofit/>
          </a:bodyPr>
          <a:lstStyle/>
          <a:p>
            <a:pPr marL="342900" indent="-342900"/>
            <a:r>
              <a:rPr lang="en-US" sz="1600" b="1" dirty="0">
                <a:solidFill>
                  <a:srgbClr val="FFFFFF"/>
                </a:solidFill>
              </a:rPr>
              <a:t>Play this as a slide show by clicking the slideshow icon</a:t>
            </a:r>
          </a:p>
          <a:p>
            <a:pPr marL="342900" indent="-342900"/>
            <a:r>
              <a:rPr lang="en-US" sz="1600" b="1" dirty="0">
                <a:solidFill>
                  <a:srgbClr val="FFFFFF"/>
                </a:solidFill>
              </a:rPr>
              <a:t>Turn the computer sound on</a:t>
            </a:r>
          </a:p>
          <a:p>
            <a:pPr marL="342900" indent="-342900"/>
            <a:r>
              <a:rPr lang="en-US" sz="1600" b="1" dirty="0">
                <a:solidFill>
                  <a:srgbClr val="FFFFFF"/>
                </a:solidFill>
              </a:rPr>
              <a:t>Use the green arrows to advance through the slides</a:t>
            </a:r>
            <a:endParaRPr sz="1600" b="1" dirty="0">
              <a:solidFill>
                <a:srgbClr val="94BF6E"/>
              </a:solidFill>
            </a:endParaRPr>
          </a:p>
        </p:txBody>
      </p:sp>
      <p:sp>
        <p:nvSpPr>
          <p:cNvPr id="141" name="Google Shape;141;p1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pic>
        <p:nvPicPr>
          <p:cNvPr id="3" name="Picture 2">
            <a:extLst>
              <a:ext uri="{FF2B5EF4-FFF2-40B4-BE49-F238E27FC236}">
                <a16:creationId xmlns:a16="http://schemas.microsoft.com/office/drawing/2014/main" id="{155EEE71-009D-4EEA-AC28-C6C576903ABA}"/>
              </a:ext>
            </a:extLst>
          </p:cNvPr>
          <p:cNvPicPr>
            <a:picLocks noChangeAspect="1"/>
          </p:cNvPicPr>
          <p:nvPr/>
        </p:nvPicPr>
        <p:blipFill>
          <a:blip r:embed="rId4"/>
          <a:stretch>
            <a:fillRect/>
          </a:stretch>
        </p:blipFill>
        <p:spPr>
          <a:xfrm>
            <a:off x="6932735" y="1882163"/>
            <a:ext cx="339456" cy="339456"/>
          </a:xfrm>
          <a:prstGeom prst="rect">
            <a:avLst/>
          </a:prstGeom>
        </p:spPr>
      </p:pic>
      <p:sp>
        <p:nvSpPr>
          <p:cNvPr id="4" name="TextBox 3">
            <a:extLst>
              <a:ext uri="{FF2B5EF4-FFF2-40B4-BE49-F238E27FC236}">
                <a16:creationId xmlns:a16="http://schemas.microsoft.com/office/drawing/2014/main" id="{055B6B76-C48B-4E49-8013-B4DB658CECFD}"/>
              </a:ext>
            </a:extLst>
          </p:cNvPr>
          <p:cNvSpPr txBox="1"/>
          <p:nvPr/>
        </p:nvSpPr>
        <p:spPr>
          <a:xfrm>
            <a:off x="-590843" y="849847"/>
            <a:ext cx="8937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94BF6E"/>
                </a:solidFill>
                <a:effectLst/>
                <a:uLnTx/>
                <a:uFillTx/>
                <a:latin typeface="Roboto Slab" pitchFamily="2" charset="0"/>
                <a:ea typeface="Roboto Slab" pitchFamily="2" charset="0"/>
                <a:cs typeface="Roboto" panose="02000000000000000000" pitchFamily="2" charset="0"/>
                <a:sym typeface="Arial"/>
              </a:rPr>
              <a:t>In order to ensure that learners are able to fully interact with this course module, please:  </a:t>
            </a:r>
          </a:p>
        </p:txBody>
      </p:sp>
      <p:pic>
        <p:nvPicPr>
          <p:cNvPr id="9" name="Graphic 8" descr="Circle with left arrow">
            <a:hlinkClick r:id="" action="ppaction://hlinkshowjump?jump=nextslide"/>
            <a:extLst>
              <a:ext uri="{FF2B5EF4-FFF2-40B4-BE49-F238E27FC236}">
                <a16:creationId xmlns:a16="http://schemas.microsoft.com/office/drawing/2014/main" id="{743FD4E9-5F3F-4C7F-A229-E19F700291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Tree>
    <p:custDataLst>
      <p:tags r:id="rId1"/>
    </p:custDataLst>
    <p:extLst>
      <p:ext uri="{BB962C8B-B14F-4D97-AF65-F5344CB8AC3E}">
        <p14:creationId xmlns:p14="http://schemas.microsoft.com/office/powerpoint/2010/main" val="3401711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926031" y="375650"/>
            <a:ext cx="45057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Learners will:</a:t>
            </a:r>
            <a:endParaRPr dirty="0"/>
          </a:p>
        </p:txBody>
      </p:sp>
      <p:sp>
        <p:nvSpPr>
          <p:cNvPr id="147" name="Google Shape;147;p16"/>
          <p:cNvSpPr txBox="1">
            <a:spLocks noGrp="1"/>
          </p:cNvSpPr>
          <p:nvPr>
            <p:ph type="subTitle" idx="1"/>
          </p:nvPr>
        </p:nvSpPr>
        <p:spPr>
          <a:xfrm>
            <a:off x="3926031" y="1627900"/>
            <a:ext cx="4505700" cy="7848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AutoNum type="arabicPeriod"/>
            </a:pPr>
            <a:endParaRPr lang="en-US" dirty="0"/>
          </a:p>
          <a:p>
            <a:pPr marL="342900" lvl="0" indent="-342900" algn="l" rtl="0">
              <a:spcBef>
                <a:spcPts val="0"/>
              </a:spcBef>
              <a:spcAft>
                <a:spcPts val="0"/>
              </a:spcAft>
              <a:buAutoNum type="arabicPeriod"/>
            </a:pPr>
            <a:r>
              <a:rPr lang="en-US" dirty="0"/>
              <a:t>Integrate Cost of Care conversations into patient care and encounters. </a:t>
            </a:r>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OBJECTIVES</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pic>
        <p:nvPicPr>
          <p:cNvPr id="6" name="Graphic 5" descr="Circle with left arrow">
            <a:hlinkClick r:id="" action="ppaction://hlinkshowjump?jump=nextslide"/>
            <a:extLst>
              <a:ext uri="{FF2B5EF4-FFF2-40B4-BE49-F238E27FC236}">
                <a16:creationId xmlns:a16="http://schemas.microsoft.com/office/drawing/2014/main" id="{6EF24366-995D-4478-9384-43FCD0001C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6131" y="4650154"/>
            <a:ext cx="480325" cy="480325"/>
          </a:xfrm>
          <a:prstGeom prst="rect">
            <a:avLst/>
          </a:prstGeom>
        </p:spPr>
      </p:pic>
    </p:spTree>
    <p:custDataLst>
      <p:tags r:id="rId1"/>
    </p:custDataLst>
    <p:extLst>
      <p:ext uri="{BB962C8B-B14F-4D97-AF65-F5344CB8AC3E}">
        <p14:creationId xmlns:p14="http://schemas.microsoft.com/office/powerpoint/2010/main" val="1860748446"/>
      </p:ext>
    </p:extLst>
  </p:cSld>
  <p:clrMapOvr>
    <a:masterClrMapping/>
  </p:clrMapOvr>
  <p:transition advClick="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Knowledge Check</a:t>
            </a:r>
            <a:endParaRPr dirty="0"/>
          </a:p>
        </p:txBody>
      </p:sp>
      <p:grpSp>
        <p:nvGrpSpPr>
          <p:cNvPr id="123" name="Google Shape;123;p14"/>
          <p:cNvGrpSpPr/>
          <p:nvPr/>
        </p:nvGrpSpPr>
        <p:grpSpPr>
          <a:xfrm>
            <a:off x="333623" y="861852"/>
            <a:ext cx="366458" cy="366437"/>
            <a:chOff x="1923675" y="1633650"/>
            <a:chExt cx="436000" cy="435975"/>
          </a:xfrm>
        </p:grpSpPr>
        <p:sp>
          <p:nvSpPr>
            <p:cNvPr id="124" name="Google Shape;124;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4"/>
          <p:cNvSpPr txBox="1"/>
          <p:nvPr/>
        </p:nvSpPr>
        <p:spPr>
          <a:xfrm>
            <a:off x="496890" y="1803678"/>
            <a:ext cx="4372356" cy="3015722"/>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1600" b="1" dirty="0">
                <a:solidFill>
                  <a:srgbClr val="114454"/>
                </a:solidFill>
                <a:highlight>
                  <a:srgbClr val="94BF6E"/>
                </a:highlight>
                <a:latin typeface="Nixie One"/>
                <a:ea typeface="Nixie One"/>
                <a:cs typeface="Nixie One"/>
                <a:sym typeface="Nixie One"/>
              </a:rPr>
              <a:t>What cost conversations are already occurring?</a:t>
            </a:r>
            <a:endParaRPr sz="1600" b="1" dirty="0">
              <a:solidFill>
                <a:srgbClr val="114454"/>
              </a:solidFill>
              <a:highlight>
                <a:srgbClr val="94BF6E"/>
              </a:highlight>
              <a:latin typeface="Nixie One"/>
              <a:ea typeface="Nixie One"/>
              <a:cs typeface="Nixie One"/>
              <a:sym typeface="Nixie One"/>
            </a:endParaRPr>
          </a:p>
          <a:p>
            <a:pPr marL="0" lvl="0" indent="0" algn="l" rtl="0">
              <a:spcBef>
                <a:spcPts val="600"/>
              </a:spcBef>
              <a:spcAft>
                <a:spcPts val="0"/>
              </a:spcAft>
              <a:buClr>
                <a:schemeClr val="dk1"/>
              </a:buClr>
              <a:buSzPts val="1100"/>
              <a:buFont typeface="Arial"/>
              <a:buNone/>
            </a:pPr>
            <a:r>
              <a:rPr lang="en-US" sz="1200" b="1" dirty="0">
                <a:solidFill>
                  <a:srgbClr val="114454"/>
                </a:solidFill>
                <a:latin typeface="Nixie One"/>
                <a:ea typeface="Nixie One"/>
                <a:cs typeface="Nixie One"/>
                <a:sym typeface="Nixie One"/>
              </a:rPr>
              <a:t>Before we begin, take a moment to think about the out-of-pocket cost conversations that are already happening in your daily routine.  If cost conversations aren’t occurring with patients, what other things are you doing now that will help support these conversations?</a:t>
            </a:r>
          </a:p>
          <a:p>
            <a:pPr marL="0" lvl="0" indent="0" algn="l" rtl="0">
              <a:spcBef>
                <a:spcPts val="600"/>
              </a:spcBef>
              <a:spcAft>
                <a:spcPts val="0"/>
              </a:spcAft>
              <a:buClr>
                <a:schemeClr val="dk1"/>
              </a:buClr>
              <a:buSzPts val="1100"/>
              <a:buFont typeface="Arial"/>
              <a:buNone/>
            </a:pPr>
            <a:r>
              <a:rPr lang="en-US" sz="1200" b="1" dirty="0">
                <a:solidFill>
                  <a:srgbClr val="114454"/>
                </a:solidFill>
                <a:latin typeface="Nixie One"/>
                <a:ea typeface="Nixie One"/>
                <a:cs typeface="Nixie One"/>
                <a:sym typeface="Nixie One"/>
              </a:rPr>
              <a:t>Click Next to see common practices that form a solid foundation for supporting out-of-pocket cost conversations in the workflow.  </a:t>
            </a:r>
          </a:p>
          <a:p>
            <a:pPr marL="0" lvl="0" indent="0" algn="l" rtl="0">
              <a:spcBef>
                <a:spcPts val="600"/>
              </a:spcBef>
              <a:spcAft>
                <a:spcPts val="0"/>
              </a:spcAft>
              <a:buClr>
                <a:schemeClr val="dk1"/>
              </a:buClr>
              <a:buSzPts val="1100"/>
              <a:buFont typeface="Arial"/>
              <a:buNone/>
            </a:pPr>
            <a:endParaRPr sz="1200" b="1" dirty="0">
              <a:solidFill>
                <a:srgbClr val="114454"/>
              </a:solidFill>
              <a:latin typeface="Nixie One"/>
              <a:ea typeface="Nixie One"/>
              <a:cs typeface="Nixie One"/>
              <a:sym typeface="Nixie One"/>
            </a:endParaRPr>
          </a:p>
          <a:p>
            <a:pPr marL="0" lvl="0" indent="0" algn="l" rtl="0">
              <a:spcBef>
                <a:spcPts val="600"/>
              </a:spcBef>
              <a:spcAft>
                <a:spcPts val="0"/>
              </a:spcAft>
              <a:buNone/>
            </a:pPr>
            <a:endParaRPr sz="1200" b="1" dirty="0">
              <a:solidFill>
                <a:srgbClr val="114454"/>
              </a:solidFill>
              <a:latin typeface="Nixie One"/>
              <a:ea typeface="Nixie One"/>
              <a:cs typeface="Nixie One"/>
              <a:sym typeface="Nixie One"/>
            </a:endParaRPr>
          </a:p>
        </p:txBody>
      </p:sp>
      <p:sp>
        <p:nvSpPr>
          <p:cNvPr id="133" name="Google Shape;133;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sp>
        <p:nvSpPr>
          <p:cNvPr id="5" name="Next Button">
            <a:extLst>
              <a:ext uri="{FF2B5EF4-FFF2-40B4-BE49-F238E27FC236}">
                <a16:creationId xmlns:a16="http://schemas.microsoft.com/office/drawing/2014/main" id="{B51747C2-25D0-47A0-BF46-7E919AC58FF7}"/>
              </a:ext>
            </a:extLst>
          </p:cNvPr>
          <p:cNvSpPr/>
          <p:nvPr/>
        </p:nvSpPr>
        <p:spPr>
          <a:xfrm>
            <a:off x="2039688" y="4513974"/>
            <a:ext cx="1088020" cy="450228"/>
          </a:xfrm>
          <a:prstGeom prst="rect">
            <a:avLst/>
          </a:prstGeom>
          <a:solidFill>
            <a:srgbClr val="165751"/>
          </a:solidFill>
          <a:ln>
            <a:solidFill>
              <a:srgbClr val="94B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Slab" pitchFamily="2" charset="0"/>
                <a:ea typeface="Roboto Slab" pitchFamily="2" charset="0"/>
              </a:rPr>
              <a:t>NEXT</a:t>
            </a:r>
          </a:p>
        </p:txBody>
      </p:sp>
      <p:grpSp>
        <p:nvGrpSpPr>
          <p:cNvPr id="14" name="Group 13">
            <a:extLst>
              <a:ext uri="{FF2B5EF4-FFF2-40B4-BE49-F238E27FC236}">
                <a16:creationId xmlns:a16="http://schemas.microsoft.com/office/drawing/2014/main" id="{B3FF4962-E34F-4BBB-82AD-A0D0F472A921}"/>
              </a:ext>
            </a:extLst>
          </p:cNvPr>
          <p:cNvGrpSpPr/>
          <p:nvPr/>
        </p:nvGrpSpPr>
        <p:grpSpPr>
          <a:xfrm>
            <a:off x="4869246" y="100"/>
            <a:ext cx="4274756" cy="5143400"/>
            <a:chOff x="4869246" y="100"/>
            <a:chExt cx="4274756" cy="5143400"/>
          </a:xfrm>
        </p:grpSpPr>
        <p:sp>
          <p:nvSpPr>
            <p:cNvPr id="6" name="Flowchart: Process 5">
              <a:extLst>
                <a:ext uri="{FF2B5EF4-FFF2-40B4-BE49-F238E27FC236}">
                  <a16:creationId xmlns:a16="http://schemas.microsoft.com/office/drawing/2014/main" id="{1179C0F8-F549-4725-8F7F-BA4A2C4A9D6D}"/>
                </a:ext>
              </a:extLst>
            </p:cNvPr>
            <p:cNvSpPr/>
            <p:nvPr/>
          </p:nvSpPr>
          <p:spPr>
            <a:xfrm>
              <a:off x="4869246" y="100"/>
              <a:ext cx="4274754" cy="5143400"/>
            </a:xfrm>
            <a:prstGeom prst="flowChartProcess">
              <a:avLst/>
            </a:prstGeom>
            <a:solidFill>
              <a:srgbClr val="18637B"/>
            </a:solidFill>
            <a:ln>
              <a:solidFill>
                <a:srgbClr val="94B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88F9A3-0E8E-472B-8A7A-FA19BA0A1821}"/>
                </a:ext>
              </a:extLst>
            </p:cNvPr>
            <p:cNvSpPr txBox="1"/>
            <p:nvPr/>
          </p:nvSpPr>
          <p:spPr>
            <a:xfrm>
              <a:off x="4869246" y="223048"/>
              <a:ext cx="4274756" cy="307777"/>
            </a:xfrm>
            <a:prstGeom prst="rect">
              <a:avLst/>
            </a:prstGeom>
            <a:noFill/>
          </p:spPr>
          <p:txBody>
            <a:bodyPr wrap="square" rtlCol="0">
              <a:spAutoFit/>
            </a:bodyPr>
            <a:lstStyle/>
            <a:p>
              <a:pPr algn="ctr"/>
              <a:r>
                <a:rPr lang="en-US" b="1" dirty="0">
                  <a:solidFill>
                    <a:schemeClr val="bg1"/>
                  </a:solidFill>
                  <a:latin typeface="Roboto Slab" pitchFamily="2" charset="0"/>
                  <a:ea typeface="Roboto Slab" pitchFamily="2" charset="0"/>
                  <a:cs typeface="Roboto Medium" panose="02000000000000000000" pitchFamily="2" charset="0"/>
                </a:rPr>
                <a:t>Common Practices:</a:t>
              </a:r>
            </a:p>
          </p:txBody>
        </p:sp>
      </p:grpSp>
      <p:pic>
        <p:nvPicPr>
          <p:cNvPr id="3" name="Graphic 2" descr="Circle with left arrow">
            <a:hlinkClick r:id="" action="ppaction://hlinkshowjump?jump=nextslide"/>
            <a:extLst>
              <a:ext uri="{FF2B5EF4-FFF2-40B4-BE49-F238E27FC236}">
                <a16:creationId xmlns:a16="http://schemas.microsoft.com/office/drawing/2014/main" id="{7B20FB98-08E1-40C2-9A09-22956E8A3B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21FC953A-17AA-47E9-9AC4-79E6DFE61F78}"/>
              </a:ext>
            </a:extLst>
          </p:cNvPr>
          <p:cNvSpPr txBox="1"/>
          <p:nvPr/>
        </p:nvSpPr>
        <p:spPr>
          <a:xfrm>
            <a:off x="5565913" y="775251"/>
            <a:ext cx="3004438" cy="3108543"/>
          </a:xfrm>
          <a:prstGeom prst="rect">
            <a:avLst/>
          </a:prstGeom>
          <a:noFill/>
        </p:spPr>
        <p:txBody>
          <a:bodyPr wrap="square" rtlCol="0">
            <a:spAutoFit/>
          </a:bodyPr>
          <a:lstStyle/>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Team Huddles</a:t>
            </a:r>
            <a:br>
              <a:rPr lang="en-US" dirty="0">
                <a:solidFill>
                  <a:srgbClr val="94BF6E"/>
                </a:solidFill>
                <a:latin typeface="Nixie One" panose="020B0604020202020204" charset="0"/>
              </a:rPr>
            </a:br>
            <a:endParaRPr lang="en-US" dirty="0">
              <a:solidFill>
                <a:srgbClr val="94BF6E"/>
              </a:solidFill>
              <a:latin typeface="Nixie One" panose="020B0604020202020204" charset="0"/>
            </a:endParaRPr>
          </a:p>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Providing Patient Education Materials</a:t>
            </a:r>
            <a:br>
              <a:rPr lang="en-US" dirty="0">
                <a:solidFill>
                  <a:srgbClr val="94BF6E"/>
                </a:solidFill>
                <a:latin typeface="Nixie One" panose="020B0604020202020204" charset="0"/>
              </a:rPr>
            </a:br>
            <a:endParaRPr lang="en-US" dirty="0">
              <a:solidFill>
                <a:srgbClr val="94BF6E"/>
              </a:solidFill>
              <a:latin typeface="Nixie One" panose="020B0604020202020204" charset="0"/>
            </a:endParaRPr>
          </a:p>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Knowing which labs are in network</a:t>
            </a:r>
            <a:br>
              <a:rPr lang="en-US" dirty="0">
                <a:solidFill>
                  <a:srgbClr val="94BF6E"/>
                </a:solidFill>
                <a:latin typeface="Nixie One" panose="020B0604020202020204" charset="0"/>
              </a:rPr>
            </a:br>
            <a:endParaRPr lang="en-US" dirty="0">
              <a:solidFill>
                <a:srgbClr val="94BF6E"/>
              </a:solidFill>
              <a:latin typeface="Nixie One" panose="020B0604020202020204" charset="0"/>
            </a:endParaRPr>
          </a:p>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Having the Medication Formulary turned on in the EHR </a:t>
            </a:r>
          </a:p>
          <a:p>
            <a:pPr marL="285750" indent="-285750">
              <a:buClr>
                <a:srgbClr val="124057"/>
              </a:buClr>
              <a:buFont typeface="Wingdings" panose="05000000000000000000" pitchFamily="2" charset="2"/>
              <a:buChar char="§"/>
            </a:pPr>
            <a:endParaRPr lang="en-US" dirty="0">
              <a:solidFill>
                <a:srgbClr val="94BF6E"/>
              </a:solidFill>
              <a:latin typeface="Nixie One" panose="020B0604020202020204" charset="0"/>
            </a:endParaRPr>
          </a:p>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Finding more affordable medications</a:t>
            </a:r>
          </a:p>
        </p:txBody>
      </p:sp>
      <p:pic>
        <p:nvPicPr>
          <p:cNvPr id="4" name="Recorded Sound">
            <a:hlinkClick r:id="" action="ppaction://media"/>
            <a:extLst>
              <a:ext uri="{FF2B5EF4-FFF2-40B4-BE49-F238E27FC236}">
                <a16:creationId xmlns:a16="http://schemas.microsoft.com/office/drawing/2014/main" id="{F9FCACD6-AE94-4842-ADEE-E769E41BE11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445727" y="906393"/>
            <a:ext cx="304800" cy="304800"/>
          </a:xfrm>
          <a:prstGeom prst="rect">
            <a:avLst/>
          </a:prstGeom>
        </p:spPr>
      </p:pic>
    </p:spTree>
    <p:custDataLst>
      <p:tags r:id="rId1"/>
    </p:custDataLst>
    <p:extLst>
      <p:ext uri="{BB962C8B-B14F-4D97-AF65-F5344CB8AC3E}">
        <p14:creationId xmlns:p14="http://schemas.microsoft.com/office/powerpoint/2010/main" val="877121766"/>
      </p:ext>
    </p:extLst>
  </p:cSld>
  <p:clrMapOvr>
    <a:masterClrMapping/>
  </p:clrMapOvr>
  <p:transition advClick="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nextCondLst>
                <p:cond evt="onClick" delay="0">
                  <p:tgtEl>
                    <p:spTgt spid="5"/>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ctrTitle" idx="4294967295"/>
          </p:nvPr>
        </p:nvSpPr>
        <p:spPr>
          <a:xfrm>
            <a:off x="310641" y="-231100"/>
            <a:ext cx="8817295"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000" dirty="0">
                <a:solidFill>
                  <a:srgbClr val="94BF6E"/>
                </a:solidFill>
              </a:rPr>
              <a:t>Workflow Guide</a:t>
            </a:r>
            <a:endParaRPr sz="5000" dirty="0">
              <a:solidFill>
                <a:srgbClr val="94BF6E"/>
              </a:solidFill>
            </a:endParaRPr>
          </a:p>
        </p:txBody>
      </p:sp>
      <p:sp>
        <p:nvSpPr>
          <p:cNvPr id="175" name="Google Shape;175;p19"/>
          <p:cNvSpPr txBox="1">
            <a:spLocks noGrp="1"/>
          </p:cNvSpPr>
          <p:nvPr>
            <p:ph type="subTitle" idx="4294967295"/>
          </p:nvPr>
        </p:nvSpPr>
        <p:spPr>
          <a:xfrm>
            <a:off x="424388" y="653094"/>
            <a:ext cx="8571566" cy="948425"/>
          </a:xfrm>
          <a:prstGeom prst="rect">
            <a:avLst/>
          </a:prstGeom>
        </p:spPr>
        <p:txBody>
          <a:bodyPr spcFirstLastPara="1" wrap="square" lIns="91425" tIns="91425" rIns="91425" bIns="91425" anchor="ctr" anchorCtr="0">
            <a:noAutofit/>
          </a:bodyPr>
          <a:lstStyle/>
          <a:p>
            <a:pPr marL="38100" indent="0" algn="ctr" fontAlgn="base">
              <a:buNone/>
            </a:pPr>
            <a:r>
              <a:rPr lang="en-US" sz="1400" dirty="0"/>
              <a:t>Cost of Care conversations are easier to incorporate into the workflow than you may think!  Every staff member can play a small role in supporting the conversation, building relationships and affecting outcomes. This guide provides tips and tactics for each step in the workflow of an ambulatory care office.  </a:t>
            </a:r>
            <a:endParaRPr lang="en-US" dirty="0"/>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pic>
        <p:nvPicPr>
          <p:cNvPr id="27" name="Graphic 26" descr="Circle with left arrow">
            <a:hlinkClick r:id="" action="ppaction://hlinkshowjump?jump=nextslide"/>
            <a:extLst>
              <a:ext uri="{FF2B5EF4-FFF2-40B4-BE49-F238E27FC236}">
                <a16:creationId xmlns:a16="http://schemas.microsoft.com/office/drawing/2014/main" id="{C7806E89-F713-457D-BE12-5D8CEC91A0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8065" y="4736427"/>
            <a:ext cx="409871" cy="409871"/>
          </a:xfrm>
          <a:prstGeom prst="rect">
            <a:avLst/>
          </a:prstGeom>
        </p:spPr>
      </p:pic>
      <p:pic>
        <p:nvPicPr>
          <p:cNvPr id="144" name="Graphic 143" descr="Information">
            <a:extLst>
              <a:ext uri="{FF2B5EF4-FFF2-40B4-BE49-F238E27FC236}">
                <a16:creationId xmlns:a16="http://schemas.microsoft.com/office/drawing/2014/main" id="{17CD3B73-E151-4E41-99D0-94450A94B4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348" y="2233775"/>
            <a:ext cx="375763" cy="375763"/>
          </a:xfrm>
          <a:prstGeom prst="rect">
            <a:avLst/>
          </a:prstGeom>
        </p:spPr>
      </p:pic>
      <p:pic>
        <p:nvPicPr>
          <p:cNvPr id="90" name="Graphic 89" descr="Information">
            <a:extLst>
              <a:ext uri="{FF2B5EF4-FFF2-40B4-BE49-F238E27FC236}">
                <a16:creationId xmlns:a16="http://schemas.microsoft.com/office/drawing/2014/main" id="{AFA624C5-BBA2-4AD3-90E0-629D3824BB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9749" y="2224250"/>
            <a:ext cx="375763" cy="375763"/>
          </a:xfrm>
          <a:prstGeom prst="rect">
            <a:avLst/>
          </a:prstGeom>
        </p:spPr>
      </p:pic>
      <p:pic>
        <p:nvPicPr>
          <p:cNvPr id="91" name="Graphic 90" descr="Information">
            <a:extLst>
              <a:ext uri="{FF2B5EF4-FFF2-40B4-BE49-F238E27FC236}">
                <a16:creationId xmlns:a16="http://schemas.microsoft.com/office/drawing/2014/main" id="{4A24EDAB-D0B0-45D6-9A21-BF7C06675B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8214" y="2224250"/>
            <a:ext cx="375763" cy="375763"/>
          </a:xfrm>
          <a:prstGeom prst="rect">
            <a:avLst/>
          </a:prstGeom>
        </p:spPr>
      </p:pic>
      <p:grpSp>
        <p:nvGrpSpPr>
          <p:cNvPr id="150" name="Group 149">
            <a:extLst>
              <a:ext uri="{FF2B5EF4-FFF2-40B4-BE49-F238E27FC236}">
                <a16:creationId xmlns:a16="http://schemas.microsoft.com/office/drawing/2014/main" id="{67919846-1860-45E6-9099-5B8D99AA4A43}"/>
              </a:ext>
            </a:extLst>
          </p:cNvPr>
          <p:cNvGrpSpPr/>
          <p:nvPr/>
        </p:nvGrpSpPr>
        <p:grpSpPr>
          <a:xfrm>
            <a:off x="2533489" y="3265905"/>
            <a:ext cx="2295078" cy="1201415"/>
            <a:chOff x="3881145" y="3281600"/>
            <a:chExt cx="2295078" cy="1201415"/>
          </a:xfrm>
        </p:grpSpPr>
        <p:grpSp>
          <p:nvGrpSpPr>
            <p:cNvPr id="137" name="Group 136">
              <a:extLst>
                <a:ext uri="{FF2B5EF4-FFF2-40B4-BE49-F238E27FC236}">
                  <a16:creationId xmlns:a16="http://schemas.microsoft.com/office/drawing/2014/main" id="{6BF6BA99-3F4B-40DD-8926-BFB052164E5F}"/>
                </a:ext>
              </a:extLst>
            </p:cNvPr>
            <p:cNvGrpSpPr/>
            <p:nvPr/>
          </p:nvGrpSpPr>
          <p:grpSpPr>
            <a:xfrm>
              <a:off x="3881145" y="3563543"/>
              <a:ext cx="1839438" cy="919472"/>
              <a:chOff x="3516585" y="3570934"/>
              <a:chExt cx="1839438" cy="919472"/>
            </a:xfrm>
          </p:grpSpPr>
          <p:sp>
            <p:nvSpPr>
              <p:cNvPr id="79" name="Rectangle 78">
                <a:hlinkClick r:id="rId8" action="ppaction://hlinksldjump"/>
                <a:extLst>
                  <a:ext uri="{FF2B5EF4-FFF2-40B4-BE49-F238E27FC236}">
                    <a16:creationId xmlns:a16="http://schemas.microsoft.com/office/drawing/2014/main" id="{47F87964-EB7B-41CD-89A8-0F6BE8E4F057}"/>
                  </a:ext>
                </a:extLst>
              </p:cNvPr>
              <p:cNvSpPr/>
              <p:nvPr/>
            </p:nvSpPr>
            <p:spPr>
              <a:xfrm>
                <a:off x="3516585" y="3570934"/>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229166EC-A65A-4CA4-AB3B-4FB8463309CC}"/>
                  </a:ext>
                </a:extLst>
              </p:cNvPr>
              <p:cNvGrpSpPr/>
              <p:nvPr/>
            </p:nvGrpSpPr>
            <p:grpSpPr>
              <a:xfrm>
                <a:off x="4091455" y="3573163"/>
                <a:ext cx="1264568" cy="917243"/>
                <a:chOff x="6326115" y="2485713"/>
                <a:chExt cx="1264568" cy="917243"/>
              </a:xfrm>
            </p:grpSpPr>
            <p:pic>
              <p:nvPicPr>
                <p:cNvPr id="59" name="Picture 58" descr="A picture containing object&#10;&#10;Description automatically generated">
                  <a:hlinkClick r:id="rId8" action="ppaction://hlinksldjump"/>
                  <a:extLst>
                    <a:ext uri="{FF2B5EF4-FFF2-40B4-BE49-F238E27FC236}">
                      <a16:creationId xmlns:a16="http://schemas.microsoft.com/office/drawing/2014/main" id="{D8BAB7CE-5C8F-48D5-B027-17DF7F13E32F}"/>
                    </a:ext>
                  </a:extLst>
                </p:cNvPr>
                <p:cNvPicPr>
                  <a:picLocks noChangeAspect="1"/>
                </p:cNvPicPr>
                <p:nvPr/>
              </p:nvPicPr>
              <p:blipFill>
                <a:blip r:embed="rId9">
                  <a:extLst>
                    <a:ext uri="{BEBA8EAE-BF5A-486C-A8C5-ECC9F3942E4B}">
                      <a14:imgProps xmlns:a14="http://schemas.microsoft.com/office/drawing/2010/main">
                        <a14:imgLayer r:embed="rId10">
                          <a14:imgEffect>
                            <a14:saturation sat="33000"/>
                          </a14:imgEffect>
                        </a14:imgLayer>
                      </a14:imgProps>
                    </a:ext>
                    <a:ext uri="{837473B0-CC2E-450A-ABE3-18F120FF3D39}">
                      <a1611:picAttrSrcUrl xmlns:a1611="http://schemas.microsoft.com/office/drawing/2016/11/main" r:id="rId11"/>
                    </a:ext>
                  </a:extLst>
                </a:blip>
                <a:stretch>
                  <a:fillRect/>
                </a:stretch>
              </p:blipFill>
              <p:spPr>
                <a:xfrm>
                  <a:off x="6326116" y="2485713"/>
                  <a:ext cx="1264567" cy="903643"/>
                </a:xfrm>
                <a:prstGeom prst="rect">
                  <a:avLst/>
                </a:prstGeom>
              </p:spPr>
            </p:pic>
            <p:sp>
              <p:nvSpPr>
                <p:cNvPr id="60" name="TextBox 59">
                  <a:extLst>
                    <a:ext uri="{FF2B5EF4-FFF2-40B4-BE49-F238E27FC236}">
                      <a16:creationId xmlns:a16="http://schemas.microsoft.com/office/drawing/2014/main" id="{7E990D19-DFE1-4153-97B5-36E11B353EB0}"/>
                    </a:ext>
                  </a:extLst>
                </p:cNvPr>
                <p:cNvSpPr txBox="1"/>
                <p:nvPr/>
              </p:nvSpPr>
              <p:spPr>
                <a:xfrm>
                  <a:off x="6326115" y="3187512"/>
                  <a:ext cx="1264567" cy="215444"/>
                </a:xfrm>
                <a:prstGeom prst="rect">
                  <a:avLst/>
                </a:prstGeom>
                <a:noFill/>
              </p:spPr>
              <p:txBody>
                <a:bodyPr wrap="square" rtlCol="0">
                  <a:spAutoFit/>
                </a:bodyPr>
                <a:lstStyle/>
                <a:p>
                  <a:pPr algn="just"/>
                  <a:r>
                    <a:rPr lang="en-US" sz="400" dirty="0">
                      <a:solidFill>
                        <a:schemeClr val="tx1"/>
                      </a:solidFill>
                      <a:hlinkClick r:id="rId11" tooltip="http://a-fib.com/video-ekg-heart-atrial-fibrillation/">
                        <a:extLst>
                          <a:ext uri="{A12FA001-AC4F-418D-AE19-62706E023703}">
                            <ahyp:hlinkClr xmlns:ahyp="http://schemas.microsoft.com/office/drawing/2018/hyperlinkcolor" val="tx"/>
                          </a:ext>
                        </a:extLst>
                      </a:hlinkClick>
                    </a:rPr>
                    <a:t>This Photo</a:t>
                  </a:r>
                  <a:r>
                    <a:rPr lang="en-US" sz="400" dirty="0">
                      <a:solidFill>
                        <a:schemeClr val="tx1"/>
                      </a:solidFill>
                    </a:rPr>
                    <a:t> by Unknown Author is licensed under </a:t>
                  </a:r>
                  <a:r>
                    <a:rPr lang="en-US" sz="400" dirty="0">
                      <a:solidFill>
                        <a:schemeClr val="tx1"/>
                      </a:solidFill>
                      <a:hlinkClick r:id="rId12" tooltip="https://creativecommons.org/licenses/by-sa/3.0/">
                        <a:extLst>
                          <a:ext uri="{A12FA001-AC4F-418D-AE19-62706E023703}">
                            <ahyp:hlinkClr xmlns:ahyp="http://schemas.microsoft.com/office/drawing/2018/hyperlinkcolor" val="tx"/>
                          </a:ext>
                        </a:extLst>
                      </a:hlinkClick>
                    </a:rPr>
                    <a:t>CC BY-SA</a:t>
                  </a:r>
                  <a:endParaRPr lang="en-US" sz="400" dirty="0">
                    <a:solidFill>
                      <a:schemeClr val="tx1"/>
                    </a:solidFill>
                  </a:endParaRPr>
                </a:p>
              </p:txBody>
            </p:sp>
          </p:grpSp>
        </p:grpSp>
        <p:pic>
          <p:nvPicPr>
            <p:cNvPr id="93" name="Graphic 92" descr="Information">
              <a:hlinkClick r:id="rId8" action="ppaction://hlinksldjump"/>
              <a:extLst>
                <a:ext uri="{FF2B5EF4-FFF2-40B4-BE49-F238E27FC236}">
                  <a16:creationId xmlns:a16="http://schemas.microsoft.com/office/drawing/2014/main" id="{13E553EA-5A40-4BAB-B272-3E9C5E7CB2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4471" y="3881970"/>
              <a:ext cx="375763" cy="375763"/>
            </a:xfrm>
            <a:prstGeom prst="rect">
              <a:avLst/>
            </a:prstGeom>
          </p:spPr>
        </p:pic>
        <p:sp>
          <p:nvSpPr>
            <p:cNvPr id="102" name="TextBox 101">
              <a:extLst>
                <a:ext uri="{FF2B5EF4-FFF2-40B4-BE49-F238E27FC236}">
                  <a16:creationId xmlns:a16="http://schemas.microsoft.com/office/drawing/2014/main" id="{3B6A8B9B-1135-4F0C-B9A4-FB6254BEED04}"/>
                </a:ext>
              </a:extLst>
            </p:cNvPr>
            <p:cNvSpPr txBox="1"/>
            <p:nvPr/>
          </p:nvSpPr>
          <p:spPr>
            <a:xfrm>
              <a:off x="4279704" y="3281600"/>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POST VISIT</a:t>
              </a:r>
            </a:p>
          </p:txBody>
        </p:sp>
      </p:grpSp>
      <p:grpSp>
        <p:nvGrpSpPr>
          <p:cNvPr id="154" name="Group 153">
            <a:extLst>
              <a:ext uri="{FF2B5EF4-FFF2-40B4-BE49-F238E27FC236}">
                <a16:creationId xmlns:a16="http://schemas.microsoft.com/office/drawing/2014/main" id="{1C03E714-01D7-4601-BBF0-E66AACB3BE8C}"/>
              </a:ext>
            </a:extLst>
          </p:cNvPr>
          <p:cNvGrpSpPr/>
          <p:nvPr/>
        </p:nvGrpSpPr>
        <p:grpSpPr>
          <a:xfrm>
            <a:off x="1400032" y="1811131"/>
            <a:ext cx="2226716" cy="1201999"/>
            <a:chOff x="1381280" y="1666633"/>
            <a:chExt cx="2226716" cy="1201999"/>
          </a:xfrm>
        </p:grpSpPr>
        <p:grpSp>
          <p:nvGrpSpPr>
            <p:cNvPr id="146" name="Group 145">
              <a:extLst>
                <a:ext uri="{FF2B5EF4-FFF2-40B4-BE49-F238E27FC236}">
                  <a16:creationId xmlns:a16="http://schemas.microsoft.com/office/drawing/2014/main" id="{67B59021-EC84-4C7A-9E94-5945387C6453}"/>
                </a:ext>
              </a:extLst>
            </p:cNvPr>
            <p:cNvGrpSpPr/>
            <p:nvPr/>
          </p:nvGrpSpPr>
          <p:grpSpPr>
            <a:xfrm>
              <a:off x="1381280" y="1666633"/>
              <a:ext cx="2226716" cy="1201999"/>
              <a:chOff x="1381280" y="1666633"/>
              <a:chExt cx="2226716" cy="1201999"/>
            </a:xfrm>
          </p:grpSpPr>
          <p:grpSp>
            <p:nvGrpSpPr>
              <p:cNvPr id="133" name="Group 132">
                <a:extLst>
                  <a:ext uri="{FF2B5EF4-FFF2-40B4-BE49-F238E27FC236}">
                    <a16:creationId xmlns:a16="http://schemas.microsoft.com/office/drawing/2014/main" id="{8080BC9C-9B8B-4483-BB30-16B575BDB410}"/>
                  </a:ext>
                </a:extLst>
              </p:cNvPr>
              <p:cNvGrpSpPr/>
              <p:nvPr/>
            </p:nvGrpSpPr>
            <p:grpSpPr>
              <a:xfrm>
                <a:off x="1381280" y="1964983"/>
                <a:ext cx="1896519" cy="903649"/>
                <a:chOff x="1272989" y="2021941"/>
                <a:chExt cx="1896519" cy="903649"/>
              </a:xfrm>
            </p:grpSpPr>
            <p:sp>
              <p:nvSpPr>
                <p:cNvPr id="132" name="Rectangle 131">
                  <a:hlinkClick r:id="rId13" action="ppaction://hlinksldjump"/>
                  <a:extLst>
                    <a:ext uri="{FF2B5EF4-FFF2-40B4-BE49-F238E27FC236}">
                      <a16:creationId xmlns:a16="http://schemas.microsoft.com/office/drawing/2014/main" id="{0BD34DF4-B402-45AE-9C33-ABF1CEFA9CAB}"/>
                    </a:ext>
                  </a:extLst>
                </p:cNvPr>
                <p:cNvSpPr/>
                <p:nvPr/>
              </p:nvSpPr>
              <p:spPr>
                <a:xfrm>
                  <a:off x="1272989" y="2021941"/>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A949174-A940-4BA6-89C7-83AE5A716F8F}"/>
                    </a:ext>
                  </a:extLst>
                </p:cNvPr>
                <p:cNvGrpSpPr/>
                <p:nvPr/>
              </p:nvGrpSpPr>
              <p:grpSpPr>
                <a:xfrm>
                  <a:off x="1847246" y="2021944"/>
                  <a:ext cx="1322262" cy="903646"/>
                  <a:chOff x="765251" y="1993839"/>
                  <a:chExt cx="1322262" cy="732945"/>
                </a:xfrm>
              </p:grpSpPr>
              <p:pic>
                <p:nvPicPr>
                  <p:cNvPr id="23" name="Picture 22" descr="A person smiling for the camera&#10;&#10;Description automatically generated">
                    <a:hlinkClick r:id="rId13" action="ppaction://hlinksldjump"/>
                    <a:extLst>
                      <a:ext uri="{FF2B5EF4-FFF2-40B4-BE49-F238E27FC236}">
                        <a16:creationId xmlns:a16="http://schemas.microsoft.com/office/drawing/2014/main" id="{09C72838-98C4-4380-B6D0-41E43A5D32B7}"/>
                      </a:ext>
                    </a:extLst>
                  </p:cNvPr>
                  <p:cNvPicPr>
                    <a:picLocks noChangeAspect="1"/>
                  </p:cNvPicPr>
                  <p:nvPr/>
                </p:nvPicPr>
                <p:blipFill>
                  <a:blip r:embed="rId14">
                    <a:extLst>
                      <a:ext uri="{BEBA8EAE-BF5A-486C-A8C5-ECC9F3942E4B}">
                        <a14:imgProps xmlns:a14="http://schemas.microsoft.com/office/drawing/2010/main">
                          <a14:imgLayer r:embed="rId15">
                            <a14:imgEffect>
                              <a14:saturation sat="33000"/>
                            </a14:imgEffect>
                          </a14:imgLayer>
                        </a14:imgProps>
                      </a:ext>
                      <a:ext uri="{837473B0-CC2E-450A-ABE3-18F120FF3D39}">
                        <a1611:picAttrSrcUrl xmlns:a1611="http://schemas.microsoft.com/office/drawing/2016/11/main" r:id="rId16"/>
                      </a:ext>
                    </a:extLst>
                  </a:blip>
                  <a:stretch>
                    <a:fillRect/>
                  </a:stretch>
                </p:blipFill>
                <p:spPr>
                  <a:xfrm>
                    <a:off x="800684" y="1993839"/>
                    <a:ext cx="1213970" cy="732945"/>
                  </a:xfrm>
                  <a:prstGeom prst="rect">
                    <a:avLst/>
                  </a:prstGeom>
                </p:spPr>
              </p:pic>
              <p:sp>
                <p:nvSpPr>
                  <p:cNvPr id="16" name="TextBox 15">
                    <a:extLst>
                      <a:ext uri="{FF2B5EF4-FFF2-40B4-BE49-F238E27FC236}">
                        <a16:creationId xmlns:a16="http://schemas.microsoft.com/office/drawing/2014/main" id="{D0CA6F05-2085-4AE1-A1E1-8B9FD97FFEC5}"/>
                      </a:ext>
                    </a:extLst>
                  </p:cNvPr>
                  <p:cNvSpPr txBox="1"/>
                  <p:nvPr/>
                </p:nvSpPr>
                <p:spPr>
                  <a:xfrm>
                    <a:off x="765251" y="2552037"/>
                    <a:ext cx="1322262" cy="174746"/>
                  </a:xfrm>
                  <a:prstGeom prst="rect">
                    <a:avLst/>
                  </a:prstGeom>
                  <a:noFill/>
                </p:spPr>
                <p:txBody>
                  <a:bodyPr wrap="square" rtlCol="0">
                    <a:spAutoFit/>
                  </a:bodyPr>
                  <a:lstStyle/>
                  <a:p>
                    <a:r>
                      <a:rPr lang="en-US" sz="400" dirty="0">
                        <a:solidFill>
                          <a:schemeClr val="bg1"/>
                        </a:solidFill>
                        <a:hlinkClick r:id="rId17" tooltip="http://www.flickr.com/photos/suburbaneyecare/7269959082/">
                          <a:extLst>
                            <a:ext uri="{A12FA001-AC4F-418D-AE19-62706E023703}">
                              <ahyp:hlinkClr xmlns:ahyp="http://schemas.microsoft.com/office/drawing/2018/hyperlinkcolor" val="tx"/>
                            </a:ext>
                          </a:extLst>
                        </a:hlinkClick>
                      </a:rPr>
                      <a:t>This Photo</a:t>
                    </a:r>
                    <a:r>
                      <a:rPr lang="en-US" sz="400" dirty="0">
                        <a:solidFill>
                          <a:schemeClr val="bg1"/>
                        </a:solidFill>
                      </a:rPr>
                      <a:t> by Unknown Author is licensed under </a:t>
                    </a:r>
                    <a:r>
                      <a:rPr lang="en-US" sz="400" dirty="0">
                        <a:solidFill>
                          <a:schemeClr val="bg1"/>
                        </a:solidFill>
                        <a:hlinkClick r:id="rId18" tooltip="https://creativecommons.org/licenses/by/3.0/">
                          <a:extLst>
                            <a:ext uri="{A12FA001-AC4F-418D-AE19-62706E023703}">
                              <ahyp:hlinkClr xmlns:ahyp="http://schemas.microsoft.com/office/drawing/2018/hyperlinkcolor" val="tx"/>
                            </a:ext>
                          </a:extLst>
                        </a:hlinkClick>
                      </a:rPr>
                      <a:t>CC BY</a:t>
                    </a:r>
                    <a:endParaRPr lang="en-US" sz="400" dirty="0">
                      <a:solidFill>
                        <a:schemeClr val="bg1"/>
                      </a:solidFill>
                    </a:endParaRPr>
                  </a:p>
                </p:txBody>
              </p:sp>
            </p:grpSp>
          </p:grpSp>
          <p:sp>
            <p:nvSpPr>
              <p:cNvPr id="145" name="TextBox 144">
                <a:extLst>
                  <a:ext uri="{FF2B5EF4-FFF2-40B4-BE49-F238E27FC236}">
                    <a16:creationId xmlns:a16="http://schemas.microsoft.com/office/drawing/2014/main" id="{0917E3B8-AC63-41AC-A488-8157E8BD0084}"/>
                  </a:ext>
                </a:extLst>
              </p:cNvPr>
              <p:cNvSpPr txBox="1"/>
              <p:nvPr/>
            </p:nvSpPr>
            <p:spPr>
              <a:xfrm>
                <a:off x="1711477" y="1666633"/>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PRE-VISIT</a:t>
                </a:r>
              </a:p>
            </p:txBody>
          </p:sp>
        </p:grpSp>
        <p:pic>
          <p:nvPicPr>
            <p:cNvPr id="107" name="Graphic 106" descr="Information">
              <a:hlinkClick r:id="rId13" action="ppaction://hlinksldjump"/>
              <a:hlinkHover r:id="" action="ppaction://noaction" highlightClick="1"/>
              <a:extLst>
                <a:ext uri="{FF2B5EF4-FFF2-40B4-BE49-F238E27FC236}">
                  <a16:creationId xmlns:a16="http://schemas.microsoft.com/office/drawing/2014/main" id="{CAF30350-E9F1-4F96-9F72-6E130705A2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3277" y="2243202"/>
              <a:ext cx="375763" cy="375763"/>
            </a:xfrm>
            <a:prstGeom prst="rect">
              <a:avLst/>
            </a:prstGeom>
          </p:spPr>
        </p:pic>
      </p:grpSp>
      <p:grpSp>
        <p:nvGrpSpPr>
          <p:cNvPr id="153" name="Group 152">
            <a:extLst>
              <a:ext uri="{FF2B5EF4-FFF2-40B4-BE49-F238E27FC236}">
                <a16:creationId xmlns:a16="http://schemas.microsoft.com/office/drawing/2014/main" id="{F32A153E-9151-4DA2-BF4E-CDD9E9D13146}"/>
              </a:ext>
            </a:extLst>
          </p:cNvPr>
          <p:cNvGrpSpPr/>
          <p:nvPr/>
        </p:nvGrpSpPr>
        <p:grpSpPr>
          <a:xfrm>
            <a:off x="3881145" y="1810779"/>
            <a:ext cx="2248252" cy="1198487"/>
            <a:chOff x="3881145" y="1666633"/>
            <a:chExt cx="2248252" cy="1198487"/>
          </a:xfrm>
        </p:grpSpPr>
        <p:grpSp>
          <p:nvGrpSpPr>
            <p:cNvPr id="147" name="Group 146">
              <a:extLst>
                <a:ext uri="{FF2B5EF4-FFF2-40B4-BE49-F238E27FC236}">
                  <a16:creationId xmlns:a16="http://schemas.microsoft.com/office/drawing/2014/main" id="{26587171-FEA9-46C3-929D-7BDD2782465E}"/>
                </a:ext>
              </a:extLst>
            </p:cNvPr>
            <p:cNvGrpSpPr/>
            <p:nvPr/>
          </p:nvGrpSpPr>
          <p:grpSpPr>
            <a:xfrm>
              <a:off x="3881145" y="1666633"/>
              <a:ext cx="2248252" cy="1198487"/>
              <a:chOff x="3881145" y="1666633"/>
              <a:chExt cx="2248252" cy="1198487"/>
            </a:xfrm>
          </p:grpSpPr>
          <p:grpSp>
            <p:nvGrpSpPr>
              <p:cNvPr id="134" name="Group 133">
                <a:extLst>
                  <a:ext uri="{FF2B5EF4-FFF2-40B4-BE49-F238E27FC236}">
                    <a16:creationId xmlns:a16="http://schemas.microsoft.com/office/drawing/2014/main" id="{A0D1F7F9-2EF5-4BE9-8C0D-1417110A6880}"/>
                  </a:ext>
                </a:extLst>
              </p:cNvPr>
              <p:cNvGrpSpPr/>
              <p:nvPr/>
            </p:nvGrpSpPr>
            <p:grpSpPr>
              <a:xfrm>
                <a:off x="3881145" y="1915168"/>
                <a:ext cx="1810864" cy="949952"/>
                <a:chOff x="3268153" y="1984617"/>
                <a:chExt cx="1810864" cy="949952"/>
              </a:xfrm>
            </p:grpSpPr>
            <p:sp>
              <p:nvSpPr>
                <p:cNvPr id="72" name="Rectangle 71">
                  <a:hlinkClick r:id="rId19" action="ppaction://hlinksldjump"/>
                  <a:extLst>
                    <a:ext uri="{FF2B5EF4-FFF2-40B4-BE49-F238E27FC236}">
                      <a16:creationId xmlns:a16="http://schemas.microsoft.com/office/drawing/2014/main" id="{AA1E559B-C840-48A1-A36C-5F6C46586F80}"/>
                    </a:ext>
                  </a:extLst>
                </p:cNvPr>
                <p:cNvSpPr/>
                <p:nvPr/>
              </p:nvSpPr>
              <p:spPr>
                <a:xfrm>
                  <a:off x="3268153" y="2030924"/>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89D0C7B2-A198-4DDF-8213-CDDC6FC49E7C}"/>
                    </a:ext>
                  </a:extLst>
                </p:cNvPr>
                <p:cNvGrpSpPr/>
                <p:nvPr/>
              </p:nvGrpSpPr>
              <p:grpSpPr>
                <a:xfrm>
                  <a:off x="3752896" y="1984617"/>
                  <a:ext cx="1326121" cy="949952"/>
                  <a:chOff x="2466057" y="2430022"/>
                  <a:chExt cx="1326121" cy="958158"/>
                </a:xfrm>
              </p:grpSpPr>
              <p:pic>
                <p:nvPicPr>
                  <p:cNvPr id="31" name="Picture 30">
                    <a:hlinkClick r:id="rId19" action="ppaction://hlinksldjump"/>
                    <a:extLst>
                      <a:ext uri="{FF2B5EF4-FFF2-40B4-BE49-F238E27FC236}">
                        <a16:creationId xmlns:a16="http://schemas.microsoft.com/office/drawing/2014/main" id="{3300185C-E5CE-4712-8B13-89CF781746BC}"/>
                      </a:ext>
                    </a:extLst>
                  </p:cNvPr>
                  <p:cNvPicPr>
                    <a:picLocks noChangeAspect="1"/>
                  </p:cNvPicPr>
                  <p:nvPr/>
                </p:nvPicPr>
                <p:blipFill>
                  <a:blip r:embed="rId20">
                    <a:extLst>
                      <a:ext uri="{BEBA8EAE-BF5A-486C-A8C5-ECC9F3942E4B}">
                        <a14:imgProps xmlns:a14="http://schemas.microsoft.com/office/drawing/2010/main">
                          <a14:imgLayer r:embed="rId21">
                            <a14:imgEffect>
                              <a14:saturation sat="33000"/>
                            </a14:imgEffect>
                          </a14:imgLayer>
                        </a14:imgProps>
                      </a:ext>
                      <a:ext uri="{837473B0-CC2E-450A-ABE3-18F120FF3D39}">
                        <a1611:picAttrSrcUrl xmlns:a1611="http://schemas.microsoft.com/office/drawing/2016/11/main" r:id="rId22"/>
                      </a:ext>
                    </a:extLst>
                  </a:blip>
                  <a:stretch>
                    <a:fillRect/>
                  </a:stretch>
                </p:blipFill>
                <p:spPr>
                  <a:xfrm>
                    <a:off x="2527611" y="2476731"/>
                    <a:ext cx="1264567" cy="911449"/>
                  </a:xfrm>
                  <a:prstGeom prst="rect">
                    <a:avLst/>
                  </a:prstGeom>
                </p:spPr>
              </p:pic>
              <p:sp>
                <p:nvSpPr>
                  <p:cNvPr id="21" name="TextBox 20">
                    <a:extLst>
                      <a:ext uri="{FF2B5EF4-FFF2-40B4-BE49-F238E27FC236}">
                        <a16:creationId xmlns:a16="http://schemas.microsoft.com/office/drawing/2014/main" id="{C56FD519-E2DA-451E-8998-E669961A50D1}"/>
                      </a:ext>
                    </a:extLst>
                  </p:cNvPr>
                  <p:cNvSpPr txBox="1"/>
                  <p:nvPr/>
                </p:nvSpPr>
                <p:spPr>
                  <a:xfrm>
                    <a:off x="2466057" y="2430022"/>
                    <a:ext cx="1326121" cy="217305"/>
                  </a:xfrm>
                  <a:prstGeom prst="rect">
                    <a:avLst/>
                  </a:prstGeom>
                  <a:noFill/>
                </p:spPr>
                <p:txBody>
                  <a:bodyPr wrap="square" rtlCol="0">
                    <a:spAutoFit/>
                  </a:bodyPr>
                  <a:lstStyle/>
                  <a:p>
                    <a:r>
                      <a:rPr lang="en-US" sz="400" dirty="0">
                        <a:solidFill>
                          <a:schemeClr val="bg1"/>
                        </a:solidFill>
                        <a:hlinkClick r:id="rId23" tooltip="https://slidewiki.org/deck/99336/slide/636095-1">
                          <a:extLst>
                            <a:ext uri="{A12FA001-AC4F-418D-AE19-62706E023703}">
                              <ahyp:hlinkClr xmlns:ahyp="http://schemas.microsoft.com/office/drawing/2018/hyperlinkcolor" val="tx"/>
                            </a:ext>
                          </a:extLst>
                        </a:hlinkClick>
                      </a:rPr>
                      <a:t>This Photo</a:t>
                    </a:r>
                    <a:r>
                      <a:rPr lang="en-US" sz="400" dirty="0">
                        <a:solidFill>
                          <a:schemeClr val="bg1"/>
                        </a:solidFill>
                      </a:rPr>
                      <a:t> by Unknown Author is licensed under </a:t>
                    </a:r>
                    <a:r>
                      <a:rPr lang="en-US" sz="400" dirty="0">
                        <a:solidFill>
                          <a:schemeClr val="bg1"/>
                        </a:solidFill>
                        <a:hlinkClick r:id="rId12" tooltip="https://creativecommons.org/licenses/by-sa/3.0/">
                          <a:extLst>
                            <a:ext uri="{A12FA001-AC4F-418D-AE19-62706E023703}">
                              <ahyp:hlinkClr xmlns:ahyp="http://schemas.microsoft.com/office/drawing/2018/hyperlinkcolor" val="tx"/>
                            </a:ext>
                          </a:extLst>
                        </a:hlinkClick>
                      </a:rPr>
                      <a:t>CC BY-SA</a:t>
                    </a:r>
                    <a:endParaRPr lang="en-US" sz="400" dirty="0">
                      <a:solidFill>
                        <a:schemeClr val="bg1"/>
                      </a:solidFill>
                    </a:endParaRPr>
                  </a:p>
                </p:txBody>
              </p:sp>
            </p:grpSp>
          </p:grpSp>
          <p:sp>
            <p:nvSpPr>
              <p:cNvPr id="97" name="TextBox 96">
                <a:extLst>
                  <a:ext uri="{FF2B5EF4-FFF2-40B4-BE49-F238E27FC236}">
                    <a16:creationId xmlns:a16="http://schemas.microsoft.com/office/drawing/2014/main" id="{E75DAAD4-13CE-47B5-8CE9-953E61BDEF9E}"/>
                  </a:ext>
                </a:extLst>
              </p:cNvPr>
              <p:cNvSpPr txBox="1"/>
              <p:nvPr/>
            </p:nvSpPr>
            <p:spPr>
              <a:xfrm>
                <a:off x="4232878" y="1666633"/>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CHECK IN</a:t>
                </a:r>
              </a:p>
            </p:txBody>
          </p:sp>
        </p:grpSp>
        <p:pic>
          <p:nvPicPr>
            <p:cNvPr id="108" name="Graphic 107" descr="Information">
              <a:hlinkClick r:id="rId19" action="ppaction://hlinksldjump"/>
              <a:extLst>
                <a:ext uri="{FF2B5EF4-FFF2-40B4-BE49-F238E27FC236}">
                  <a16:creationId xmlns:a16="http://schemas.microsoft.com/office/drawing/2014/main" id="{DCDF0D75-FF9F-4953-823B-20BBB387F3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9749" y="2233018"/>
              <a:ext cx="375763" cy="375763"/>
            </a:xfrm>
            <a:prstGeom prst="rect">
              <a:avLst/>
            </a:prstGeom>
          </p:spPr>
        </p:pic>
      </p:grpSp>
      <p:grpSp>
        <p:nvGrpSpPr>
          <p:cNvPr id="152" name="Group 151">
            <a:extLst>
              <a:ext uri="{FF2B5EF4-FFF2-40B4-BE49-F238E27FC236}">
                <a16:creationId xmlns:a16="http://schemas.microsoft.com/office/drawing/2014/main" id="{9608C0DC-948B-43C8-ABEF-DB35917B65FB}"/>
              </a:ext>
            </a:extLst>
          </p:cNvPr>
          <p:cNvGrpSpPr/>
          <p:nvPr/>
        </p:nvGrpSpPr>
        <p:grpSpPr>
          <a:xfrm>
            <a:off x="6238306" y="1822412"/>
            <a:ext cx="2220486" cy="1198488"/>
            <a:chOff x="6232128" y="1666633"/>
            <a:chExt cx="2220486" cy="1198488"/>
          </a:xfrm>
        </p:grpSpPr>
        <p:grpSp>
          <p:nvGrpSpPr>
            <p:cNvPr id="148" name="Group 147">
              <a:extLst>
                <a:ext uri="{FF2B5EF4-FFF2-40B4-BE49-F238E27FC236}">
                  <a16:creationId xmlns:a16="http://schemas.microsoft.com/office/drawing/2014/main" id="{0060DC4D-124A-4315-9A9F-C740E5D7B411}"/>
                </a:ext>
              </a:extLst>
            </p:cNvPr>
            <p:cNvGrpSpPr/>
            <p:nvPr/>
          </p:nvGrpSpPr>
          <p:grpSpPr>
            <a:xfrm>
              <a:off x="6232128" y="1666633"/>
              <a:ext cx="2220486" cy="1198488"/>
              <a:chOff x="6232128" y="1666633"/>
              <a:chExt cx="2220486" cy="1198488"/>
            </a:xfrm>
          </p:grpSpPr>
          <p:grpSp>
            <p:nvGrpSpPr>
              <p:cNvPr id="135" name="Group 134">
                <a:extLst>
                  <a:ext uri="{FF2B5EF4-FFF2-40B4-BE49-F238E27FC236}">
                    <a16:creationId xmlns:a16="http://schemas.microsoft.com/office/drawing/2014/main" id="{8354BD44-C94F-4AD9-8919-9B9F61792B4C}"/>
                  </a:ext>
                </a:extLst>
              </p:cNvPr>
              <p:cNvGrpSpPr/>
              <p:nvPr/>
            </p:nvGrpSpPr>
            <p:grpSpPr>
              <a:xfrm>
                <a:off x="6232128" y="1961475"/>
                <a:ext cx="1810864" cy="903646"/>
                <a:chOff x="6232128" y="1961475"/>
                <a:chExt cx="1810864" cy="903646"/>
              </a:xfrm>
            </p:grpSpPr>
            <p:sp>
              <p:nvSpPr>
                <p:cNvPr id="75" name="Rectangle 74">
                  <a:hlinkClick r:id="rId24" action="ppaction://hlinksldjump"/>
                  <a:extLst>
                    <a:ext uri="{FF2B5EF4-FFF2-40B4-BE49-F238E27FC236}">
                      <a16:creationId xmlns:a16="http://schemas.microsoft.com/office/drawing/2014/main" id="{C3BAF43A-9ADF-4944-AA9F-C06D68742C91}"/>
                    </a:ext>
                  </a:extLst>
                </p:cNvPr>
                <p:cNvSpPr/>
                <p:nvPr/>
              </p:nvSpPr>
              <p:spPr>
                <a:xfrm>
                  <a:off x="6232128" y="1961475"/>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Click r:id="rId24" action="ppaction://hlinksldjump"/>
                  <a:extLst>
                    <a:ext uri="{FF2B5EF4-FFF2-40B4-BE49-F238E27FC236}">
                      <a16:creationId xmlns:a16="http://schemas.microsoft.com/office/drawing/2014/main" id="{8CF7B625-523A-4EFC-99C7-6F5D0F8489EF}"/>
                    </a:ext>
                  </a:extLst>
                </p:cNvPr>
                <p:cNvPicPr>
                  <a:picLocks noChangeAspect="1"/>
                </p:cNvPicPr>
                <p:nvPr/>
              </p:nvPicPr>
              <p:blipFill>
                <a:blip r:embed="rId25">
                  <a:extLst>
                    <a:ext uri="{BEBA8EAE-BF5A-486C-A8C5-ECC9F3942E4B}">
                      <a14:imgProps xmlns:a14="http://schemas.microsoft.com/office/drawing/2010/main">
                        <a14:imgLayer r:embed="rId26">
                          <a14:imgEffect>
                            <a14:saturation sat="33000"/>
                          </a14:imgEffect>
                        </a14:imgLayer>
                      </a14:imgProps>
                    </a:ext>
                  </a:extLst>
                </a:blip>
                <a:stretch>
                  <a:fillRect/>
                </a:stretch>
              </p:blipFill>
              <p:spPr>
                <a:xfrm>
                  <a:off x="6857010" y="1975635"/>
                  <a:ext cx="1185982" cy="889486"/>
                </a:xfrm>
                <a:prstGeom prst="rect">
                  <a:avLst/>
                </a:prstGeom>
              </p:spPr>
            </p:pic>
          </p:grpSp>
          <p:sp>
            <p:nvSpPr>
              <p:cNvPr id="98" name="TextBox 97">
                <a:extLst>
                  <a:ext uri="{FF2B5EF4-FFF2-40B4-BE49-F238E27FC236}">
                    <a16:creationId xmlns:a16="http://schemas.microsoft.com/office/drawing/2014/main" id="{8E2B7AD4-5923-4399-B6EE-E20876F9D47D}"/>
                  </a:ext>
                </a:extLst>
              </p:cNvPr>
              <p:cNvSpPr txBox="1"/>
              <p:nvPr/>
            </p:nvSpPr>
            <p:spPr>
              <a:xfrm>
                <a:off x="6556095" y="1666633"/>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EXAM ROOM</a:t>
                </a:r>
              </a:p>
            </p:txBody>
          </p:sp>
        </p:grpSp>
        <p:pic>
          <p:nvPicPr>
            <p:cNvPr id="109" name="Graphic 108" descr="Information">
              <a:hlinkClick r:id="rId24" action="ppaction://hlinksldjump"/>
              <a:extLst>
                <a:ext uri="{FF2B5EF4-FFF2-40B4-BE49-F238E27FC236}">
                  <a16:creationId xmlns:a16="http://schemas.microsoft.com/office/drawing/2014/main" id="{65980A93-FE75-4DF5-B717-B08A3CA3BD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9799" y="2243201"/>
              <a:ext cx="375763" cy="375763"/>
            </a:xfrm>
            <a:prstGeom prst="rect">
              <a:avLst/>
            </a:prstGeom>
          </p:spPr>
        </p:pic>
      </p:grpSp>
      <p:grpSp>
        <p:nvGrpSpPr>
          <p:cNvPr id="2" name="Group 1">
            <a:extLst>
              <a:ext uri="{FF2B5EF4-FFF2-40B4-BE49-F238E27FC236}">
                <a16:creationId xmlns:a16="http://schemas.microsoft.com/office/drawing/2014/main" id="{BD9BA227-DB0C-4ADF-B764-5BAAF23B0C9B}"/>
              </a:ext>
            </a:extLst>
          </p:cNvPr>
          <p:cNvGrpSpPr/>
          <p:nvPr/>
        </p:nvGrpSpPr>
        <p:grpSpPr>
          <a:xfrm>
            <a:off x="5181137" y="3264119"/>
            <a:ext cx="2009356" cy="1213938"/>
            <a:chOff x="5181137" y="3264119"/>
            <a:chExt cx="2009356" cy="1213938"/>
          </a:xfrm>
        </p:grpSpPr>
        <p:grpSp>
          <p:nvGrpSpPr>
            <p:cNvPr id="149" name="Group 148">
              <a:extLst>
                <a:ext uri="{FF2B5EF4-FFF2-40B4-BE49-F238E27FC236}">
                  <a16:creationId xmlns:a16="http://schemas.microsoft.com/office/drawing/2014/main" id="{2B9290A0-2776-49D3-945C-8C0D799B9B83}"/>
                </a:ext>
              </a:extLst>
            </p:cNvPr>
            <p:cNvGrpSpPr/>
            <p:nvPr/>
          </p:nvGrpSpPr>
          <p:grpSpPr>
            <a:xfrm>
              <a:off x="5181137" y="3264119"/>
              <a:ext cx="2009356" cy="1203201"/>
              <a:chOff x="6232128" y="3271033"/>
              <a:chExt cx="2009356" cy="1203201"/>
            </a:xfrm>
          </p:grpSpPr>
          <p:grpSp>
            <p:nvGrpSpPr>
              <p:cNvPr id="142" name="Group 141">
                <a:extLst>
                  <a:ext uri="{FF2B5EF4-FFF2-40B4-BE49-F238E27FC236}">
                    <a16:creationId xmlns:a16="http://schemas.microsoft.com/office/drawing/2014/main" id="{89B7C32E-3715-42A1-81F8-9C698BE35BA8}"/>
                  </a:ext>
                </a:extLst>
              </p:cNvPr>
              <p:cNvGrpSpPr/>
              <p:nvPr/>
            </p:nvGrpSpPr>
            <p:grpSpPr>
              <a:xfrm>
                <a:off x="6232128" y="3556496"/>
                <a:ext cx="1810864" cy="917738"/>
                <a:chOff x="6232128" y="3556496"/>
                <a:chExt cx="1810864" cy="917738"/>
              </a:xfrm>
            </p:grpSpPr>
            <p:sp>
              <p:nvSpPr>
                <p:cNvPr id="81" name="Rectangle 80">
                  <a:hlinkClick r:id="rId27" action="ppaction://hlinksldjump"/>
                  <a:extLst>
                    <a:ext uri="{FF2B5EF4-FFF2-40B4-BE49-F238E27FC236}">
                      <a16:creationId xmlns:a16="http://schemas.microsoft.com/office/drawing/2014/main" id="{C9375969-5982-4641-A1EE-FF7C45CF3978}"/>
                    </a:ext>
                  </a:extLst>
                </p:cNvPr>
                <p:cNvSpPr/>
                <p:nvPr/>
              </p:nvSpPr>
              <p:spPr>
                <a:xfrm>
                  <a:off x="6232128" y="3563675"/>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descr="A group of people sitting at a table&#10;&#10;Description automatically generated">
                  <a:hlinkClick r:id="rId28" action="ppaction://hlinksldjump"/>
                  <a:extLst>
                    <a:ext uri="{FF2B5EF4-FFF2-40B4-BE49-F238E27FC236}">
                      <a16:creationId xmlns:a16="http://schemas.microsoft.com/office/drawing/2014/main" id="{35B8A657-943D-424D-9FD6-49785A72FD71}"/>
                    </a:ext>
                  </a:extLst>
                </p:cNvPr>
                <p:cNvPicPr>
                  <a:picLocks noChangeAspect="1"/>
                </p:cNvPicPr>
                <p:nvPr/>
              </p:nvPicPr>
              <p:blipFill>
                <a:blip r:embed="rId29">
                  <a:extLst>
                    <a:ext uri="{837473B0-CC2E-450A-ABE3-18F120FF3D39}">
                      <a1611:picAttrSrcUrl xmlns:a1611="http://schemas.microsoft.com/office/drawing/2016/11/main" r:id="rId30"/>
                    </a:ext>
                  </a:extLst>
                </a:blip>
                <a:stretch>
                  <a:fillRect/>
                </a:stretch>
              </p:blipFill>
              <p:spPr>
                <a:xfrm>
                  <a:off x="6857010" y="3556496"/>
                  <a:ext cx="1185982" cy="917738"/>
                </a:xfrm>
                <a:prstGeom prst="rect">
                  <a:avLst/>
                </a:prstGeom>
              </p:spPr>
            </p:pic>
          </p:grpSp>
          <p:pic>
            <p:nvPicPr>
              <p:cNvPr id="94" name="Graphic 93" descr="Information">
                <a:hlinkClick r:id="rId28" action="ppaction://hlinksldjump"/>
                <a:extLst>
                  <a:ext uri="{FF2B5EF4-FFF2-40B4-BE49-F238E27FC236}">
                    <a16:creationId xmlns:a16="http://schemas.microsoft.com/office/drawing/2014/main" id="{184D6F61-5EF0-44B3-B366-AC1D11D68C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8694" y="3881969"/>
                <a:ext cx="375763" cy="375763"/>
              </a:xfrm>
              <a:prstGeom prst="rect">
                <a:avLst/>
              </a:prstGeom>
            </p:spPr>
          </p:pic>
          <p:sp>
            <p:nvSpPr>
              <p:cNvPr id="103" name="TextBox 102">
                <a:extLst>
                  <a:ext uri="{FF2B5EF4-FFF2-40B4-BE49-F238E27FC236}">
                    <a16:creationId xmlns:a16="http://schemas.microsoft.com/office/drawing/2014/main" id="{060C7E3F-95E6-4EC0-BF62-22BEFD5DEEAC}"/>
                  </a:ext>
                </a:extLst>
              </p:cNvPr>
              <p:cNvSpPr txBox="1"/>
              <p:nvPr/>
            </p:nvSpPr>
            <p:spPr>
              <a:xfrm>
                <a:off x="6344965" y="3271033"/>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ADMINISTRATIVE</a:t>
                </a:r>
              </a:p>
            </p:txBody>
          </p:sp>
        </p:grpSp>
        <p:sp>
          <p:nvSpPr>
            <p:cNvPr id="141" name="TextBox 140">
              <a:extLst>
                <a:ext uri="{FF2B5EF4-FFF2-40B4-BE49-F238E27FC236}">
                  <a16:creationId xmlns:a16="http://schemas.microsoft.com/office/drawing/2014/main" id="{DD079A2D-41A5-44B4-AEF7-886B9E0482C9}"/>
                </a:ext>
              </a:extLst>
            </p:cNvPr>
            <p:cNvSpPr txBox="1"/>
            <p:nvPr/>
          </p:nvSpPr>
          <p:spPr>
            <a:xfrm>
              <a:off x="5804918" y="4262613"/>
              <a:ext cx="1286329" cy="215444"/>
            </a:xfrm>
            <a:prstGeom prst="rect">
              <a:avLst/>
            </a:prstGeom>
            <a:noFill/>
          </p:spPr>
          <p:txBody>
            <a:bodyPr wrap="square" rtlCol="0">
              <a:spAutoFit/>
            </a:bodyPr>
            <a:lstStyle/>
            <a:p>
              <a:r>
                <a:rPr lang="en-US" sz="400" dirty="0">
                  <a:solidFill>
                    <a:schemeClr val="tx1"/>
                  </a:solidFill>
                  <a:hlinkClick r:id="rId30" tooltip="https://www.lawyersandsettlements.com/articles/laparoscopic-power-morcellation-treatments-fibroids/ovarian-cancer-hysterectomy-menopause-estrogen-17-22085.html">
                    <a:extLst>
                      <a:ext uri="{A12FA001-AC4F-418D-AE19-62706E023703}">
                        <ahyp:hlinkClr xmlns:ahyp="http://schemas.microsoft.com/office/drawing/2018/hyperlinkcolor" val="tx"/>
                      </a:ext>
                    </a:extLst>
                  </a:hlinkClick>
                </a:rPr>
                <a:t>This Photo</a:t>
              </a:r>
              <a:r>
                <a:rPr lang="en-US" sz="400" dirty="0">
                  <a:solidFill>
                    <a:schemeClr val="tx1"/>
                  </a:solidFill>
                </a:rPr>
                <a:t> by Unknown Author is licensed under </a:t>
              </a:r>
              <a:r>
                <a:rPr lang="en-US" sz="400" dirty="0">
                  <a:solidFill>
                    <a:schemeClr val="tx1"/>
                  </a:solidFill>
                  <a:hlinkClick r:id="rId31" tooltip="https://creativecommons.org/licenses/by-nd/3.0/">
                    <a:extLst>
                      <a:ext uri="{A12FA001-AC4F-418D-AE19-62706E023703}">
                        <ahyp:hlinkClr xmlns:ahyp="http://schemas.microsoft.com/office/drawing/2018/hyperlinkcolor" val="tx"/>
                      </a:ext>
                    </a:extLst>
                  </a:hlinkClick>
                </a:rPr>
                <a:t>CC BY-ND</a:t>
              </a:r>
              <a:endParaRPr lang="en-US" sz="400" dirty="0">
                <a:solidFill>
                  <a:schemeClr val="tx1"/>
                </a:solidFill>
              </a:endParaRPr>
            </a:p>
          </p:txBody>
        </p:sp>
      </p:grpSp>
    </p:spTree>
    <p:custDataLst>
      <p:tags r:id="rId1"/>
    </p:custDataLst>
    <p:extLst>
      <p:ext uri="{BB962C8B-B14F-4D97-AF65-F5344CB8AC3E}">
        <p14:creationId xmlns:p14="http://schemas.microsoft.com/office/powerpoint/2010/main" val="822033714"/>
      </p:ext>
    </p:extLst>
  </p:cSld>
  <p:clrMapOvr>
    <a:masterClrMapping/>
  </p:clrMapOvr>
  <p:transition advClick="0">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Before the Visit</a:t>
            </a:r>
            <a:endParaRPr sz="3000" dirty="0"/>
          </a:p>
        </p:txBody>
      </p:sp>
      <p:sp>
        <p:nvSpPr>
          <p:cNvPr id="147" name="Google Shape;147;p16"/>
          <p:cNvSpPr txBox="1">
            <a:spLocks noGrp="1"/>
          </p:cNvSpPr>
          <p:nvPr>
            <p:ph type="subTitle" idx="1"/>
          </p:nvPr>
        </p:nvSpPr>
        <p:spPr>
          <a:xfrm>
            <a:off x="3755520" y="857878"/>
            <a:ext cx="5066715"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1400" dirty="0"/>
              <a:t>Who:  Scheduling, New Patient Registration, Care Team</a:t>
            </a:r>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PRE-VISIT</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960108" y="1388788"/>
            <a:ext cx="4936385" cy="24622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65751"/>
                </a:solidFill>
                <a:latin typeface="Roboto Slab" pitchFamily="2" charset="0"/>
                <a:ea typeface="Roboto Slab" pitchFamily="2" charset="0"/>
              </a:rPr>
              <a:t>Confirm network status based on the patient’s insurance.  Notify the patient if they are out of network.</a:t>
            </a:r>
          </a:p>
          <a:p>
            <a:endParaRPr lang="en-US"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dirty="0">
                <a:solidFill>
                  <a:srgbClr val="165751"/>
                </a:solidFill>
                <a:latin typeface="Roboto Slab" pitchFamily="2" charset="0"/>
                <a:ea typeface="Roboto Slab" pitchFamily="2" charset="0"/>
              </a:rPr>
              <a:t>Identify missing labs/tests/images/referral reports – this could be a red flag.  They may skip these due to cost.</a:t>
            </a:r>
          </a:p>
          <a:p>
            <a:endParaRPr lang="en-US"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dirty="0">
                <a:solidFill>
                  <a:srgbClr val="165751"/>
                </a:solidFill>
                <a:latin typeface="Roboto Slab" pitchFamily="2" charset="0"/>
                <a:ea typeface="Roboto Slab" pitchFamily="2" charset="0"/>
              </a:rPr>
              <a:t>Identify if there are unimproved outcomes – this could be a red flag.  They may not be adherent due to cost.  </a:t>
            </a:r>
          </a:p>
        </p:txBody>
      </p:sp>
      <p:pic>
        <p:nvPicPr>
          <p:cNvPr id="8" name="Graphic 7" descr="Circle with left arrow">
            <a:hlinkClick r:id="rId7" action="ppaction://hlinksldjump"/>
            <a:extLst>
              <a:ext uri="{FF2B5EF4-FFF2-40B4-BE49-F238E27FC236}">
                <a16:creationId xmlns:a16="http://schemas.microsoft.com/office/drawing/2014/main" id="{1BDE6A74-30B4-4215-A70B-66C30A0B15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1394601853"/>
      </p:ext>
    </p:extLst>
  </p:cSld>
  <p:clrMapOvr>
    <a:masterClrMapping/>
  </p:clrMapOvr>
  <p:transition advClick="0">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1431318" y="788700"/>
            <a:ext cx="32088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Knowledge Check</a:t>
            </a:r>
            <a:endParaRPr dirty="0"/>
          </a:p>
        </p:txBody>
      </p:sp>
      <p:grpSp>
        <p:nvGrpSpPr>
          <p:cNvPr id="123" name="Google Shape;123;p14"/>
          <p:cNvGrpSpPr/>
          <p:nvPr/>
        </p:nvGrpSpPr>
        <p:grpSpPr>
          <a:xfrm>
            <a:off x="333623" y="861852"/>
            <a:ext cx="366458" cy="366437"/>
            <a:chOff x="1923675" y="1633650"/>
            <a:chExt cx="436000" cy="435975"/>
          </a:xfrm>
        </p:grpSpPr>
        <p:sp>
          <p:nvSpPr>
            <p:cNvPr id="124" name="Google Shape;124;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pic>
        <p:nvPicPr>
          <p:cNvPr id="3" name="Graphic 2" descr="Circle with left arrow">
            <a:hlinkClick r:id="rId4" action="ppaction://hlinksldjump"/>
            <a:extLst>
              <a:ext uri="{FF2B5EF4-FFF2-40B4-BE49-F238E27FC236}">
                <a16:creationId xmlns:a16="http://schemas.microsoft.com/office/drawing/2014/main" id="{7B20FB98-08E1-40C2-9A09-22956E8A3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F86023CE-6D04-49B8-ADB4-3C64064B12E5}"/>
              </a:ext>
            </a:extLst>
          </p:cNvPr>
          <p:cNvSpPr txBox="1"/>
          <p:nvPr/>
        </p:nvSpPr>
        <p:spPr>
          <a:xfrm>
            <a:off x="298150" y="1722855"/>
            <a:ext cx="8722300" cy="523220"/>
          </a:xfrm>
          <a:prstGeom prst="rect">
            <a:avLst/>
          </a:prstGeom>
          <a:noFill/>
        </p:spPr>
        <p:txBody>
          <a:bodyPr wrap="square" rtlCol="0">
            <a:spAutoFit/>
          </a:bodyPr>
          <a:lstStyle/>
          <a:p>
            <a:pPr algn="ctr"/>
            <a:r>
              <a:rPr lang="en-US" dirty="0">
                <a:solidFill>
                  <a:srgbClr val="3B8D61"/>
                </a:solidFill>
              </a:rPr>
              <a:t>Laura just moved to the area and wants to make a new patient appointment.  How should she be helped?</a:t>
            </a:r>
          </a:p>
          <a:p>
            <a:pPr algn="ctr"/>
            <a:r>
              <a:rPr lang="en-US" dirty="0">
                <a:solidFill>
                  <a:srgbClr val="3B8D61"/>
                </a:solidFill>
                <a:latin typeface="Nixie One" panose="020B0604020202020204" charset="0"/>
              </a:rPr>
              <a:t>Click on the icon to for feedback!</a:t>
            </a:r>
          </a:p>
        </p:txBody>
      </p:sp>
      <p:grpSp>
        <p:nvGrpSpPr>
          <p:cNvPr id="14" name="Group 13">
            <a:extLst>
              <a:ext uri="{FF2B5EF4-FFF2-40B4-BE49-F238E27FC236}">
                <a16:creationId xmlns:a16="http://schemas.microsoft.com/office/drawing/2014/main" id="{B741605C-BFFE-463B-A88F-96FB30A9C42F}"/>
              </a:ext>
            </a:extLst>
          </p:cNvPr>
          <p:cNvGrpSpPr/>
          <p:nvPr/>
        </p:nvGrpSpPr>
        <p:grpSpPr>
          <a:xfrm>
            <a:off x="123550" y="2155828"/>
            <a:ext cx="3058333" cy="2131276"/>
            <a:chOff x="333623" y="2412059"/>
            <a:chExt cx="3058333" cy="2131276"/>
          </a:xfrm>
        </p:grpSpPr>
        <p:pic>
          <p:nvPicPr>
            <p:cNvPr id="82" name="Picture 81">
              <a:extLst>
                <a:ext uri="{FF2B5EF4-FFF2-40B4-BE49-F238E27FC236}">
                  <a16:creationId xmlns:a16="http://schemas.microsoft.com/office/drawing/2014/main" id="{D8C6C00D-6E28-41AC-B584-09729953BDE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33623" y="2412059"/>
              <a:ext cx="3058333" cy="2131276"/>
            </a:xfrm>
            <a:prstGeom prst="rect">
              <a:avLst/>
            </a:prstGeom>
          </p:spPr>
        </p:pic>
        <p:sp>
          <p:nvSpPr>
            <p:cNvPr id="5" name="TextBox 4">
              <a:extLst>
                <a:ext uri="{FF2B5EF4-FFF2-40B4-BE49-F238E27FC236}">
                  <a16:creationId xmlns:a16="http://schemas.microsoft.com/office/drawing/2014/main" id="{0C76EDF5-F724-4B11-B714-B1E659049B7C}"/>
                </a:ext>
              </a:extLst>
            </p:cNvPr>
            <p:cNvSpPr txBox="1"/>
            <p:nvPr/>
          </p:nvSpPr>
          <p:spPr>
            <a:xfrm>
              <a:off x="436521" y="2488896"/>
              <a:ext cx="929035" cy="784830"/>
            </a:xfrm>
            <a:prstGeom prst="rect">
              <a:avLst/>
            </a:prstGeom>
            <a:noFill/>
          </p:spPr>
          <p:txBody>
            <a:bodyPr wrap="square" rtlCol="0">
              <a:spAutoFit/>
            </a:bodyPr>
            <a:lstStyle/>
            <a:p>
              <a:pPr algn="ctr"/>
              <a:r>
                <a:rPr lang="en-US" sz="900" dirty="0">
                  <a:solidFill>
                    <a:schemeClr val="bg1"/>
                  </a:solidFill>
                  <a:latin typeface="Nixie One" panose="020B0604020202020204" charset="0"/>
                </a:rPr>
                <a:t>Hi!  I’d like to make an appointment with Dr. Smith.</a:t>
              </a:r>
            </a:p>
          </p:txBody>
        </p:sp>
      </p:grpSp>
      <p:sp>
        <p:nvSpPr>
          <p:cNvPr id="7" name="TextBox 6">
            <a:extLst>
              <a:ext uri="{FF2B5EF4-FFF2-40B4-BE49-F238E27FC236}">
                <a16:creationId xmlns:a16="http://schemas.microsoft.com/office/drawing/2014/main" id="{CA37F39D-9469-47E0-9199-6C573324CAA5}"/>
              </a:ext>
            </a:extLst>
          </p:cNvPr>
          <p:cNvSpPr txBox="1"/>
          <p:nvPr/>
        </p:nvSpPr>
        <p:spPr>
          <a:xfrm>
            <a:off x="3454544" y="2337975"/>
            <a:ext cx="4795692"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“Going out of network can mean higher costs for you, so let’s verify that Dr. Smith is in your network first.  Do you have your insurance card handy?”</a:t>
            </a:r>
          </a:p>
        </p:txBody>
      </p:sp>
      <p:sp>
        <p:nvSpPr>
          <p:cNvPr id="86" name="TextBox 85">
            <a:extLst>
              <a:ext uri="{FF2B5EF4-FFF2-40B4-BE49-F238E27FC236}">
                <a16:creationId xmlns:a16="http://schemas.microsoft.com/office/drawing/2014/main" id="{BF066EA7-3290-450F-B6B8-974F2B39B013}"/>
              </a:ext>
            </a:extLst>
          </p:cNvPr>
          <p:cNvSpPr txBox="1"/>
          <p:nvPr/>
        </p:nvSpPr>
        <p:spPr>
          <a:xfrm>
            <a:off x="3997987" y="3285404"/>
            <a:ext cx="3708807"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“Welcome to town!  Let’s get you scheduled.”</a:t>
            </a:r>
          </a:p>
        </p:txBody>
      </p:sp>
      <p:sp>
        <p:nvSpPr>
          <p:cNvPr id="88" name="TextBox 87">
            <a:extLst>
              <a:ext uri="{FF2B5EF4-FFF2-40B4-BE49-F238E27FC236}">
                <a16:creationId xmlns:a16="http://schemas.microsoft.com/office/drawing/2014/main" id="{92A70C07-4389-48E6-B632-7CA9AA6FD17B}"/>
              </a:ext>
            </a:extLst>
          </p:cNvPr>
          <p:cNvSpPr txBox="1"/>
          <p:nvPr/>
        </p:nvSpPr>
        <p:spPr>
          <a:xfrm>
            <a:off x="3020426" y="3895937"/>
            <a:ext cx="5625659" cy="120032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“I’m not able to verify that Dr. Smith is in network for your insurance plan.  Let me provide you with a phone number to call your insurance and Dr. Smith’s NPI number.  Your insurance will have the most up to date information.  Since going out of network can mean higher costs for you, I anted to let you know before we go ahead and book.  Would you like to make an appointment or check with your insurance first?”</a:t>
            </a:r>
          </a:p>
        </p:txBody>
      </p:sp>
      <p:pic>
        <p:nvPicPr>
          <p:cNvPr id="19" name="Icon 1" descr="Speaker Phone">
            <a:extLst>
              <a:ext uri="{FF2B5EF4-FFF2-40B4-BE49-F238E27FC236}">
                <a16:creationId xmlns:a16="http://schemas.microsoft.com/office/drawing/2014/main" id="{3C704B20-46B0-43F9-A296-0D11E4A22A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2147" y="2455074"/>
            <a:ext cx="482397" cy="482397"/>
          </a:xfrm>
          <a:prstGeom prst="rect">
            <a:avLst/>
          </a:prstGeom>
        </p:spPr>
      </p:pic>
      <p:pic>
        <p:nvPicPr>
          <p:cNvPr id="92" name="Icon 2" descr="Speaker Phone">
            <a:extLst>
              <a:ext uri="{FF2B5EF4-FFF2-40B4-BE49-F238E27FC236}">
                <a16:creationId xmlns:a16="http://schemas.microsoft.com/office/drawing/2014/main" id="{8A87991D-8CFF-45AA-BE40-8B6A3CE349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31990" y="3175788"/>
            <a:ext cx="482397" cy="482397"/>
          </a:xfrm>
          <a:prstGeom prst="rect">
            <a:avLst/>
          </a:prstGeom>
        </p:spPr>
      </p:pic>
      <p:pic>
        <p:nvPicPr>
          <p:cNvPr id="93" name="Icon 3" descr="Speaker Phone">
            <a:extLst>
              <a:ext uri="{FF2B5EF4-FFF2-40B4-BE49-F238E27FC236}">
                <a16:creationId xmlns:a16="http://schemas.microsoft.com/office/drawing/2014/main" id="{5A2862E4-4684-4D29-AB53-E110F783AD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57982" y="4254904"/>
            <a:ext cx="482397" cy="482397"/>
          </a:xfrm>
          <a:prstGeom prst="rect">
            <a:avLst/>
          </a:prstGeom>
        </p:spPr>
      </p:pic>
      <p:sp>
        <p:nvSpPr>
          <p:cNvPr id="22" name="Feedback 1">
            <a:extLst>
              <a:ext uri="{FF2B5EF4-FFF2-40B4-BE49-F238E27FC236}">
                <a16:creationId xmlns:a16="http://schemas.microsoft.com/office/drawing/2014/main" id="{B9FB012A-DD0A-4E95-8432-C071D3E44818}"/>
              </a:ext>
            </a:extLst>
          </p:cNvPr>
          <p:cNvSpPr txBox="1"/>
          <p:nvPr/>
        </p:nvSpPr>
        <p:spPr>
          <a:xfrm>
            <a:off x="3531990" y="2355691"/>
            <a:ext cx="4639088" cy="646331"/>
          </a:xfrm>
          <a:prstGeom prst="rect">
            <a:avLst/>
          </a:prstGeom>
          <a:solidFill>
            <a:srgbClr val="3B8D61"/>
          </a:solidFill>
        </p:spPr>
        <p:txBody>
          <a:bodyPr wrap="square" rtlCol="0">
            <a:spAutoFit/>
          </a:bodyPr>
          <a:lstStyle/>
          <a:p>
            <a:r>
              <a:rPr lang="en-US" sz="900" dirty="0">
                <a:solidFill>
                  <a:schemeClr val="bg1"/>
                </a:solidFill>
                <a:latin typeface="Nixie One" panose="020B0604020202020204" charset="0"/>
              </a:rPr>
              <a:t>A simple way to let the patient know you care!  It also allows staff to gather information up front, which makes for better flow on the day of the appointment.  Use the insurance website to verify network status. </a:t>
            </a:r>
            <a:br>
              <a:rPr lang="en-US" sz="900" dirty="0">
                <a:solidFill>
                  <a:schemeClr val="bg1"/>
                </a:solidFill>
                <a:latin typeface="Nixie One" panose="020B0604020202020204" charset="0"/>
              </a:rPr>
            </a:br>
            <a:r>
              <a:rPr lang="en-US" sz="900" dirty="0">
                <a:solidFill>
                  <a:schemeClr val="bg1"/>
                </a:solidFill>
                <a:latin typeface="Nixie One" panose="020B0604020202020204" charset="0"/>
              </a:rPr>
              <a:t> </a:t>
            </a:r>
          </a:p>
        </p:txBody>
      </p:sp>
      <p:sp>
        <p:nvSpPr>
          <p:cNvPr id="95" name="Feedback 2">
            <a:extLst>
              <a:ext uri="{FF2B5EF4-FFF2-40B4-BE49-F238E27FC236}">
                <a16:creationId xmlns:a16="http://schemas.microsoft.com/office/drawing/2014/main" id="{4DC955CA-83C0-4D7A-B6E7-57EF57E25F48}"/>
              </a:ext>
            </a:extLst>
          </p:cNvPr>
          <p:cNvSpPr txBox="1"/>
          <p:nvPr/>
        </p:nvSpPr>
        <p:spPr>
          <a:xfrm>
            <a:off x="4022198" y="3164961"/>
            <a:ext cx="3951370" cy="507831"/>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More information should be gathered up front in order to normalize the conversation, help expedite things on the day of the appointment and prevent billing questions later.  </a:t>
            </a:r>
          </a:p>
        </p:txBody>
      </p:sp>
      <p:sp>
        <p:nvSpPr>
          <p:cNvPr id="96" name="Feedback 3">
            <a:extLst>
              <a:ext uri="{FF2B5EF4-FFF2-40B4-BE49-F238E27FC236}">
                <a16:creationId xmlns:a16="http://schemas.microsoft.com/office/drawing/2014/main" id="{656CBD70-A64A-4E09-85B6-CC5E6DC7A20B}"/>
              </a:ext>
            </a:extLst>
          </p:cNvPr>
          <p:cNvSpPr txBox="1"/>
          <p:nvPr/>
        </p:nvSpPr>
        <p:spPr>
          <a:xfrm>
            <a:off x="3100588" y="3912038"/>
            <a:ext cx="5445381" cy="1200329"/>
          </a:xfrm>
          <a:prstGeom prst="rect">
            <a:avLst/>
          </a:prstGeom>
          <a:solidFill>
            <a:srgbClr val="3B8D61"/>
          </a:solidFill>
        </p:spPr>
        <p:txBody>
          <a:bodyPr wrap="square" rtlCol="0" anchor="ctr">
            <a:spAutoFit/>
          </a:bodyPr>
          <a:lstStyle/>
          <a:p>
            <a:endParaRPr lang="en-US" sz="900" dirty="0">
              <a:solidFill>
                <a:schemeClr val="bg1"/>
              </a:solidFill>
              <a:latin typeface="Nixie One" panose="020B0604020202020204" charset="0"/>
            </a:endParaRPr>
          </a:p>
          <a:p>
            <a:endParaRPr lang="en-US" sz="900" dirty="0">
              <a:solidFill>
                <a:schemeClr val="bg1"/>
              </a:solidFill>
              <a:latin typeface="Nixie One" panose="020B0604020202020204" charset="0"/>
            </a:endParaRPr>
          </a:p>
          <a:p>
            <a:r>
              <a:rPr lang="en-US" sz="900" dirty="0">
                <a:solidFill>
                  <a:schemeClr val="bg1"/>
                </a:solidFill>
                <a:latin typeface="Nixie One" panose="020B0604020202020204" charset="0"/>
              </a:rPr>
              <a:t>While this may be lengthy, it has some great pieces to it:  it let’s Laura know you care, normalizes cost conversation, provides Laura with helpful information and allows her to make a choice.  </a:t>
            </a:r>
          </a:p>
          <a:p>
            <a:endParaRPr lang="en-US" sz="900" dirty="0">
              <a:solidFill>
                <a:schemeClr val="bg1"/>
              </a:solidFill>
              <a:latin typeface="Nixie One" panose="020B0604020202020204" charset="0"/>
            </a:endParaRPr>
          </a:p>
          <a:p>
            <a:br>
              <a:rPr lang="en-US" sz="900" dirty="0">
                <a:solidFill>
                  <a:schemeClr val="bg1"/>
                </a:solidFill>
                <a:latin typeface="Nixie One" panose="020B0604020202020204" charset="0"/>
              </a:rPr>
            </a:br>
            <a:r>
              <a:rPr lang="en-US" sz="900" dirty="0">
                <a:solidFill>
                  <a:schemeClr val="bg1"/>
                </a:solidFill>
                <a:latin typeface="Nixie One" panose="020B0604020202020204" charset="0"/>
              </a:rPr>
              <a:t> </a:t>
            </a:r>
          </a:p>
        </p:txBody>
      </p:sp>
    </p:spTree>
    <p:custDataLst>
      <p:tags r:id="rId1"/>
    </p:custDataLst>
    <p:extLst>
      <p:ext uri="{BB962C8B-B14F-4D97-AF65-F5344CB8AC3E}">
        <p14:creationId xmlns:p14="http://schemas.microsoft.com/office/powerpoint/2010/main" val="3567870261"/>
      </p:ext>
    </p:extLst>
  </p:cSld>
  <p:clrMapOvr>
    <a:masterClrMapping/>
  </p:clrMapOvr>
  <p:transition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92"/>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circle(in)">
                                      <p:cBhvr>
                                        <p:cTn id="13" dur="2000"/>
                                        <p:tgtEl>
                                          <p:spTgt spid="95"/>
                                        </p:tgtEl>
                                      </p:cBhvr>
                                    </p:animEffect>
                                  </p:childTnLst>
                                </p:cTn>
                              </p:par>
                            </p:childTnLst>
                          </p:cTn>
                        </p:par>
                      </p:childTnLst>
                    </p:cTn>
                  </p:par>
                </p:childTnLst>
              </p:cTn>
              <p:nextCondLst>
                <p:cond evt="onClick" delay="0">
                  <p:tgtEl>
                    <p:spTgt spid="92"/>
                  </p:tgtEl>
                </p:cond>
              </p:nextCondLst>
            </p:seq>
            <p:seq concurrent="1" nextAc="seek">
              <p:cTn id="14" restart="whenNotActive" fill="hold" evtFilter="cancelBubble" nodeType="interactiveSeq">
                <p:stCondLst>
                  <p:cond evt="onClick" delay="0">
                    <p:tgtEl>
                      <p:spTgt spid="93"/>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circle(in)">
                                      <p:cBhvr>
                                        <p:cTn id="19" dur="2000"/>
                                        <p:tgtEl>
                                          <p:spTgt spid="96"/>
                                        </p:tgtEl>
                                      </p:cBhvr>
                                    </p:animEffect>
                                  </p:childTnLst>
                                </p:cTn>
                              </p:par>
                            </p:childTnLst>
                          </p:cTn>
                        </p:par>
                      </p:childTnLst>
                    </p:cTn>
                  </p:par>
                </p:childTnLst>
              </p:cTn>
              <p:nextCondLst>
                <p:cond evt="onClick" delay="0">
                  <p:tgtEl>
                    <p:spTgt spid="93"/>
                  </p:tgtEl>
                </p:cond>
              </p:nextCondLst>
            </p:seq>
          </p:childTnLst>
        </p:cTn>
      </p:par>
    </p:tnLst>
    <p:bldLst>
      <p:bldP spid="22" grpId="0" animBg="1"/>
      <p:bldP spid="95" grpId="0" animBg="1"/>
      <p:bldP spid="9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32BB8A-5A0B-4C0C-9C06-64B00E90DE7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6" name="Google Shape;122;p14">
            <a:extLst>
              <a:ext uri="{FF2B5EF4-FFF2-40B4-BE49-F238E27FC236}">
                <a16:creationId xmlns:a16="http://schemas.microsoft.com/office/drawing/2014/main" id="{F6D57B76-BBA5-4A06-8E1E-D1060AA6AFE0}"/>
              </a:ext>
            </a:extLst>
          </p:cNvPr>
          <p:cNvSpPr txBox="1">
            <a:spLocks/>
          </p:cNvSpPr>
          <p:nvPr/>
        </p:nvSpPr>
        <p:spPr>
          <a:xfrm>
            <a:off x="1431318" y="788700"/>
            <a:ext cx="3208800" cy="102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1pPr>
            <a:lvl2pPr marR="0" lvl="1"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2pPr>
            <a:lvl3pPr marR="0" lvl="2"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3pPr>
            <a:lvl4pPr marR="0" lvl="3"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4pPr>
            <a:lvl5pPr marR="0" lvl="4"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5pPr>
            <a:lvl6pPr marR="0" lvl="5"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6pPr>
            <a:lvl7pPr marR="0" lvl="6"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7pPr>
            <a:lvl8pPr marR="0" lvl="7"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8pPr>
            <a:lvl9pPr marR="0" lvl="8"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9pPr>
          </a:lstStyle>
          <a:p>
            <a:r>
              <a:rPr lang="en-US"/>
              <a:t>Knowledge Check</a:t>
            </a:r>
            <a:endParaRPr lang="en-US" dirty="0"/>
          </a:p>
        </p:txBody>
      </p:sp>
      <p:grpSp>
        <p:nvGrpSpPr>
          <p:cNvPr id="7" name="Google Shape;123;p14">
            <a:extLst>
              <a:ext uri="{FF2B5EF4-FFF2-40B4-BE49-F238E27FC236}">
                <a16:creationId xmlns:a16="http://schemas.microsoft.com/office/drawing/2014/main" id="{CA9ACDE1-F693-4FFB-9FFB-5D85E78776CF}"/>
              </a:ext>
            </a:extLst>
          </p:cNvPr>
          <p:cNvGrpSpPr/>
          <p:nvPr/>
        </p:nvGrpSpPr>
        <p:grpSpPr>
          <a:xfrm>
            <a:off x="333623" y="861852"/>
            <a:ext cx="366458" cy="366437"/>
            <a:chOff x="1923675" y="1633650"/>
            <a:chExt cx="436000" cy="435975"/>
          </a:xfrm>
        </p:grpSpPr>
        <p:sp>
          <p:nvSpPr>
            <p:cNvPr id="8" name="Google Shape;124;p14">
              <a:extLst>
                <a:ext uri="{FF2B5EF4-FFF2-40B4-BE49-F238E27FC236}">
                  <a16:creationId xmlns:a16="http://schemas.microsoft.com/office/drawing/2014/main" id="{E086BA9E-AD57-448F-B66C-AA6BD29A5FAF}"/>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p14">
              <a:extLst>
                <a:ext uri="{FF2B5EF4-FFF2-40B4-BE49-F238E27FC236}">
                  <a16:creationId xmlns:a16="http://schemas.microsoft.com/office/drawing/2014/main" id="{B724736E-CE2A-4208-A6B5-7362D4EC6AF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6;p14">
              <a:extLst>
                <a:ext uri="{FF2B5EF4-FFF2-40B4-BE49-F238E27FC236}">
                  <a16:creationId xmlns:a16="http://schemas.microsoft.com/office/drawing/2014/main" id="{956D2488-0620-4E1D-BDCC-A9BA8900145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p14">
              <a:extLst>
                <a:ext uri="{FF2B5EF4-FFF2-40B4-BE49-F238E27FC236}">
                  <a16:creationId xmlns:a16="http://schemas.microsoft.com/office/drawing/2014/main" id="{34C84517-472D-40A7-9436-1A31F1529B93}"/>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p14">
              <a:extLst>
                <a:ext uri="{FF2B5EF4-FFF2-40B4-BE49-F238E27FC236}">
                  <a16:creationId xmlns:a16="http://schemas.microsoft.com/office/drawing/2014/main" id="{9038A1F6-8451-4990-8059-7FEA95E149DD}"/>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9;p14">
              <a:extLst>
                <a:ext uri="{FF2B5EF4-FFF2-40B4-BE49-F238E27FC236}">
                  <a16:creationId xmlns:a16="http://schemas.microsoft.com/office/drawing/2014/main" id="{5794A692-0AFB-4F98-9FB4-CF711D5C45B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33;p14">
            <a:extLst>
              <a:ext uri="{FF2B5EF4-FFF2-40B4-BE49-F238E27FC236}">
                <a16:creationId xmlns:a16="http://schemas.microsoft.com/office/drawing/2014/main" id="{D846AB74-636B-4099-BB93-B0D3A897556B}"/>
              </a:ext>
            </a:extLst>
          </p:cNvPr>
          <p:cNvSpPr txBox="1">
            <a:spLocks/>
          </p:cNvSpPr>
          <p:nvPr/>
        </p:nvSpPr>
        <p:spPr>
          <a:xfrm>
            <a:off x="-51050" y="4819400"/>
            <a:ext cx="349200" cy="324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9pPr>
          </a:lstStyle>
          <a:p>
            <a:fld id="{00000000-1234-1234-1234-123412341234}" type="slidenum">
              <a:rPr lang="en" smtClean="0"/>
              <a:pPr/>
              <a:t>8</a:t>
            </a:fld>
            <a:endParaRPr lang="en"/>
          </a:p>
        </p:txBody>
      </p:sp>
      <p:pic>
        <p:nvPicPr>
          <p:cNvPr id="15" name="Graphic 14" descr="Circle with left arrow">
            <a:hlinkClick r:id="rId3" action="ppaction://hlinksldjump"/>
            <a:extLst>
              <a:ext uri="{FF2B5EF4-FFF2-40B4-BE49-F238E27FC236}">
                <a16:creationId xmlns:a16="http://schemas.microsoft.com/office/drawing/2014/main" id="{3C004988-B6C9-4A31-8B72-D34075593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6131" y="4650154"/>
            <a:ext cx="480325" cy="480325"/>
          </a:xfrm>
          <a:prstGeom prst="rect">
            <a:avLst/>
          </a:prstGeom>
        </p:spPr>
      </p:pic>
      <p:sp>
        <p:nvSpPr>
          <p:cNvPr id="16" name="TextBox 15">
            <a:extLst>
              <a:ext uri="{FF2B5EF4-FFF2-40B4-BE49-F238E27FC236}">
                <a16:creationId xmlns:a16="http://schemas.microsoft.com/office/drawing/2014/main" id="{DEB35316-5EE9-4942-A644-150C53B6B55B}"/>
              </a:ext>
            </a:extLst>
          </p:cNvPr>
          <p:cNvSpPr txBox="1"/>
          <p:nvPr/>
        </p:nvSpPr>
        <p:spPr>
          <a:xfrm>
            <a:off x="199387" y="1662530"/>
            <a:ext cx="8881461" cy="523220"/>
          </a:xfrm>
          <a:prstGeom prst="rect">
            <a:avLst/>
          </a:prstGeom>
          <a:noFill/>
        </p:spPr>
        <p:txBody>
          <a:bodyPr wrap="square" rtlCol="0">
            <a:spAutoFit/>
          </a:bodyPr>
          <a:lstStyle/>
          <a:p>
            <a:pPr algn="ctr"/>
            <a:r>
              <a:rPr lang="en-US" dirty="0">
                <a:solidFill>
                  <a:srgbClr val="3B8D61"/>
                </a:solidFill>
              </a:rPr>
              <a:t>It’s Thursday morning and you just heard this information at team huddle.  Which ones relate to cost of care?</a:t>
            </a:r>
          </a:p>
          <a:p>
            <a:pPr algn="ctr"/>
            <a:r>
              <a:rPr lang="en-US" dirty="0">
                <a:solidFill>
                  <a:srgbClr val="3B8D61"/>
                </a:solidFill>
                <a:latin typeface="Nixie One" panose="020B0604020202020204" charset="0"/>
              </a:rPr>
              <a:t>Click on the icon to for feedback!</a:t>
            </a:r>
          </a:p>
        </p:txBody>
      </p:sp>
      <p:sp>
        <p:nvSpPr>
          <p:cNvPr id="17" name="TextBox 16">
            <a:extLst>
              <a:ext uri="{FF2B5EF4-FFF2-40B4-BE49-F238E27FC236}">
                <a16:creationId xmlns:a16="http://schemas.microsoft.com/office/drawing/2014/main" id="{9BA2E49F-9D28-496E-A17A-28129F10FF29}"/>
              </a:ext>
            </a:extLst>
          </p:cNvPr>
          <p:cNvSpPr txBox="1"/>
          <p:nvPr/>
        </p:nvSpPr>
        <p:spPr>
          <a:xfrm>
            <a:off x="3240634" y="2464707"/>
            <a:ext cx="4795692"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“Miles </a:t>
            </a:r>
            <a:r>
              <a:rPr lang="en-US" sz="1200" dirty="0" err="1">
                <a:solidFill>
                  <a:srgbClr val="124057"/>
                </a:solidFill>
                <a:latin typeface="Roboto Slab" pitchFamily="2" charset="0"/>
                <a:ea typeface="Roboto Slab" pitchFamily="2" charset="0"/>
              </a:rPr>
              <a:t>Carr</a:t>
            </a:r>
            <a:r>
              <a:rPr lang="en-US" sz="1200" dirty="0">
                <a:solidFill>
                  <a:srgbClr val="124057"/>
                </a:solidFill>
                <a:latin typeface="Roboto Slab" pitchFamily="2" charset="0"/>
                <a:ea typeface="Roboto Slab" pitchFamily="2" charset="0"/>
              </a:rPr>
              <a:t> is coming in today and his lab results weren’t in his chart.  I called the lab and confirmed that they do not have results for him. “ </a:t>
            </a:r>
          </a:p>
        </p:txBody>
      </p:sp>
      <p:sp>
        <p:nvSpPr>
          <p:cNvPr id="18" name="TextBox 17">
            <a:extLst>
              <a:ext uri="{FF2B5EF4-FFF2-40B4-BE49-F238E27FC236}">
                <a16:creationId xmlns:a16="http://schemas.microsoft.com/office/drawing/2014/main" id="{5ADEE57A-73E5-45B5-B91A-8DB557BF3835}"/>
              </a:ext>
            </a:extLst>
          </p:cNvPr>
          <p:cNvSpPr txBox="1"/>
          <p:nvPr/>
        </p:nvSpPr>
        <p:spPr>
          <a:xfrm>
            <a:off x="3240634" y="3261393"/>
            <a:ext cx="5022736"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“Marietta Jain is on the schedule for her 3 month follow up today.  She has rescheduled this appointment 3 times so we need to follow up if she doesn’t come.”</a:t>
            </a:r>
          </a:p>
        </p:txBody>
      </p:sp>
      <p:sp>
        <p:nvSpPr>
          <p:cNvPr id="19" name="TextBox 18">
            <a:extLst>
              <a:ext uri="{FF2B5EF4-FFF2-40B4-BE49-F238E27FC236}">
                <a16:creationId xmlns:a16="http://schemas.microsoft.com/office/drawing/2014/main" id="{E34F5C78-0331-42D4-8FE6-67C89ACFF112}"/>
              </a:ext>
            </a:extLst>
          </p:cNvPr>
          <p:cNvSpPr txBox="1"/>
          <p:nvPr/>
        </p:nvSpPr>
        <p:spPr>
          <a:xfrm>
            <a:off x="3114253" y="4144160"/>
            <a:ext cx="5625659"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“A patient brought in a bill for </a:t>
            </a:r>
            <a:r>
              <a:rPr lang="en-US" sz="1200" dirty="0" err="1">
                <a:solidFill>
                  <a:srgbClr val="124057"/>
                </a:solidFill>
                <a:latin typeface="Roboto Slab" pitchFamily="2" charset="0"/>
                <a:ea typeface="Roboto Slab" pitchFamily="2" charset="0"/>
              </a:rPr>
              <a:t>Shingrix</a:t>
            </a:r>
            <a:r>
              <a:rPr lang="en-US" sz="1200" dirty="0">
                <a:solidFill>
                  <a:srgbClr val="124057"/>
                </a:solidFill>
                <a:latin typeface="Roboto Slab" pitchFamily="2" charset="0"/>
                <a:ea typeface="Roboto Slab" pitchFamily="2" charset="0"/>
              </a:rPr>
              <a:t> the other day and was really upset about the high cost.  Our office manager did some digging and found it at a reduced cost at the pharmacy with Part B coverage.”</a:t>
            </a:r>
          </a:p>
        </p:txBody>
      </p:sp>
      <p:pic>
        <p:nvPicPr>
          <p:cNvPr id="20" name="Icon 1" descr="Puzzle pieces">
            <a:extLst>
              <a:ext uri="{FF2B5EF4-FFF2-40B4-BE49-F238E27FC236}">
                <a16:creationId xmlns:a16="http://schemas.microsoft.com/office/drawing/2014/main" id="{7534C851-322C-4F6B-A6DB-7AC8B0387B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5556" y="2501277"/>
            <a:ext cx="482397" cy="482397"/>
          </a:xfrm>
          <a:prstGeom prst="rect">
            <a:avLst/>
          </a:prstGeom>
        </p:spPr>
      </p:pic>
      <p:pic>
        <p:nvPicPr>
          <p:cNvPr id="21" name="Icon 2" descr="Puzzle pieces">
            <a:extLst>
              <a:ext uri="{FF2B5EF4-FFF2-40B4-BE49-F238E27FC236}">
                <a16:creationId xmlns:a16="http://schemas.microsoft.com/office/drawing/2014/main" id="{1899965F-A1E5-415C-8783-197AC60B33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7436" y="3261376"/>
            <a:ext cx="482397" cy="482397"/>
          </a:xfrm>
          <a:prstGeom prst="rect">
            <a:avLst/>
          </a:prstGeom>
        </p:spPr>
      </p:pic>
      <p:pic>
        <p:nvPicPr>
          <p:cNvPr id="22" name="Icon 3" descr="Puzzle pieces">
            <a:extLst>
              <a:ext uri="{FF2B5EF4-FFF2-40B4-BE49-F238E27FC236}">
                <a16:creationId xmlns:a16="http://schemas.microsoft.com/office/drawing/2014/main" id="{73E3D8B9-21F9-4A11-8646-8400D2ECBB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5555" y="4167757"/>
            <a:ext cx="482397" cy="482397"/>
          </a:xfrm>
          <a:prstGeom prst="rect">
            <a:avLst/>
          </a:prstGeom>
        </p:spPr>
      </p:pic>
      <p:sp>
        <p:nvSpPr>
          <p:cNvPr id="23" name="Feedback 1">
            <a:extLst>
              <a:ext uri="{FF2B5EF4-FFF2-40B4-BE49-F238E27FC236}">
                <a16:creationId xmlns:a16="http://schemas.microsoft.com/office/drawing/2014/main" id="{500EE0F9-21B1-4DED-B5F1-8E5E58F1E339}"/>
              </a:ext>
            </a:extLst>
          </p:cNvPr>
          <p:cNvSpPr txBox="1"/>
          <p:nvPr/>
        </p:nvSpPr>
        <p:spPr>
          <a:xfrm>
            <a:off x="3220364" y="2488626"/>
            <a:ext cx="5470092" cy="646331"/>
          </a:xfrm>
          <a:prstGeom prst="rect">
            <a:avLst/>
          </a:prstGeom>
          <a:solidFill>
            <a:srgbClr val="3B8D61"/>
          </a:solidFill>
        </p:spPr>
        <p:txBody>
          <a:bodyPr wrap="square" rtlCol="0">
            <a:spAutoFit/>
          </a:bodyPr>
          <a:lstStyle/>
          <a:p>
            <a:endParaRPr lang="en-US" sz="900" dirty="0">
              <a:solidFill>
                <a:schemeClr val="bg1"/>
              </a:solidFill>
              <a:latin typeface="Nixie One" panose="020B0604020202020204" charset="0"/>
            </a:endParaRPr>
          </a:p>
          <a:p>
            <a:r>
              <a:rPr lang="en-US" sz="900" dirty="0">
                <a:solidFill>
                  <a:schemeClr val="bg1"/>
                </a:solidFill>
                <a:latin typeface="Nixie One" panose="020B0604020202020204" charset="0"/>
              </a:rPr>
              <a:t>Consider that adherence issues may be due to cost.  Perhaps last time Mr. </a:t>
            </a:r>
            <a:r>
              <a:rPr lang="en-US" sz="900" dirty="0" err="1">
                <a:solidFill>
                  <a:schemeClr val="bg1"/>
                </a:solidFill>
                <a:latin typeface="Nixie One" panose="020B0604020202020204" charset="0"/>
              </a:rPr>
              <a:t>Carr</a:t>
            </a:r>
            <a:r>
              <a:rPr lang="en-US" sz="900" dirty="0">
                <a:solidFill>
                  <a:schemeClr val="bg1"/>
                </a:solidFill>
                <a:latin typeface="Nixie One" panose="020B0604020202020204" charset="0"/>
              </a:rPr>
              <a:t> went to an out of network lab and received a large bill.  He may be spread thin and has chosen to forego testing until he has more funds available.  </a:t>
            </a:r>
          </a:p>
        </p:txBody>
      </p:sp>
      <p:sp>
        <p:nvSpPr>
          <p:cNvPr id="24" name="Feedback 2">
            <a:extLst>
              <a:ext uri="{FF2B5EF4-FFF2-40B4-BE49-F238E27FC236}">
                <a16:creationId xmlns:a16="http://schemas.microsoft.com/office/drawing/2014/main" id="{3AFBB4A8-E6FC-411E-B737-1CE521E69678}"/>
              </a:ext>
            </a:extLst>
          </p:cNvPr>
          <p:cNvSpPr txBox="1"/>
          <p:nvPr/>
        </p:nvSpPr>
        <p:spPr>
          <a:xfrm>
            <a:off x="3191179" y="3301257"/>
            <a:ext cx="5499277" cy="646331"/>
          </a:xfrm>
          <a:prstGeom prst="rect">
            <a:avLst/>
          </a:prstGeom>
          <a:solidFill>
            <a:srgbClr val="3B8D61"/>
          </a:solidFill>
        </p:spPr>
        <p:txBody>
          <a:bodyPr wrap="square" rtlCol="0">
            <a:spAutoFit/>
          </a:bodyPr>
          <a:lstStyle/>
          <a:p>
            <a:endParaRPr lang="en-US" sz="900" dirty="0">
              <a:solidFill>
                <a:schemeClr val="bg1"/>
              </a:solidFill>
              <a:latin typeface="Nixie One" panose="020B0604020202020204" charset="0"/>
            </a:endParaRPr>
          </a:p>
          <a:p>
            <a:r>
              <a:rPr lang="en-US" sz="900" dirty="0">
                <a:solidFill>
                  <a:schemeClr val="bg1"/>
                </a:solidFill>
                <a:latin typeface="Nixie One" panose="020B0604020202020204" charset="0"/>
              </a:rPr>
              <a:t>Consider that cost can be a reason for missed appointment.  Perhaps Ms. Jain is having trouble taking off of work, affording childcare or simply paying her copay. </a:t>
            </a:r>
          </a:p>
          <a:p>
            <a:r>
              <a:rPr lang="en-US" sz="900" dirty="0">
                <a:solidFill>
                  <a:schemeClr val="bg1"/>
                </a:solidFill>
                <a:latin typeface="Nixie One" panose="020B0604020202020204" charset="0"/>
              </a:rPr>
              <a:t> </a:t>
            </a:r>
          </a:p>
        </p:txBody>
      </p:sp>
      <p:sp>
        <p:nvSpPr>
          <p:cNvPr id="25" name="Feedback 3">
            <a:extLst>
              <a:ext uri="{FF2B5EF4-FFF2-40B4-BE49-F238E27FC236}">
                <a16:creationId xmlns:a16="http://schemas.microsoft.com/office/drawing/2014/main" id="{55181E6F-B215-465E-938D-E25B07000791}"/>
              </a:ext>
            </a:extLst>
          </p:cNvPr>
          <p:cNvSpPr txBox="1"/>
          <p:nvPr/>
        </p:nvSpPr>
        <p:spPr>
          <a:xfrm>
            <a:off x="3191180" y="4085789"/>
            <a:ext cx="5499276" cy="646331"/>
          </a:xfrm>
          <a:prstGeom prst="rect">
            <a:avLst/>
          </a:prstGeom>
          <a:solidFill>
            <a:srgbClr val="3B8D61"/>
          </a:solidFill>
        </p:spPr>
        <p:txBody>
          <a:bodyPr wrap="square" rtlCol="0" anchor="ctr">
            <a:spAutoFit/>
          </a:bodyPr>
          <a:lstStyle/>
          <a:p>
            <a:endParaRPr lang="en-US" sz="900" dirty="0">
              <a:solidFill>
                <a:schemeClr val="bg1"/>
              </a:solidFill>
              <a:latin typeface="Nixie One" panose="020B0604020202020204" charset="0"/>
            </a:endParaRPr>
          </a:p>
          <a:p>
            <a:r>
              <a:rPr lang="en-US" sz="900" dirty="0">
                <a:solidFill>
                  <a:schemeClr val="bg1"/>
                </a:solidFill>
                <a:latin typeface="Nixie One" panose="020B0604020202020204" charset="0"/>
              </a:rPr>
              <a:t>Yes!  Cost is mentioned directly.  This shows how quickly and easily information can be shared using the “people” tool for communication!</a:t>
            </a:r>
          </a:p>
          <a:p>
            <a:endParaRPr lang="en-US" sz="900" dirty="0">
              <a:solidFill>
                <a:schemeClr val="bg1"/>
              </a:solidFill>
              <a:latin typeface="Nixie One" panose="020B0604020202020204" charset="0"/>
            </a:endParaRPr>
          </a:p>
        </p:txBody>
      </p:sp>
      <p:grpSp>
        <p:nvGrpSpPr>
          <p:cNvPr id="26" name="Group 25">
            <a:extLst>
              <a:ext uri="{FF2B5EF4-FFF2-40B4-BE49-F238E27FC236}">
                <a16:creationId xmlns:a16="http://schemas.microsoft.com/office/drawing/2014/main" id="{62E36261-2C1A-4B84-B540-2BC41A9850C9}"/>
              </a:ext>
            </a:extLst>
          </p:cNvPr>
          <p:cNvGrpSpPr/>
          <p:nvPr/>
        </p:nvGrpSpPr>
        <p:grpSpPr>
          <a:xfrm>
            <a:off x="666721" y="2201399"/>
            <a:ext cx="1728462" cy="1988391"/>
            <a:chOff x="2060812" y="318951"/>
            <a:chExt cx="6096000" cy="4955523"/>
          </a:xfrm>
        </p:grpSpPr>
        <p:pic>
          <p:nvPicPr>
            <p:cNvPr id="27" name="Picture 26" descr="A picture containing indoor, table, wall, toy&#10;&#10;Description automatically generated">
              <a:extLst>
                <a:ext uri="{FF2B5EF4-FFF2-40B4-BE49-F238E27FC236}">
                  <a16:creationId xmlns:a16="http://schemas.microsoft.com/office/drawing/2014/main" id="{B46848B5-1DB6-4BB2-A548-0E202EC66CC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060812" y="318951"/>
              <a:ext cx="6096000" cy="4572000"/>
            </a:xfrm>
            <a:prstGeom prst="rect">
              <a:avLst/>
            </a:prstGeom>
          </p:spPr>
        </p:pic>
        <p:sp>
          <p:nvSpPr>
            <p:cNvPr id="28" name="TextBox 27">
              <a:extLst>
                <a:ext uri="{FF2B5EF4-FFF2-40B4-BE49-F238E27FC236}">
                  <a16:creationId xmlns:a16="http://schemas.microsoft.com/office/drawing/2014/main" id="{BDCEC57B-8DE7-412B-AA1F-FF8CD1EC47F4}"/>
                </a:ext>
              </a:extLst>
            </p:cNvPr>
            <p:cNvSpPr txBox="1"/>
            <p:nvPr/>
          </p:nvSpPr>
          <p:spPr>
            <a:xfrm>
              <a:off x="2060812" y="4890950"/>
              <a:ext cx="6096000" cy="383524"/>
            </a:xfrm>
            <a:prstGeom prst="rect">
              <a:avLst/>
            </a:prstGeom>
            <a:noFill/>
          </p:spPr>
          <p:txBody>
            <a:bodyPr wrap="square" rtlCol="0">
              <a:spAutoFit/>
            </a:bodyPr>
            <a:lstStyle/>
            <a:p>
              <a:r>
                <a:rPr lang="en-US" sz="400" dirty="0">
                  <a:solidFill>
                    <a:schemeClr val="tx1"/>
                  </a:solidFill>
                  <a:latin typeface="Nixie One" panose="020B0604020202020204" charset="0"/>
                  <a:hlinkClick r:id="rId9" tooltip="http://studiobaroni.wordpress.com/2010/03/19/progetti-ecco-come-fare-il-monitoraggio-dei-progressi/">
                    <a:extLst>
                      <a:ext uri="{A12FA001-AC4F-418D-AE19-62706E023703}">
                        <ahyp:hlinkClr xmlns:ahyp="http://schemas.microsoft.com/office/drawing/2018/hyperlinkcolor" val="tx"/>
                      </a:ext>
                    </a:extLst>
                  </a:hlinkClick>
                </a:rPr>
                <a:t>This Photo</a:t>
              </a:r>
              <a:r>
                <a:rPr lang="en-US" sz="400" dirty="0">
                  <a:solidFill>
                    <a:schemeClr val="tx1"/>
                  </a:solidFill>
                  <a:latin typeface="Nixie One" panose="020B0604020202020204" charset="0"/>
                </a:rPr>
                <a:t> by Unknown Author is licensed under </a:t>
              </a:r>
              <a:r>
                <a:rPr lang="en-US" sz="400" dirty="0">
                  <a:solidFill>
                    <a:schemeClr val="tx1"/>
                  </a:solidFill>
                  <a:latin typeface="Nixie One" panose="020B0604020202020204" charset="0"/>
                  <a:hlinkClick r:id="rId10" tooltip="https://creativecommons.org/licenses/by-sa/3.0/">
                    <a:extLst>
                      <a:ext uri="{A12FA001-AC4F-418D-AE19-62706E023703}">
                        <ahyp:hlinkClr xmlns:ahyp="http://schemas.microsoft.com/office/drawing/2018/hyperlinkcolor" val="tx"/>
                      </a:ext>
                    </a:extLst>
                  </a:hlinkClick>
                </a:rPr>
                <a:t>CC BY-SA</a:t>
              </a:r>
              <a:endParaRPr lang="en-US" sz="400" dirty="0">
                <a:solidFill>
                  <a:schemeClr val="tx1"/>
                </a:solidFill>
                <a:latin typeface="Nixie One" panose="020B0604020202020204" charset="0"/>
              </a:endParaRPr>
            </a:p>
          </p:txBody>
        </p:sp>
      </p:grpSp>
      <p:pic>
        <p:nvPicPr>
          <p:cNvPr id="29" name="Graphic 28" descr="Circle with left arrow">
            <a:hlinkClick r:id="rId11" action="ppaction://hlinksldjump"/>
            <a:extLst>
              <a:ext uri="{FF2B5EF4-FFF2-40B4-BE49-F238E27FC236}">
                <a16:creationId xmlns:a16="http://schemas.microsoft.com/office/drawing/2014/main" id="{6A90D215-A85A-4618-812A-9493BFB634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323734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childTnLst>
              </p:cTn>
              <p:nextCondLst>
                <p:cond evt="onClick" delay="0">
                  <p:tgtEl>
                    <p:spTgt spid="21"/>
                  </p:tgtEl>
                </p:cond>
              </p:nextCondLst>
            </p:seq>
          </p:childTnLst>
        </p:cTn>
      </p:par>
    </p:tnLst>
    <p:bldLst>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When the Patient Arrives</a:t>
            </a:r>
            <a:endParaRPr sz="3000" dirty="0"/>
          </a:p>
        </p:txBody>
      </p:sp>
      <p:sp>
        <p:nvSpPr>
          <p:cNvPr id="147" name="Google Shape;147;p16"/>
          <p:cNvSpPr txBox="1">
            <a:spLocks noGrp="1"/>
          </p:cNvSpPr>
          <p:nvPr>
            <p:ph type="subTitle" idx="1"/>
          </p:nvPr>
        </p:nvSpPr>
        <p:spPr>
          <a:xfrm>
            <a:off x="5213060" y="921094"/>
            <a:ext cx="5066715"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1400" dirty="0"/>
              <a:t>Who:  Front Desk Staff</a:t>
            </a:r>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CHECK IN</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960108" y="1388788"/>
            <a:ext cx="4936385" cy="1815882"/>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Use the Patient Insurance Literacy handout to assist with answering any insurance questions</a:t>
            </a:r>
          </a:p>
          <a:p>
            <a:pPr marL="285750" indent="-285750" fontAlgn="base">
              <a:buFont typeface="Arial" panose="020B0604020202020204" pitchFamily="34" charset="0"/>
              <a:buChar char="•"/>
            </a:pP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Provide financial screening questions with registration form</a:t>
            </a:r>
          </a:p>
          <a:p>
            <a:pPr marL="285750" indent="-285750" fontAlgn="base">
              <a:buFont typeface="Arial" panose="020B0604020202020204" pitchFamily="34" charset="0"/>
              <a:buChar char="•"/>
            </a:pP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Enter any cost concerns or special billing information into the EHR.</a:t>
            </a:r>
          </a:p>
        </p:txBody>
      </p:sp>
      <p:grpSp>
        <p:nvGrpSpPr>
          <p:cNvPr id="12" name="Group 11">
            <a:extLst>
              <a:ext uri="{FF2B5EF4-FFF2-40B4-BE49-F238E27FC236}">
                <a16:creationId xmlns:a16="http://schemas.microsoft.com/office/drawing/2014/main" id="{90CD9DBE-240E-4B4D-8BC8-2EC986ABB478}"/>
              </a:ext>
            </a:extLst>
          </p:cNvPr>
          <p:cNvGrpSpPr/>
          <p:nvPr/>
        </p:nvGrpSpPr>
        <p:grpSpPr>
          <a:xfrm>
            <a:off x="3789674" y="3298847"/>
            <a:ext cx="1801743" cy="1351307"/>
            <a:chOff x="3789674" y="3298847"/>
            <a:chExt cx="1801743" cy="1351307"/>
          </a:xfrm>
        </p:grpSpPr>
        <p:pic>
          <p:nvPicPr>
            <p:cNvPr id="9" name="Picture 8">
              <a:extLst>
                <a:ext uri="{FF2B5EF4-FFF2-40B4-BE49-F238E27FC236}">
                  <a16:creationId xmlns:a16="http://schemas.microsoft.com/office/drawing/2014/main" id="{6412ED3A-9697-4C24-B90B-21B4F09423C8}"/>
                </a:ext>
              </a:extLst>
            </p:cNvPr>
            <p:cNvPicPr>
              <a:picLocks noChangeAspect="1"/>
            </p:cNvPicPr>
            <p:nvPr/>
          </p:nvPicPr>
          <p:blipFill>
            <a:blip r:embed="rId7"/>
            <a:stretch>
              <a:fillRect/>
            </a:stretch>
          </p:blipFill>
          <p:spPr>
            <a:xfrm>
              <a:off x="3789674" y="3298847"/>
              <a:ext cx="1801743" cy="1351307"/>
            </a:xfrm>
            <a:prstGeom prst="rect">
              <a:avLst/>
            </a:prstGeom>
          </p:spPr>
        </p:pic>
        <p:pic>
          <p:nvPicPr>
            <p:cNvPr id="11" name="Posters Info Button" descr="Information">
              <a:extLst>
                <a:ext uri="{FF2B5EF4-FFF2-40B4-BE49-F238E27FC236}">
                  <a16:creationId xmlns:a16="http://schemas.microsoft.com/office/drawing/2014/main" id="{ED97AB74-3B2C-4A4B-958C-DD7BC30487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89674" y="4319666"/>
              <a:ext cx="312330" cy="312330"/>
            </a:xfrm>
            <a:prstGeom prst="rect">
              <a:avLst/>
            </a:prstGeom>
          </p:spPr>
        </p:pic>
      </p:grpSp>
      <p:grpSp>
        <p:nvGrpSpPr>
          <p:cNvPr id="13" name="Group 12">
            <a:extLst>
              <a:ext uri="{FF2B5EF4-FFF2-40B4-BE49-F238E27FC236}">
                <a16:creationId xmlns:a16="http://schemas.microsoft.com/office/drawing/2014/main" id="{FBF30878-8A20-41BF-A2A5-120C6BF336D4}"/>
              </a:ext>
            </a:extLst>
          </p:cNvPr>
          <p:cNvGrpSpPr/>
          <p:nvPr/>
        </p:nvGrpSpPr>
        <p:grpSpPr>
          <a:xfrm>
            <a:off x="6207322" y="3297976"/>
            <a:ext cx="1802904" cy="1352178"/>
            <a:chOff x="6207322" y="3297976"/>
            <a:chExt cx="1802904" cy="1352178"/>
          </a:xfrm>
        </p:grpSpPr>
        <p:pic>
          <p:nvPicPr>
            <p:cNvPr id="5" name="Picture 4">
              <a:extLst>
                <a:ext uri="{FF2B5EF4-FFF2-40B4-BE49-F238E27FC236}">
                  <a16:creationId xmlns:a16="http://schemas.microsoft.com/office/drawing/2014/main" id="{6CFA1F16-AC2A-473F-842D-4CB993853143}"/>
                </a:ext>
              </a:extLst>
            </p:cNvPr>
            <p:cNvPicPr>
              <a:picLocks noChangeAspect="1"/>
            </p:cNvPicPr>
            <p:nvPr/>
          </p:nvPicPr>
          <p:blipFill>
            <a:blip r:embed="rId10"/>
            <a:stretch>
              <a:fillRect/>
            </a:stretch>
          </p:blipFill>
          <p:spPr>
            <a:xfrm>
              <a:off x="6207322" y="3297976"/>
              <a:ext cx="1802904" cy="1352178"/>
            </a:xfrm>
            <a:prstGeom prst="rect">
              <a:avLst/>
            </a:prstGeom>
          </p:spPr>
        </p:pic>
        <p:pic>
          <p:nvPicPr>
            <p:cNvPr id="16" name="Coupons Info Button" descr="Information">
              <a:extLst>
                <a:ext uri="{FF2B5EF4-FFF2-40B4-BE49-F238E27FC236}">
                  <a16:creationId xmlns:a16="http://schemas.microsoft.com/office/drawing/2014/main" id="{966DC998-CB77-4F50-A55B-E490D512BE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7322" y="4337824"/>
              <a:ext cx="312330" cy="312330"/>
            </a:xfrm>
            <a:prstGeom prst="rect">
              <a:avLst/>
            </a:prstGeom>
          </p:spPr>
        </p:pic>
      </p:grpSp>
      <p:sp>
        <p:nvSpPr>
          <p:cNvPr id="14" name="Posters Info">
            <a:extLst>
              <a:ext uri="{FF2B5EF4-FFF2-40B4-BE49-F238E27FC236}">
                <a16:creationId xmlns:a16="http://schemas.microsoft.com/office/drawing/2014/main" id="{656D879B-4994-4F0D-B7D8-093C54185F4F}"/>
              </a:ext>
            </a:extLst>
          </p:cNvPr>
          <p:cNvSpPr txBox="1"/>
          <p:nvPr/>
        </p:nvSpPr>
        <p:spPr>
          <a:xfrm>
            <a:off x="3788513" y="4207593"/>
            <a:ext cx="1801743" cy="438582"/>
          </a:xfrm>
          <a:prstGeom prst="rect">
            <a:avLst/>
          </a:prstGeom>
          <a:solidFill>
            <a:srgbClr val="124057"/>
          </a:solidFill>
        </p:spPr>
        <p:txBody>
          <a:bodyPr wrap="square" rtlCol="0">
            <a:spAutoFit/>
          </a:bodyPr>
          <a:lstStyle/>
          <a:p>
            <a:r>
              <a:rPr lang="en-US" sz="750" b="1" dirty="0">
                <a:solidFill>
                  <a:srgbClr val="94BF6E"/>
                </a:solidFill>
                <a:latin typeface="Nixie One" panose="020B0604020202020204" charset="0"/>
              </a:rPr>
              <a:t>Place posters and informational slides in the waiting room to normalize the topic.</a:t>
            </a:r>
          </a:p>
        </p:txBody>
      </p:sp>
      <p:sp>
        <p:nvSpPr>
          <p:cNvPr id="20" name="Coupon Info">
            <a:extLst>
              <a:ext uri="{FF2B5EF4-FFF2-40B4-BE49-F238E27FC236}">
                <a16:creationId xmlns:a16="http://schemas.microsoft.com/office/drawing/2014/main" id="{3DD03A1F-A96A-4B86-9221-FC452D5FC898}"/>
              </a:ext>
            </a:extLst>
          </p:cNvPr>
          <p:cNvSpPr txBox="1"/>
          <p:nvPr/>
        </p:nvSpPr>
        <p:spPr>
          <a:xfrm>
            <a:off x="6207322" y="4220413"/>
            <a:ext cx="1801743" cy="438582"/>
          </a:xfrm>
          <a:prstGeom prst="rect">
            <a:avLst/>
          </a:prstGeom>
          <a:solidFill>
            <a:srgbClr val="124057"/>
          </a:solidFill>
        </p:spPr>
        <p:txBody>
          <a:bodyPr wrap="square" rtlCol="0">
            <a:spAutoFit/>
          </a:bodyPr>
          <a:lstStyle/>
          <a:p>
            <a:r>
              <a:rPr lang="en-US" sz="750" b="1" dirty="0">
                <a:solidFill>
                  <a:srgbClr val="94BF6E"/>
                </a:solidFill>
                <a:latin typeface="Nixie One" panose="020B0604020202020204" charset="0"/>
              </a:rPr>
              <a:t>Place coupons, discount cards and patient assistance programs in the waiting room.</a:t>
            </a:r>
          </a:p>
        </p:txBody>
      </p:sp>
      <p:pic>
        <p:nvPicPr>
          <p:cNvPr id="17" name="Graphic 16" descr="Circle with left arrow">
            <a:hlinkClick r:id="rId11" action="ppaction://hlinksldjump"/>
            <a:extLst>
              <a:ext uri="{FF2B5EF4-FFF2-40B4-BE49-F238E27FC236}">
                <a16:creationId xmlns:a16="http://schemas.microsoft.com/office/drawing/2014/main" id="{08FCFE86-E3E8-49DA-A44C-2C55FCD896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83934101"/>
      </p:ext>
    </p:extLst>
  </p:cSld>
  <p:clrMapOvr>
    <a:masterClrMapping/>
  </p:clrMapOvr>
  <p:transition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4"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WARWICK TEMPLATE" val="U5h5vJiK"/>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wick template">
  <a:themeElements>
    <a:clrScheme name="Custom 3">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3B8D6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5349</TotalTime>
  <Words>1658</Words>
  <Application>Microsoft Office PowerPoint</Application>
  <PresentationFormat>On-screen Show (16:9)</PresentationFormat>
  <Paragraphs>170</Paragraphs>
  <Slides>16</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Wingdings</vt:lpstr>
      <vt:lpstr>Roboto Slab</vt:lpstr>
      <vt:lpstr>Arial</vt:lpstr>
      <vt:lpstr>Nixie One</vt:lpstr>
      <vt:lpstr>Warwick template</vt:lpstr>
      <vt:lpstr>Integrating Cost of Care Conversations</vt:lpstr>
      <vt:lpstr>Instructions for this Course</vt:lpstr>
      <vt:lpstr>Learners will:</vt:lpstr>
      <vt:lpstr>Knowledge Check</vt:lpstr>
      <vt:lpstr>Workflow Guide</vt:lpstr>
      <vt:lpstr>Cost of Care  Before the Visit</vt:lpstr>
      <vt:lpstr>Knowledge Check</vt:lpstr>
      <vt:lpstr>PowerPoint Presentation</vt:lpstr>
      <vt:lpstr>Cost of Care  When the Patient Arrives</vt:lpstr>
      <vt:lpstr>Cost of Care  in the Exam Room</vt:lpstr>
      <vt:lpstr>Cost of Care  Conversation Starters</vt:lpstr>
      <vt:lpstr>Knowledge Check</vt:lpstr>
      <vt:lpstr>Knowledge Check</vt:lpstr>
      <vt:lpstr>Cost of Care  After the Visit</vt:lpstr>
      <vt:lpstr>Cost of Care  Administrative Tasks</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Amanda Allen</dc:creator>
  <cp:lastModifiedBy>Amanda Allen</cp:lastModifiedBy>
  <cp:revision>303</cp:revision>
  <dcterms:modified xsi:type="dcterms:W3CDTF">2019-12-23T18:17:03Z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3B5B6F9E-AE6F-42FF-92D6-6B9C0DCF546E</vt:lpwstr>
  </property>
  <property fmtid="{D5CDD505-2E9C-101B-9397-08002B2CF9AE}" pid="3" name="ArticulatePath">
    <vt:lpwstr>Introduction to CoC Conversations</vt:lpwstr>
  </property>
</Properties>
</file>