
<file path=[Content_Types].xml><?xml version="1.0" encoding="utf-8"?>
<Types xmlns="http://schemas.openxmlformats.org/package/2006/content-types">
  <Default Extension="fntdata" ContentType="application/x-fontdata"/>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7"/>
  </p:notesMasterIdLst>
  <p:sldIdLst>
    <p:sldId id="256" r:id="rId2"/>
    <p:sldId id="292" r:id="rId3"/>
    <p:sldId id="288" r:id="rId4"/>
    <p:sldId id="257" r:id="rId5"/>
    <p:sldId id="293" r:id="rId6"/>
    <p:sldId id="294" r:id="rId7"/>
    <p:sldId id="262" r:id="rId8"/>
    <p:sldId id="274" r:id="rId9"/>
    <p:sldId id="290" r:id="rId10"/>
    <p:sldId id="291" r:id="rId11"/>
    <p:sldId id="267" r:id="rId12"/>
    <p:sldId id="295" r:id="rId13"/>
    <p:sldId id="264" r:id="rId14"/>
    <p:sldId id="296" r:id="rId15"/>
    <p:sldId id="258" r:id="rId16"/>
  </p:sldIdLst>
  <p:sldSz cx="9144000" cy="5143500" type="screen16x9"/>
  <p:notesSz cx="6858000" cy="9144000"/>
  <p:embeddedFontLst>
    <p:embeddedFont>
      <p:font typeface="Nixie One" panose="020B0604020202020204" charset="0"/>
      <p:regular r:id="rId18"/>
    </p:embeddedFont>
    <p:embeddedFont>
      <p:font typeface="Roboto Slab" pitchFamily="2" charset="0"/>
      <p:regular r:id="rId19"/>
      <p:bold r:id="rId20"/>
    </p:embeddedFont>
  </p:embeddedFontLst>
  <p:custDataLst>
    <p:tags r:id="rId2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BF6E"/>
    <a:srgbClr val="3B8D61"/>
    <a:srgbClr val="124057"/>
    <a:srgbClr val="165751"/>
    <a:srgbClr val="1863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E92871-C73D-4AEA-A9DE-22A4FB41E356}">
  <a:tblStyle styleId="{C8E92871-C73D-4AEA-A9DE-22A4FB41E35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39" d="100"/>
          <a:sy n="139" d="100"/>
        </p:scale>
        <p:origin x="7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532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2092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6359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444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1930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7541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1491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2842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4288500"/>
            <a:ext cx="9144000" cy="2475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91440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12" name="Google Shape;12;p2"/>
          <p:cNvSpPr/>
          <p:nvPr/>
        </p:nvSpPr>
        <p:spPr>
          <a:xfrm>
            <a:off x="0" y="500626"/>
            <a:ext cx="9144000" cy="38241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4493605"/>
            <a:ext cx="9144000" cy="1182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4584075"/>
            <a:ext cx="9144000" cy="5595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6"/>
        <p:cNvGrpSpPr/>
        <p:nvPr/>
      </p:nvGrpSpPr>
      <p:grpSpPr>
        <a:xfrm>
          <a:off x="0" y="0"/>
          <a:ext cx="0" cy="0"/>
          <a:chOff x="0" y="0"/>
          <a:chExt cx="0" cy="0"/>
        </a:xfrm>
      </p:grpSpPr>
      <p:sp>
        <p:nvSpPr>
          <p:cNvPr id="17" name="Google Shape;17;p3"/>
          <p:cNvSpPr txBox="1">
            <a:spLocks noGrp="1"/>
          </p:cNvSpPr>
          <p:nvPr>
            <p:ph type="ctrTitle"/>
          </p:nvPr>
        </p:nvSpPr>
        <p:spPr>
          <a:xfrm>
            <a:off x="4113600" y="2878750"/>
            <a:ext cx="4505700" cy="1159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19" name="Google Shape;19;p3"/>
          <p:cNvSpPr/>
          <p:nvPr/>
        </p:nvSpPr>
        <p:spPr>
          <a:xfrm>
            <a:off x="0" y="4288499"/>
            <a:ext cx="3474300" cy="2475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0" y="0"/>
            <a:ext cx="34743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21" name="Google Shape;21;p3"/>
          <p:cNvSpPr/>
          <p:nvPr/>
        </p:nvSpPr>
        <p:spPr>
          <a:xfrm>
            <a:off x="0" y="500626"/>
            <a:ext cx="3474300" cy="38241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0" y="4493604"/>
            <a:ext cx="3474300" cy="1182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0" y="4584075"/>
            <a:ext cx="3474300" cy="5595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4"/>
        <p:cNvGrpSpPr/>
        <p:nvPr/>
      </p:nvGrpSpPr>
      <p:grpSpPr>
        <a:xfrm>
          <a:off x="0" y="0"/>
          <a:ext cx="0" cy="0"/>
          <a:chOff x="0" y="0"/>
          <a:chExt cx="0" cy="0"/>
        </a:xfrm>
      </p:grpSpPr>
      <p:sp>
        <p:nvSpPr>
          <p:cNvPr id="45" name="Google Shape;45;p6"/>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46" name="Google Shape;46;p6"/>
          <p:cNvSpPr/>
          <p:nvPr/>
        </p:nvSpPr>
        <p:spPr>
          <a:xfrm>
            <a:off x="0" y="500625"/>
            <a:ext cx="4572000" cy="10587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6"/>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6"/>
          <p:cNvCxnSpPr/>
          <p:nvPr/>
        </p:nvCxnSpPr>
        <p:spPr>
          <a:xfrm>
            <a:off x="1037450" y="809725"/>
            <a:ext cx="0" cy="470700"/>
          </a:xfrm>
          <a:prstGeom prst="straightConnector1">
            <a:avLst/>
          </a:prstGeom>
          <a:noFill/>
          <a:ln w="9525" cap="flat" cmpd="sng">
            <a:solidFill>
              <a:srgbClr val="18637B"/>
            </a:solidFill>
            <a:prstDash val="solid"/>
            <a:round/>
            <a:headEnd type="none" w="med" len="med"/>
            <a:tailEnd type="none" w="med" len="med"/>
          </a:ln>
        </p:spPr>
      </p:cxnSp>
      <p:sp>
        <p:nvSpPr>
          <p:cNvPr id="51" name="Google Shape;51;p6"/>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52" name="Google Shape;52;p6"/>
          <p:cNvSpPr txBox="1">
            <a:spLocks noGrp="1"/>
          </p:cNvSpPr>
          <p:nvPr>
            <p:ph type="body" idx="1"/>
          </p:nvPr>
        </p:nvSpPr>
        <p:spPr>
          <a:xfrm>
            <a:off x="1146025" y="1767275"/>
            <a:ext cx="3660300" cy="3158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3" name="Google Shape;53;p6"/>
          <p:cNvSpPr txBox="1">
            <a:spLocks noGrp="1"/>
          </p:cNvSpPr>
          <p:nvPr>
            <p:ph type="body" idx="2"/>
          </p:nvPr>
        </p:nvSpPr>
        <p:spPr>
          <a:xfrm>
            <a:off x="5026623" y="1767275"/>
            <a:ext cx="3660300" cy="3158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4" name="Google Shape;54;p6"/>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5"/>
        <p:cNvGrpSpPr/>
        <p:nvPr/>
      </p:nvGrpSpPr>
      <p:grpSpPr>
        <a:xfrm>
          <a:off x="0" y="0"/>
          <a:ext cx="0" cy="0"/>
          <a:chOff x="0" y="0"/>
          <a:chExt cx="0" cy="0"/>
        </a:xfrm>
      </p:grpSpPr>
      <p:sp>
        <p:nvSpPr>
          <p:cNvPr id="56" name="Google Shape;56;p7"/>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57" name="Google Shape;57;p7"/>
          <p:cNvSpPr/>
          <p:nvPr/>
        </p:nvSpPr>
        <p:spPr>
          <a:xfrm>
            <a:off x="0" y="500625"/>
            <a:ext cx="4572000" cy="10587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7"/>
          <p:cNvCxnSpPr/>
          <p:nvPr/>
        </p:nvCxnSpPr>
        <p:spPr>
          <a:xfrm>
            <a:off x="1037450" y="809725"/>
            <a:ext cx="0" cy="470700"/>
          </a:xfrm>
          <a:prstGeom prst="straightConnector1">
            <a:avLst/>
          </a:prstGeom>
          <a:noFill/>
          <a:ln w="9525" cap="flat" cmpd="sng">
            <a:solidFill>
              <a:srgbClr val="18637B"/>
            </a:solidFill>
            <a:prstDash val="solid"/>
            <a:round/>
            <a:headEnd type="none" w="med" len="med"/>
            <a:tailEnd type="none" w="med" len="med"/>
          </a:ln>
        </p:spPr>
      </p:cxnSp>
      <p:sp>
        <p:nvSpPr>
          <p:cNvPr id="62" name="Google Shape;62;p7"/>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63" name="Google Shape;63;p7"/>
          <p:cNvSpPr txBox="1">
            <a:spLocks noGrp="1"/>
          </p:cNvSpPr>
          <p:nvPr>
            <p:ph type="body" idx="1"/>
          </p:nvPr>
        </p:nvSpPr>
        <p:spPr>
          <a:xfrm>
            <a:off x="1146025" y="1773300"/>
            <a:ext cx="2409900" cy="3152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4" name="Google Shape;64;p7"/>
          <p:cNvSpPr txBox="1">
            <a:spLocks noGrp="1"/>
          </p:cNvSpPr>
          <p:nvPr>
            <p:ph type="body" idx="2"/>
          </p:nvPr>
        </p:nvSpPr>
        <p:spPr>
          <a:xfrm>
            <a:off x="3679388" y="1773300"/>
            <a:ext cx="2409900" cy="3152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5" name="Google Shape;65;p7"/>
          <p:cNvSpPr txBox="1">
            <a:spLocks noGrp="1"/>
          </p:cNvSpPr>
          <p:nvPr>
            <p:ph type="body" idx="3"/>
          </p:nvPr>
        </p:nvSpPr>
        <p:spPr>
          <a:xfrm>
            <a:off x="6212750" y="1773300"/>
            <a:ext cx="2409900" cy="3152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6" name="Google Shape;66;p7"/>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8"/>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69" name="Google Shape;69;p8"/>
          <p:cNvSpPr/>
          <p:nvPr/>
        </p:nvSpPr>
        <p:spPr>
          <a:xfrm>
            <a:off x="0" y="500625"/>
            <a:ext cx="4572000" cy="10587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8"/>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8"/>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3" name="Google Shape;73;p8"/>
          <p:cNvCxnSpPr/>
          <p:nvPr/>
        </p:nvCxnSpPr>
        <p:spPr>
          <a:xfrm>
            <a:off x="1037450" y="809725"/>
            <a:ext cx="0" cy="470700"/>
          </a:xfrm>
          <a:prstGeom prst="straightConnector1">
            <a:avLst/>
          </a:prstGeom>
          <a:noFill/>
          <a:ln w="9525" cap="flat" cmpd="sng">
            <a:solidFill>
              <a:srgbClr val="18637B"/>
            </a:solidFill>
            <a:prstDash val="solid"/>
            <a:round/>
            <a:headEnd type="none" w="med" len="med"/>
            <a:tailEnd type="none" w="med" len="med"/>
          </a:ln>
        </p:spPr>
      </p:cxnSp>
      <p:sp>
        <p:nvSpPr>
          <p:cNvPr id="74" name="Google Shape;74;p8"/>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75" name="Google Shape;75;p8"/>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86" name="Google Shape;86;p10"/>
          <p:cNvSpPr/>
          <p:nvPr/>
        </p:nvSpPr>
        <p:spPr>
          <a:xfrm>
            <a:off x="0" y="500625"/>
            <a:ext cx="247200" cy="10587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0"/>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0"/>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0"/>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0"/>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style A">
  <p:cSld name="BLANK_1_1">
    <p:spTree>
      <p:nvGrpSpPr>
        <p:cNvPr id="1" name="Shape 91"/>
        <p:cNvGrpSpPr/>
        <p:nvPr/>
      </p:nvGrpSpPr>
      <p:grpSpPr>
        <a:xfrm>
          <a:off x="0" y="0"/>
          <a:ext cx="0" cy="0"/>
          <a:chOff x="0" y="0"/>
          <a:chExt cx="0" cy="0"/>
        </a:xfrm>
      </p:grpSpPr>
      <p:sp>
        <p:nvSpPr>
          <p:cNvPr id="92" name="Google Shape;92;p11"/>
          <p:cNvSpPr/>
          <p:nvPr/>
        </p:nvSpPr>
        <p:spPr>
          <a:xfrm>
            <a:off x="0" y="1148250"/>
            <a:ext cx="9144000" cy="28470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1"/>
          <p:cNvSpPr/>
          <p:nvPr/>
        </p:nvSpPr>
        <p:spPr>
          <a:xfrm>
            <a:off x="0" y="0"/>
            <a:ext cx="91440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94" name="Google Shape;94;p11"/>
          <p:cNvSpPr/>
          <p:nvPr/>
        </p:nvSpPr>
        <p:spPr>
          <a:xfrm>
            <a:off x="0" y="500625"/>
            <a:ext cx="9144000" cy="7320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1"/>
          <p:cNvSpPr/>
          <p:nvPr/>
        </p:nvSpPr>
        <p:spPr>
          <a:xfrm>
            <a:off x="0" y="3962800"/>
            <a:ext cx="9144000" cy="3702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1"/>
          <p:cNvSpPr/>
          <p:nvPr/>
        </p:nvSpPr>
        <p:spPr>
          <a:xfrm>
            <a:off x="0" y="4333125"/>
            <a:ext cx="9144000" cy="8103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1"/>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1pPr>
            <a:lvl2pPr lvl="1">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2pPr>
            <a:lvl3pPr lvl="2">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3pPr>
            <a:lvl4pPr lvl="3">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4pPr>
            <a:lvl5pPr lvl="4">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5pPr>
            <a:lvl6pPr lvl="5">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6pPr>
            <a:lvl7pPr lvl="6">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7pPr>
            <a:lvl8pPr lvl="7">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8pPr>
            <a:lvl9pPr lvl="8">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1146025" y="1767275"/>
            <a:ext cx="7540800" cy="31587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rgbClr val="114454"/>
              </a:buClr>
              <a:buSzPts val="3000"/>
              <a:buFont typeface="Nixie One"/>
              <a:buChar char="▪"/>
              <a:defRPr sz="3000">
                <a:solidFill>
                  <a:srgbClr val="114454"/>
                </a:solidFill>
                <a:latin typeface="Nixie One"/>
                <a:ea typeface="Nixie One"/>
                <a:cs typeface="Nixie One"/>
                <a:sym typeface="Nixie One"/>
              </a:defRPr>
            </a:lvl1pPr>
            <a:lvl2pPr marL="914400" lvl="1" indent="-381000">
              <a:spcBef>
                <a:spcPts val="0"/>
              </a:spcBef>
              <a:spcAft>
                <a:spcPts val="0"/>
              </a:spcAft>
              <a:buClr>
                <a:srgbClr val="114454"/>
              </a:buClr>
              <a:buSzPts val="2400"/>
              <a:buFont typeface="Nixie One"/>
              <a:buChar char="▫"/>
              <a:defRPr sz="2400">
                <a:solidFill>
                  <a:srgbClr val="114454"/>
                </a:solidFill>
                <a:latin typeface="Nixie One"/>
                <a:ea typeface="Nixie One"/>
                <a:cs typeface="Nixie One"/>
                <a:sym typeface="Nixie One"/>
              </a:defRPr>
            </a:lvl2pPr>
            <a:lvl3pPr marL="1371600" lvl="2" indent="-381000">
              <a:spcBef>
                <a:spcPts val="0"/>
              </a:spcBef>
              <a:spcAft>
                <a:spcPts val="0"/>
              </a:spcAft>
              <a:buClr>
                <a:srgbClr val="114454"/>
              </a:buClr>
              <a:buSzPts val="2400"/>
              <a:buFont typeface="Nixie One"/>
              <a:buChar char="■"/>
              <a:defRPr sz="2400">
                <a:solidFill>
                  <a:srgbClr val="114454"/>
                </a:solidFill>
                <a:latin typeface="Nixie One"/>
                <a:ea typeface="Nixie One"/>
                <a:cs typeface="Nixie One"/>
                <a:sym typeface="Nixie One"/>
              </a:defRPr>
            </a:lvl3pPr>
            <a:lvl4pPr marL="1828800" lvl="3"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4pPr>
            <a:lvl5pPr marL="2286000" lvl="4"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5pPr>
            <a:lvl6pPr marL="2743200" lvl="5"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6pPr>
            <a:lvl7pPr marL="3200400" lvl="6"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7pPr>
            <a:lvl8pPr marL="3657600" lvl="7"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8pPr>
            <a:lvl9pPr marL="4114800" lvl="8"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9pPr>
          </a:lstStyle>
          <a:p>
            <a:endParaRPr/>
          </a:p>
        </p:txBody>
      </p:sp>
      <p:sp>
        <p:nvSpPr>
          <p:cNvPr id="8" name="Google Shape;8;p1"/>
          <p:cNvSpPr txBox="1">
            <a:spLocks noGrp="1"/>
          </p:cNvSpPr>
          <p:nvPr>
            <p:ph type="sldNum" idx="12"/>
          </p:nvPr>
        </p:nvSpPr>
        <p:spPr>
          <a:xfrm>
            <a:off x="-51050" y="4819400"/>
            <a:ext cx="349200" cy="324000"/>
          </a:xfrm>
          <a:prstGeom prst="rect">
            <a:avLst/>
          </a:prstGeom>
          <a:noFill/>
          <a:ln>
            <a:noFill/>
          </a:ln>
        </p:spPr>
        <p:txBody>
          <a:bodyPr spcFirstLastPara="1" wrap="square" lIns="91425" tIns="91425" rIns="91425" bIns="91425" anchor="t" anchorCtr="0">
            <a:noAutofit/>
          </a:bodyPr>
          <a:lstStyle>
            <a:lvl1pPr lvl="0" algn="ctr">
              <a:buNone/>
              <a:defRPr sz="800">
                <a:solidFill>
                  <a:srgbClr val="FFFFFF"/>
                </a:solidFill>
                <a:latin typeface="Roboto Slab"/>
                <a:ea typeface="Roboto Slab"/>
                <a:cs typeface="Roboto Slab"/>
                <a:sym typeface="Roboto Slab"/>
              </a:defRPr>
            </a:lvl1pPr>
            <a:lvl2pPr lvl="1" algn="ctr">
              <a:buNone/>
              <a:defRPr sz="800">
                <a:solidFill>
                  <a:srgbClr val="FFFFFF"/>
                </a:solidFill>
                <a:latin typeface="Roboto Slab"/>
                <a:ea typeface="Roboto Slab"/>
                <a:cs typeface="Roboto Slab"/>
                <a:sym typeface="Roboto Slab"/>
              </a:defRPr>
            </a:lvl2pPr>
            <a:lvl3pPr lvl="2" algn="ctr">
              <a:buNone/>
              <a:defRPr sz="800">
                <a:solidFill>
                  <a:srgbClr val="FFFFFF"/>
                </a:solidFill>
                <a:latin typeface="Roboto Slab"/>
                <a:ea typeface="Roboto Slab"/>
                <a:cs typeface="Roboto Slab"/>
                <a:sym typeface="Roboto Slab"/>
              </a:defRPr>
            </a:lvl3pPr>
            <a:lvl4pPr lvl="3" algn="ctr">
              <a:buNone/>
              <a:defRPr sz="800">
                <a:solidFill>
                  <a:srgbClr val="FFFFFF"/>
                </a:solidFill>
                <a:latin typeface="Roboto Slab"/>
                <a:ea typeface="Roboto Slab"/>
                <a:cs typeface="Roboto Slab"/>
                <a:sym typeface="Roboto Slab"/>
              </a:defRPr>
            </a:lvl4pPr>
            <a:lvl5pPr lvl="4" algn="ctr">
              <a:buNone/>
              <a:defRPr sz="800">
                <a:solidFill>
                  <a:srgbClr val="FFFFFF"/>
                </a:solidFill>
                <a:latin typeface="Roboto Slab"/>
                <a:ea typeface="Roboto Slab"/>
                <a:cs typeface="Roboto Slab"/>
                <a:sym typeface="Roboto Slab"/>
              </a:defRPr>
            </a:lvl5pPr>
            <a:lvl6pPr lvl="5" algn="ctr">
              <a:buNone/>
              <a:defRPr sz="800">
                <a:solidFill>
                  <a:srgbClr val="FFFFFF"/>
                </a:solidFill>
                <a:latin typeface="Roboto Slab"/>
                <a:ea typeface="Roboto Slab"/>
                <a:cs typeface="Roboto Slab"/>
                <a:sym typeface="Roboto Slab"/>
              </a:defRPr>
            </a:lvl6pPr>
            <a:lvl7pPr lvl="6" algn="ctr">
              <a:buNone/>
              <a:defRPr sz="800">
                <a:solidFill>
                  <a:srgbClr val="FFFFFF"/>
                </a:solidFill>
                <a:latin typeface="Roboto Slab"/>
                <a:ea typeface="Roboto Slab"/>
                <a:cs typeface="Roboto Slab"/>
                <a:sym typeface="Roboto Slab"/>
              </a:defRPr>
            </a:lvl7pPr>
            <a:lvl8pPr lvl="7" algn="ctr">
              <a:buNone/>
              <a:defRPr sz="800">
                <a:solidFill>
                  <a:srgbClr val="FFFFFF"/>
                </a:solidFill>
                <a:latin typeface="Roboto Slab"/>
                <a:ea typeface="Roboto Slab"/>
                <a:cs typeface="Roboto Slab"/>
                <a:sym typeface="Roboto Slab"/>
              </a:defRPr>
            </a:lvl8pPr>
            <a:lvl9pPr lvl="8" algn="ctr">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6" r:id="rId6"/>
    <p:sldLayoutId id="2147483657"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5.svg"/><Relationship Id="rId3" Type="http://schemas.openxmlformats.org/officeDocument/2006/relationships/notesSlide" Target="../notesSlides/notesSlide10.xml"/><Relationship Id="rId7" Type="http://schemas.openxmlformats.org/officeDocument/2006/relationships/image" Target="../media/image30.svg"/><Relationship Id="rId12"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audio" Target="../media/media14.m4a"/><Relationship Id="rId7" Type="http://schemas.openxmlformats.org/officeDocument/2006/relationships/image" Target="../media/image36.svg"/><Relationship Id="rId12" Type="http://schemas.openxmlformats.org/officeDocument/2006/relationships/image" Target="../media/image5.svg"/><Relationship Id="rId2" Type="http://schemas.microsoft.com/office/2007/relationships/media" Target="../media/media14.m4a"/><Relationship Id="rId1" Type="http://schemas.openxmlformats.org/officeDocument/2006/relationships/tags" Target="../tags/tag12.xml"/><Relationship Id="rId6" Type="http://schemas.openxmlformats.org/officeDocument/2006/relationships/image" Target="../media/image35.png"/><Relationship Id="rId11" Type="http://schemas.openxmlformats.org/officeDocument/2006/relationships/image" Target="../media/image4.png"/><Relationship Id="rId5" Type="http://schemas.openxmlformats.org/officeDocument/2006/relationships/notesSlide" Target="../notesSlides/notesSlide11.xml"/><Relationship Id="rId10" Type="http://schemas.openxmlformats.org/officeDocument/2006/relationships/image" Target="../media/image7.png"/><Relationship Id="rId4" Type="http://schemas.openxmlformats.org/officeDocument/2006/relationships/slideLayout" Target="../slideLayouts/slideLayout5.xml"/><Relationship Id="rId9" Type="http://schemas.openxmlformats.org/officeDocument/2006/relationships/image" Target="../media/image38.sv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audio" Target="../media/media14.m4a"/><Relationship Id="rId7" Type="http://schemas.openxmlformats.org/officeDocument/2006/relationships/image" Target="../media/image36.svg"/><Relationship Id="rId12" Type="http://schemas.openxmlformats.org/officeDocument/2006/relationships/image" Target="../media/image5.svg"/><Relationship Id="rId2" Type="http://schemas.microsoft.com/office/2007/relationships/media" Target="../media/media14.m4a"/><Relationship Id="rId1" Type="http://schemas.openxmlformats.org/officeDocument/2006/relationships/tags" Target="../tags/tag13.xml"/><Relationship Id="rId6" Type="http://schemas.openxmlformats.org/officeDocument/2006/relationships/image" Target="../media/image35.png"/><Relationship Id="rId11" Type="http://schemas.openxmlformats.org/officeDocument/2006/relationships/image" Target="../media/image4.png"/><Relationship Id="rId5" Type="http://schemas.openxmlformats.org/officeDocument/2006/relationships/notesSlide" Target="../notesSlides/notesSlide12.xml"/><Relationship Id="rId10" Type="http://schemas.openxmlformats.org/officeDocument/2006/relationships/image" Target="../media/image7.png"/><Relationship Id="rId4" Type="http://schemas.openxmlformats.org/officeDocument/2006/relationships/slideLayout" Target="../slideLayouts/slideLayout5.xml"/><Relationship Id="rId9" Type="http://schemas.openxmlformats.org/officeDocument/2006/relationships/image" Target="../media/image38.sv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5.svg"/><Relationship Id="rId3" Type="http://schemas.openxmlformats.org/officeDocument/2006/relationships/notesSlide" Target="../notesSlides/notesSlide13.xml"/><Relationship Id="rId7" Type="http://schemas.openxmlformats.org/officeDocument/2006/relationships/image" Target="../media/image21.svg"/><Relationship Id="rId12"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5.svg"/><Relationship Id="rId3" Type="http://schemas.openxmlformats.org/officeDocument/2006/relationships/notesSlide" Target="../notesSlides/notesSlide14.xml"/><Relationship Id="rId7" Type="http://schemas.openxmlformats.org/officeDocument/2006/relationships/image" Target="../media/image21.svg"/><Relationship Id="rId12"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15.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notesSlide" Target="../notesSlides/notesSlide15.xml"/><Relationship Id="rId7" Type="http://schemas.openxmlformats.org/officeDocument/2006/relationships/hyperlink" Target="https://nyshealthfoundation.org/wp-content/uploads/2017/11/how-people-in-new-york-state-use-health-care-price-information-brief.pdf" TargetMode="External"/><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hyperlink" Target="https://www.acponline.org/clinical-information/high-value-care/resources-for-clinicians/cost-of-care-conversations" TargetMode="External"/><Relationship Id="rId5" Type="http://schemas.openxmlformats.org/officeDocument/2006/relationships/hyperlink" Target="https://thecurbsiders.com/podcast/172-cost?_ga=2.119214601.183198068.1575565932-2121768893.1569524528" TargetMode="External"/><Relationship Id="rId10" Type="http://schemas.openxmlformats.org/officeDocument/2006/relationships/hyperlink" Target="https://creativecommons.org/licenses/by-sa/3.0/" TargetMode="External"/><Relationship Id="rId4" Type="http://schemas.openxmlformats.org/officeDocument/2006/relationships/hyperlink" Target="https://attendee.gotowebinar.com/register/1919124271132633090" TargetMode="External"/><Relationship Id="rId9" Type="http://schemas.openxmlformats.org/officeDocument/2006/relationships/hyperlink" Target="http://commons.wikimedia.org/wiki/File:Stetho_book.jpg"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audio" Target="../media/media1.m4a"/><Relationship Id="rId7" Type="http://schemas.openxmlformats.org/officeDocument/2006/relationships/image" Target="../media/image4.png"/><Relationship Id="rId2" Type="http://schemas.microsoft.com/office/2007/relationships/media" Target="../media/media1.m4a"/><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audio" Target="../media/media1.m4a"/><Relationship Id="rId7" Type="http://schemas.openxmlformats.org/officeDocument/2006/relationships/image" Target="../media/image4.png"/><Relationship Id="rId2" Type="http://schemas.microsoft.com/office/2007/relationships/media" Target="../media/media1.m4a"/><Relationship Id="rId1" Type="http://schemas.openxmlformats.org/officeDocument/2006/relationships/tags" Target="../tags/tag6.xml"/><Relationship Id="rId6" Type="http://schemas.openxmlformats.org/officeDocument/2006/relationships/image" Target="../media/image7.png"/><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audio" Target="../media/media1.m4a"/><Relationship Id="rId7" Type="http://schemas.openxmlformats.org/officeDocument/2006/relationships/image" Target="../media/image4.png"/><Relationship Id="rId2" Type="http://schemas.microsoft.com/office/2007/relationships/media" Target="../media/media1.m4a"/><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5.svg"/><Relationship Id="rId3" Type="http://schemas.openxmlformats.org/officeDocument/2006/relationships/notesSlide" Target="../notesSlides/notesSlide7.xml"/><Relationship Id="rId7" Type="http://schemas.openxmlformats.org/officeDocument/2006/relationships/image" Target="../media/image11.svg"/><Relationship Id="rId12"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8" Type="http://schemas.microsoft.com/office/2007/relationships/media" Target="../media/media5.m4a"/><Relationship Id="rId13" Type="http://schemas.openxmlformats.org/officeDocument/2006/relationships/audio" Target="../media/media7.m4a"/><Relationship Id="rId18" Type="http://schemas.openxmlformats.org/officeDocument/2006/relationships/slideLayout" Target="../slideLayouts/slideLayout4.xml"/><Relationship Id="rId26" Type="http://schemas.openxmlformats.org/officeDocument/2006/relationships/image" Target="../media/image22.png"/><Relationship Id="rId3" Type="http://schemas.openxmlformats.org/officeDocument/2006/relationships/audio" Target="../media/media2.m4a"/><Relationship Id="rId21" Type="http://schemas.openxmlformats.org/officeDocument/2006/relationships/image" Target="../media/image17.svg"/><Relationship Id="rId7" Type="http://schemas.openxmlformats.org/officeDocument/2006/relationships/audio" Target="../media/media4.m4a"/><Relationship Id="rId12" Type="http://schemas.microsoft.com/office/2007/relationships/media" Target="../media/media7.m4a"/><Relationship Id="rId17" Type="http://schemas.openxmlformats.org/officeDocument/2006/relationships/audio" Target="../media/media9.m4a"/><Relationship Id="rId25" Type="http://schemas.openxmlformats.org/officeDocument/2006/relationships/image" Target="../media/image21.svg"/><Relationship Id="rId2" Type="http://schemas.microsoft.com/office/2007/relationships/media" Target="../media/media2.m4a"/><Relationship Id="rId16" Type="http://schemas.microsoft.com/office/2007/relationships/media" Target="../media/media9.m4a"/><Relationship Id="rId20" Type="http://schemas.openxmlformats.org/officeDocument/2006/relationships/image" Target="../media/image16.png"/><Relationship Id="rId29" Type="http://schemas.openxmlformats.org/officeDocument/2006/relationships/image" Target="../media/image25.svg"/><Relationship Id="rId1" Type="http://schemas.openxmlformats.org/officeDocument/2006/relationships/tags" Target="../tags/tag9.xml"/><Relationship Id="rId6" Type="http://schemas.microsoft.com/office/2007/relationships/media" Target="../media/media4.m4a"/><Relationship Id="rId11" Type="http://schemas.openxmlformats.org/officeDocument/2006/relationships/audio" Target="../media/media6.m4a"/><Relationship Id="rId24" Type="http://schemas.openxmlformats.org/officeDocument/2006/relationships/image" Target="../media/image20.png"/><Relationship Id="rId32" Type="http://schemas.openxmlformats.org/officeDocument/2006/relationships/image" Target="../media/image5.svg"/><Relationship Id="rId5" Type="http://schemas.openxmlformats.org/officeDocument/2006/relationships/audio" Target="../media/media3.m4a"/><Relationship Id="rId15" Type="http://schemas.openxmlformats.org/officeDocument/2006/relationships/audio" Target="../media/media8.m4a"/><Relationship Id="rId23" Type="http://schemas.openxmlformats.org/officeDocument/2006/relationships/image" Target="../media/image19.svg"/><Relationship Id="rId28" Type="http://schemas.openxmlformats.org/officeDocument/2006/relationships/image" Target="../media/image24.png"/><Relationship Id="rId10" Type="http://schemas.microsoft.com/office/2007/relationships/media" Target="../media/media6.m4a"/><Relationship Id="rId19" Type="http://schemas.openxmlformats.org/officeDocument/2006/relationships/notesSlide" Target="../notesSlides/notesSlide8.xml"/><Relationship Id="rId31" Type="http://schemas.openxmlformats.org/officeDocument/2006/relationships/image" Target="../media/image4.png"/><Relationship Id="rId4" Type="http://schemas.microsoft.com/office/2007/relationships/media" Target="../media/media3.m4a"/><Relationship Id="rId9" Type="http://schemas.openxmlformats.org/officeDocument/2006/relationships/audio" Target="../media/media5.m4a"/><Relationship Id="rId14" Type="http://schemas.microsoft.com/office/2007/relationships/media" Target="../media/media8.m4a"/><Relationship Id="rId22" Type="http://schemas.openxmlformats.org/officeDocument/2006/relationships/image" Target="../media/image18.png"/><Relationship Id="rId27" Type="http://schemas.openxmlformats.org/officeDocument/2006/relationships/image" Target="../media/image23.svg"/><Relationship Id="rId30"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microsoft.com/office/2007/relationships/media" Target="../media/media13.m4a"/><Relationship Id="rId13" Type="http://schemas.openxmlformats.org/officeDocument/2006/relationships/image" Target="../media/image7.png"/><Relationship Id="rId3" Type="http://schemas.openxmlformats.org/officeDocument/2006/relationships/audio" Target="../media/media10.m4a"/><Relationship Id="rId7" Type="http://schemas.openxmlformats.org/officeDocument/2006/relationships/audio" Target="../media/media12.m4a"/><Relationship Id="rId12" Type="http://schemas.openxmlformats.org/officeDocument/2006/relationships/image" Target="../media/image26.jpg"/><Relationship Id="rId2" Type="http://schemas.microsoft.com/office/2007/relationships/media" Target="../media/media10.m4a"/><Relationship Id="rId1" Type="http://schemas.openxmlformats.org/officeDocument/2006/relationships/tags" Target="../tags/tag10.xml"/><Relationship Id="rId6" Type="http://schemas.microsoft.com/office/2007/relationships/media" Target="../media/media12.m4a"/><Relationship Id="rId11" Type="http://schemas.openxmlformats.org/officeDocument/2006/relationships/notesSlide" Target="../notesSlides/notesSlide9.xml"/><Relationship Id="rId5" Type="http://schemas.openxmlformats.org/officeDocument/2006/relationships/audio" Target="../media/media11.m4a"/><Relationship Id="rId15" Type="http://schemas.openxmlformats.org/officeDocument/2006/relationships/image" Target="../media/image5.svg"/><Relationship Id="rId10" Type="http://schemas.openxmlformats.org/officeDocument/2006/relationships/slideLayout" Target="../slideLayouts/slideLayout6.xml"/><Relationship Id="rId4" Type="http://schemas.microsoft.com/office/2007/relationships/media" Target="../media/media11.m4a"/><Relationship Id="rId9" Type="http://schemas.openxmlformats.org/officeDocument/2006/relationships/audio" Target="../media/media13.m4a"/><Relationship Id="rId1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3"/>
          <p:cNvSpPr txBox="1">
            <a:spLocks noGrp="1"/>
          </p:cNvSpPr>
          <p:nvPr>
            <p:ph type="ctrTitle"/>
          </p:nvPr>
        </p:nvSpPr>
        <p:spPr>
          <a:xfrm>
            <a:off x="685800" y="2601425"/>
            <a:ext cx="5810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Introduction to Cost of Care Conversations</a:t>
            </a:r>
            <a:endParaRPr dirty="0"/>
          </a:p>
        </p:txBody>
      </p:sp>
      <p:sp>
        <p:nvSpPr>
          <p:cNvPr id="3" name="TextBox 2">
            <a:extLst>
              <a:ext uri="{FF2B5EF4-FFF2-40B4-BE49-F238E27FC236}">
                <a16:creationId xmlns:a16="http://schemas.microsoft.com/office/drawing/2014/main" id="{88F5712F-F97B-4D7D-96AB-2994E2ED40DA}"/>
              </a:ext>
            </a:extLst>
          </p:cNvPr>
          <p:cNvSpPr txBox="1"/>
          <p:nvPr/>
        </p:nvSpPr>
        <p:spPr>
          <a:xfrm>
            <a:off x="359508" y="4809281"/>
            <a:ext cx="8266623" cy="492443"/>
          </a:xfrm>
          <a:prstGeom prst="rect">
            <a:avLst/>
          </a:prstGeom>
          <a:noFill/>
        </p:spPr>
        <p:txBody>
          <a:bodyPr wrap="square" rtlCol="0">
            <a:spAutoFit/>
          </a:bodyPr>
          <a:lstStyle/>
          <a:p>
            <a:pPr algn="ctr"/>
            <a:r>
              <a:rPr lang="en-US" sz="600" i="1" dirty="0"/>
              <a:t>Support for this work was provided by the New York State Health Foundation (</a:t>
            </a:r>
            <a:r>
              <a:rPr lang="en-US" sz="600" i="1" dirty="0" err="1"/>
              <a:t>NYSHealth</a:t>
            </a:r>
            <a:r>
              <a:rPr lang="en-US" sz="600" i="1" dirty="0"/>
              <a:t>). The mission of </a:t>
            </a:r>
            <a:r>
              <a:rPr lang="en-US" sz="600" i="1" dirty="0" err="1"/>
              <a:t>NYSHealth</a:t>
            </a:r>
            <a:r>
              <a:rPr lang="en-US" sz="600" i="1" dirty="0"/>
              <a:t> is to expand health insurance coverage, increase access to high-quality health care services, and improve public and community health. The views presented here are those of the authors and not necessarily those of the New York State Health Foundation or its directors, officers, and staff.</a:t>
            </a:r>
            <a:endParaRPr lang="en-US" sz="600" dirty="0"/>
          </a:p>
          <a:p>
            <a:endParaRPr lang="en-US" dirty="0"/>
          </a:p>
        </p:txBody>
      </p:sp>
      <p:pic>
        <p:nvPicPr>
          <p:cNvPr id="5" name="Picture 4">
            <a:extLst>
              <a:ext uri="{FF2B5EF4-FFF2-40B4-BE49-F238E27FC236}">
                <a16:creationId xmlns:a16="http://schemas.microsoft.com/office/drawing/2014/main" id="{B864387A-F595-4D3F-A386-DF39E4F1289C}"/>
              </a:ext>
            </a:extLst>
          </p:cNvPr>
          <p:cNvPicPr>
            <a:picLocks noChangeAspect="1"/>
          </p:cNvPicPr>
          <p:nvPr/>
        </p:nvPicPr>
        <p:blipFill>
          <a:blip r:embed="rId4"/>
          <a:stretch>
            <a:fillRect/>
          </a:stretch>
        </p:blipFill>
        <p:spPr>
          <a:xfrm>
            <a:off x="3883306" y="4413443"/>
            <a:ext cx="1377387" cy="395838"/>
          </a:xfrm>
          <a:prstGeom prst="rect">
            <a:avLst/>
          </a:prstGeom>
        </p:spPr>
      </p:pic>
      <p:pic>
        <p:nvPicPr>
          <p:cNvPr id="7" name="Graphic 6" descr="Money">
            <a:extLst>
              <a:ext uri="{FF2B5EF4-FFF2-40B4-BE49-F238E27FC236}">
                <a16:creationId xmlns:a16="http://schemas.microsoft.com/office/drawing/2014/main" id="{F080513C-22B1-4FC8-A583-82BD47AA01C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309022">
            <a:off x="6090044" y="1593528"/>
            <a:ext cx="1382449" cy="1382449"/>
          </a:xfrm>
          <a:prstGeom prst="rect">
            <a:avLst/>
          </a:prstGeom>
        </p:spPr>
      </p:pic>
      <p:sp>
        <p:nvSpPr>
          <p:cNvPr id="6" name="Google Shape;175;p19">
            <a:extLst>
              <a:ext uri="{FF2B5EF4-FFF2-40B4-BE49-F238E27FC236}">
                <a16:creationId xmlns:a16="http://schemas.microsoft.com/office/drawing/2014/main" id="{A9C3A552-D01D-4242-8BE0-CBE5F62A8C7B}"/>
              </a:ext>
            </a:extLst>
          </p:cNvPr>
          <p:cNvSpPr txBox="1">
            <a:spLocks/>
          </p:cNvSpPr>
          <p:nvPr/>
        </p:nvSpPr>
        <p:spPr>
          <a:xfrm>
            <a:off x="782053" y="2898627"/>
            <a:ext cx="6992042" cy="186983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rgbClr val="114454"/>
              </a:buClr>
              <a:buSzPts val="3000"/>
              <a:buFont typeface="Nixie One"/>
              <a:buChar char="▪"/>
              <a:defRPr sz="3000" b="0" i="0" u="none" strike="noStrike" cap="none">
                <a:solidFill>
                  <a:srgbClr val="114454"/>
                </a:solidFill>
                <a:latin typeface="Nixie One"/>
                <a:ea typeface="Nixie One"/>
                <a:cs typeface="Nixie One"/>
                <a:sym typeface="Nixie One"/>
              </a:defRPr>
            </a:lvl1pPr>
            <a:lvl2pPr marL="914400" marR="0" lvl="1" indent="-381000" algn="l" rtl="0">
              <a:lnSpc>
                <a:spcPct val="100000"/>
              </a:lnSpc>
              <a:spcBef>
                <a:spcPts val="0"/>
              </a:spcBef>
              <a:spcAft>
                <a:spcPts val="0"/>
              </a:spcAft>
              <a:buClr>
                <a:srgbClr val="114454"/>
              </a:buClr>
              <a:buSzPts val="2400"/>
              <a:buFont typeface="Nixie One"/>
              <a:buChar char="▫"/>
              <a:defRPr sz="2400" b="0" i="0" u="none" strike="noStrike" cap="none">
                <a:solidFill>
                  <a:srgbClr val="114454"/>
                </a:solidFill>
                <a:latin typeface="Nixie One"/>
                <a:ea typeface="Nixie One"/>
                <a:cs typeface="Nixie One"/>
                <a:sym typeface="Nixie One"/>
              </a:defRPr>
            </a:lvl2pPr>
            <a:lvl3pPr marL="1371600" marR="0" lvl="2" indent="-381000" algn="l" rtl="0">
              <a:lnSpc>
                <a:spcPct val="100000"/>
              </a:lnSpc>
              <a:spcBef>
                <a:spcPts val="0"/>
              </a:spcBef>
              <a:spcAft>
                <a:spcPts val="0"/>
              </a:spcAft>
              <a:buClr>
                <a:srgbClr val="114454"/>
              </a:buClr>
              <a:buSzPts val="2400"/>
              <a:buFont typeface="Nixie One"/>
              <a:buChar char="■"/>
              <a:defRPr sz="2400" b="0" i="0" u="none" strike="noStrike" cap="none">
                <a:solidFill>
                  <a:srgbClr val="114454"/>
                </a:solidFill>
                <a:latin typeface="Nixie One"/>
                <a:ea typeface="Nixie One"/>
                <a:cs typeface="Nixie One"/>
                <a:sym typeface="Nixie One"/>
              </a:defRPr>
            </a:lvl3pPr>
            <a:lvl4pPr marL="1828800" marR="0" lvl="3"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4pPr>
            <a:lvl5pPr marL="2286000" marR="0" lvl="4"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5pPr>
            <a:lvl6pPr marL="2743200" marR="0" lvl="5"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6pPr>
            <a:lvl7pPr marL="3200400" marR="0" lvl="6"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7pPr>
            <a:lvl8pPr marL="3657600" marR="0" lvl="7"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8pPr>
            <a:lvl9pPr marL="4114800" marR="0" lvl="8"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9pPr>
          </a:lstStyle>
          <a:p>
            <a:pPr marL="0" indent="0">
              <a:buFont typeface="Nixie One"/>
              <a:buNone/>
            </a:pPr>
            <a:r>
              <a:rPr lang="en-US" sz="1600" dirty="0">
                <a:solidFill>
                  <a:srgbClr val="94BF6E"/>
                </a:solidFill>
              </a:rPr>
              <a:t>What are they and why do they matter?</a:t>
            </a:r>
          </a:p>
        </p:txBody>
      </p:sp>
      <p:pic>
        <p:nvPicPr>
          <p:cNvPr id="9" name="Graphic 8" descr="Circle with left arrow">
            <a:hlinkClick r:id="" action="ppaction://hlinkshowjump?jump=nextslide"/>
            <a:extLst>
              <a:ext uri="{FF2B5EF4-FFF2-40B4-BE49-F238E27FC236}">
                <a16:creationId xmlns:a16="http://schemas.microsoft.com/office/drawing/2014/main" id="{8C1D54A8-39CF-40D6-95F5-011667337E4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26131" y="4650154"/>
            <a:ext cx="480325" cy="480325"/>
          </a:xfrm>
          <a:prstGeom prst="rect">
            <a:avLst/>
          </a:prstGeom>
        </p:spPr>
      </p:pic>
    </p:spTree>
    <p:custDataLst>
      <p:tags r:id="rId1"/>
    </p:custData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9"/>
          <p:cNvSpPr txBox="1">
            <a:spLocks noGrp="1"/>
          </p:cNvSpPr>
          <p:nvPr>
            <p:ph type="ctrTitle" idx="4294967295"/>
          </p:nvPr>
        </p:nvSpPr>
        <p:spPr>
          <a:xfrm>
            <a:off x="749488" y="0"/>
            <a:ext cx="8177944"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6000" dirty="0">
                <a:solidFill>
                  <a:srgbClr val="94BF6E"/>
                </a:solidFill>
              </a:rPr>
              <a:t>Indirect Costs Of Care</a:t>
            </a:r>
            <a:endParaRPr sz="6000" dirty="0">
              <a:solidFill>
                <a:srgbClr val="94BF6E"/>
              </a:solidFill>
            </a:endParaRPr>
          </a:p>
        </p:txBody>
      </p:sp>
      <p:sp>
        <p:nvSpPr>
          <p:cNvPr id="175" name="Google Shape;175;p19"/>
          <p:cNvSpPr txBox="1">
            <a:spLocks noGrp="1"/>
          </p:cNvSpPr>
          <p:nvPr>
            <p:ph type="subTitle" idx="4294967295"/>
          </p:nvPr>
        </p:nvSpPr>
        <p:spPr>
          <a:xfrm>
            <a:off x="749488" y="1057272"/>
            <a:ext cx="7901695" cy="784800"/>
          </a:xfrm>
          <a:prstGeom prst="rect">
            <a:avLst/>
          </a:prstGeom>
        </p:spPr>
        <p:txBody>
          <a:bodyPr spcFirstLastPara="1" wrap="square" lIns="91425" tIns="91425" rIns="91425" bIns="91425" anchor="ctr" anchorCtr="0">
            <a:noAutofit/>
          </a:bodyPr>
          <a:lstStyle/>
          <a:p>
            <a:pPr marL="0" lvl="0" indent="0" algn="ctr">
              <a:buNone/>
            </a:pPr>
            <a:r>
              <a:rPr lang="en-US" sz="1400" dirty="0"/>
              <a:t>These are costs that patients incur when planning for and attending a visit.  They are not a direct result of a specific procedure, but are common expenses that can accompany any type of medical appointment.  These costs can add up with multiple appointments!  Therefore, it's important to listen to and understand a patient's concerns about costs outside of medical bills.</a:t>
            </a:r>
            <a:endParaRPr sz="1400" dirty="0"/>
          </a:p>
        </p:txBody>
      </p:sp>
      <p:sp>
        <p:nvSpPr>
          <p:cNvPr id="187" name="Google Shape;187;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10</a:t>
            </a:fld>
            <a:endParaRPr/>
          </a:p>
        </p:txBody>
      </p:sp>
      <p:pic>
        <p:nvPicPr>
          <p:cNvPr id="8" name="Train" descr="Train">
            <a:extLst>
              <a:ext uri="{FF2B5EF4-FFF2-40B4-BE49-F238E27FC236}">
                <a16:creationId xmlns:a16="http://schemas.microsoft.com/office/drawing/2014/main" id="{4DA3EB76-6C17-45D4-8B16-9150C4980B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1389" y="2772350"/>
            <a:ext cx="845432" cy="845432"/>
          </a:xfrm>
          <a:prstGeom prst="rect">
            <a:avLst/>
          </a:prstGeom>
        </p:spPr>
      </p:pic>
      <p:pic>
        <p:nvPicPr>
          <p:cNvPr id="10" name="Car" descr="Car">
            <a:extLst>
              <a:ext uri="{FF2B5EF4-FFF2-40B4-BE49-F238E27FC236}">
                <a16:creationId xmlns:a16="http://schemas.microsoft.com/office/drawing/2014/main" id="{C19F2C6F-7585-46D7-93D5-C292F278642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94629" y="2737866"/>
            <a:ext cx="914400" cy="914400"/>
          </a:xfrm>
          <a:prstGeom prst="rect">
            <a:avLst/>
          </a:prstGeom>
        </p:spPr>
      </p:pic>
      <p:pic>
        <p:nvPicPr>
          <p:cNvPr id="12" name="Child" descr="Child with balloon">
            <a:extLst>
              <a:ext uri="{FF2B5EF4-FFF2-40B4-BE49-F238E27FC236}">
                <a16:creationId xmlns:a16="http://schemas.microsoft.com/office/drawing/2014/main" id="{5FD4C4C9-41CF-4F42-A335-3D74ED7955C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72022" y="2727031"/>
            <a:ext cx="914400" cy="914400"/>
          </a:xfrm>
          <a:prstGeom prst="rect">
            <a:avLst/>
          </a:prstGeom>
        </p:spPr>
      </p:pic>
      <p:pic>
        <p:nvPicPr>
          <p:cNvPr id="14" name="Paycheck" descr="Bank check">
            <a:extLst>
              <a:ext uri="{FF2B5EF4-FFF2-40B4-BE49-F238E27FC236}">
                <a16:creationId xmlns:a16="http://schemas.microsoft.com/office/drawing/2014/main" id="{A696D12E-8109-42C3-B8AB-3C7BC764F98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36680" y="2756472"/>
            <a:ext cx="914400" cy="914400"/>
          </a:xfrm>
          <a:prstGeom prst="rect">
            <a:avLst/>
          </a:prstGeom>
        </p:spPr>
      </p:pic>
      <p:sp>
        <p:nvSpPr>
          <p:cNvPr id="15" name="TextBox 14">
            <a:extLst>
              <a:ext uri="{FF2B5EF4-FFF2-40B4-BE49-F238E27FC236}">
                <a16:creationId xmlns:a16="http://schemas.microsoft.com/office/drawing/2014/main" id="{16F33CC8-C3FE-43D8-B5BF-6283134A0186}"/>
              </a:ext>
            </a:extLst>
          </p:cNvPr>
          <p:cNvSpPr txBox="1"/>
          <p:nvPr/>
        </p:nvSpPr>
        <p:spPr>
          <a:xfrm>
            <a:off x="610389" y="2256389"/>
            <a:ext cx="1676400" cy="738664"/>
          </a:xfrm>
          <a:prstGeom prst="rect">
            <a:avLst/>
          </a:prstGeom>
          <a:noFill/>
        </p:spPr>
        <p:txBody>
          <a:bodyPr wrap="square" rtlCol="0">
            <a:spAutoFit/>
          </a:bodyPr>
          <a:lstStyle/>
          <a:p>
            <a:pPr algn="ctr"/>
            <a:r>
              <a:rPr lang="en-US" b="1" dirty="0">
                <a:solidFill>
                  <a:srgbClr val="165751"/>
                </a:solidFill>
                <a:latin typeface="Nixie One" panose="020B0604020202020204" charset="0"/>
              </a:rPr>
              <a:t>Public Transportation</a:t>
            </a:r>
          </a:p>
          <a:p>
            <a:pPr algn="ctr"/>
            <a:endParaRPr lang="en-US" dirty="0"/>
          </a:p>
        </p:txBody>
      </p:sp>
      <p:sp>
        <p:nvSpPr>
          <p:cNvPr id="16" name="TextBox 15">
            <a:extLst>
              <a:ext uri="{FF2B5EF4-FFF2-40B4-BE49-F238E27FC236}">
                <a16:creationId xmlns:a16="http://schemas.microsoft.com/office/drawing/2014/main" id="{7D8C940D-2978-419E-BB04-A0C5F20104F1}"/>
              </a:ext>
            </a:extLst>
          </p:cNvPr>
          <p:cNvSpPr txBox="1"/>
          <p:nvPr/>
        </p:nvSpPr>
        <p:spPr>
          <a:xfrm>
            <a:off x="3038826" y="2467205"/>
            <a:ext cx="1158634" cy="307777"/>
          </a:xfrm>
          <a:prstGeom prst="rect">
            <a:avLst/>
          </a:prstGeom>
          <a:noFill/>
        </p:spPr>
        <p:txBody>
          <a:bodyPr wrap="square" rtlCol="0">
            <a:spAutoFit/>
          </a:bodyPr>
          <a:lstStyle/>
          <a:p>
            <a:pPr algn="ctr"/>
            <a:r>
              <a:rPr lang="en-US" b="1" dirty="0">
                <a:solidFill>
                  <a:srgbClr val="165751"/>
                </a:solidFill>
                <a:latin typeface="Nixie One" panose="020B0604020202020204" charset="0"/>
              </a:rPr>
              <a:t>Parking</a:t>
            </a:r>
          </a:p>
        </p:txBody>
      </p:sp>
      <p:sp>
        <p:nvSpPr>
          <p:cNvPr id="17" name="TextBox 16">
            <a:extLst>
              <a:ext uri="{FF2B5EF4-FFF2-40B4-BE49-F238E27FC236}">
                <a16:creationId xmlns:a16="http://schemas.microsoft.com/office/drawing/2014/main" id="{53425284-4AC2-49C4-861C-4261555B2F27}"/>
              </a:ext>
            </a:extLst>
          </p:cNvPr>
          <p:cNvSpPr txBox="1"/>
          <p:nvPr/>
        </p:nvSpPr>
        <p:spPr>
          <a:xfrm>
            <a:off x="5329971" y="2467205"/>
            <a:ext cx="1298965" cy="307777"/>
          </a:xfrm>
          <a:prstGeom prst="rect">
            <a:avLst/>
          </a:prstGeom>
          <a:noFill/>
        </p:spPr>
        <p:txBody>
          <a:bodyPr wrap="square" rtlCol="0">
            <a:spAutoFit/>
          </a:bodyPr>
          <a:lstStyle/>
          <a:p>
            <a:r>
              <a:rPr lang="en-US" b="1" dirty="0">
                <a:solidFill>
                  <a:srgbClr val="165751"/>
                </a:solidFill>
                <a:latin typeface="Nixie One" panose="020B0604020202020204" charset="0"/>
              </a:rPr>
              <a:t>Lost Wages</a:t>
            </a:r>
          </a:p>
        </p:txBody>
      </p:sp>
      <p:sp>
        <p:nvSpPr>
          <p:cNvPr id="18" name="TextBox 17">
            <a:extLst>
              <a:ext uri="{FF2B5EF4-FFF2-40B4-BE49-F238E27FC236}">
                <a16:creationId xmlns:a16="http://schemas.microsoft.com/office/drawing/2014/main" id="{06C1ED5E-075A-4AA6-A3BF-C907B47DAC81}"/>
              </a:ext>
            </a:extLst>
          </p:cNvPr>
          <p:cNvSpPr txBox="1"/>
          <p:nvPr/>
        </p:nvSpPr>
        <p:spPr>
          <a:xfrm>
            <a:off x="7241777" y="2467205"/>
            <a:ext cx="1229620" cy="307777"/>
          </a:xfrm>
          <a:prstGeom prst="rect">
            <a:avLst/>
          </a:prstGeom>
          <a:noFill/>
        </p:spPr>
        <p:txBody>
          <a:bodyPr wrap="square" rtlCol="0">
            <a:spAutoFit/>
          </a:bodyPr>
          <a:lstStyle/>
          <a:p>
            <a:pPr algn="ctr"/>
            <a:r>
              <a:rPr lang="en-US" b="1" dirty="0">
                <a:solidFill>
                  <a:srgbClr val="165751"/>
                </a:solidFill>
                <a:latin typeface="Nixie One" panose="020B0604020202020204" charset="0"/>
              </a:rPr>
              <a:t>Childcare</a:t>
            </a:r>
          </a:p>
        </p:txBody>
      </p:sp>
      <p:sp>
        <p:nvSpPr>
          <p:cNvPr id="19" name="Pub Trans Info">
            <a:extLst>
              <a:ext uri="{FF2B5EF4-FFF2-40B4-BE49-F238E27FC236}">
                <a16:creationId xmlns:a16="http://schemas.microsoft.com/office/drawing/2014/main" id="{7DE61D0D-6CCC-4AAC-A444-EF8F74850856}"/>
              </a:ext>
            </a:extLst>
          </p:cNvPr>
          <p:cNvSpPr txBox="1"/>
          <p:nvPr/>
        </p:nvSpPr>
        <p:spPr>
          <a:xfrm>
            <a:off x="449462" y="3685515"/>
            <a:ext cx="1998254" cy="1477328"/>
          </a:xfrm>
          <a:prstGeom prst="rect">
            <a:avLst/>
          </a:prstGeom>
          <a:noFill/>
        </p:spPr>
        <p:txBody>
          <a:bodyPr wrap="square" rtlCol="0">
            <a:spAutoFit/>
          </a:bodyPr>
          <a:lstStyle/>
          <a:p>
            <a:pPr algn="ctr"/>
            <a:r>
              <a:rPr lang="en-US" sz="1000" dirty="0">
                <a:solidFill>
                  <a:srgbClr val="124057"/>
                </a:solidFill>
                <a:latin typeface="Roboto Slab" pitchFamily="2" charset="0"/>
                <a:ea typeface="Roboto Slab" pitchFamily="2" charset="0"/>
              </a:rPr>
              <a:t>If a patient does not have a car, they will need to arrange a ride.  Multiple rides in taxis, car services, or on public transportation can add up!  This becomes more pertinent with additional follow up visits or if the location is further away.</a:t>
            </a:r>
          </a:p>
        </p:txBody>
      </p:sp>
      <p:sp>
        <p:nvSpPr>
          <p:cNvPr id="23" name="Parking Info">
            <a:extLst>
              <a:ext uri="{FF2B5EF4-FFF2-40B4-BE49-F238E27FC236}">
                <a16:creationId xmlns:a16="http://schemas.microsoft.com/office/drawing/2014/main" id="{76954055-0C68-4713-B3D4-07A519E01E07}"/>
              </a:ext>
            </a:extLst>
          </p:cNvPr>
          <p:cNvSpPr txBox="1"/>
          <p:nvPr/>
        </p:nvSpPr>
        <p:spPr>
          <a:xfrm>
            <a:off x="2780524" y="3636131"/>
            <a:ext cx="1998254" cy="1015663"/>
          </a:xfrm>
          <a:prstGeom prst="rect">
            <a:avLst/>
          </a:prstGeom>
          <a:noFill/>
        </p:spPr>
        <p:txBody>
          <a:bodyPr wrap="square" rtlCol="0">
            <a:spAutoFit/>
          </a:bodyPr>
          <a:lstStyle/>
          <a:p>
            <a:pPr algn="ctr"/>
            <a:r>
              <a:rPr lang="en-US" sz="1000" dirty="0">
                <a:solidFill>
                  <a:srgbClr val="124057"/>
                </a:solidFill>
                <a:latin typeface="Roboto Slab" pitchFamily="2" charset="0"/>
                <a:ea typeface="Roboto Slab" pitchFamily="2" charset="0"/>
              </a:rPr>
              <a:t>A patient may have a car, though parking can be expensive!  It’s a good idea to know average rates in your area and for frequently used facilities.  </a:t>
            </a:r>
          </a:p>
        </p:txBody>
      </p:sp>
      <p:sp>
        <p:nvSpPr>
          <p:cNvPr id="25" name="Lost wage info">
            <a:extLst>
              <a:ext uri="{FF2B5EF4-FFF2-40B4-BE49-F238E27FC236}">
                <a16:creationId xmlns:a16="http://schemas.microsoft.com/office/drawing/2014/main" id="{FE5B021F-1A3A-48B9-BA56-458C29048C42}"/>
              </a:ext>
            </a:extLst>
          </p:cNvPr>
          <p:cNvSpPr txBox="1"/>
          <p:nvPr/>
        </p:nvSpPr>
        <p:spPr>
          <a:xfrm>
            <a:off x="4900593" y="3617535"/>
            <a:ext cx="1998254" cy="1323439"/>
          </a:xfrm>
          <a:prstGeom prst="rect">
            <a:avLst/>
          </a:prstGeom>
          <a:noFill/>
        </p:spPr>
        <p:txBody>
          <a:bodyPr wrap="square" rtlCol="0">
            <a:spAutoFit/>
          </a:bodyPr>
          <a:lstStyle/>
          <a:p>
            <a:pPr algn="ctr"/>
            <a:r>
              <a:rPr lang="en-US" sz="1000" dirty="0">
                <a:solidFill>
                  <a:srgbClr val="124057"/>
                </a:solidFill>
                <a:latin typeface="Roboto Slab" pitchFamily="2" charset="0"/>
                <a:ea typeface="Roboto Slab" pitchFamily="2" charset="0"/>
              </a:rPr>
              <a:t>It’s important to remove assumptions with cost of care conversations.  Not all patients have paid time off from work.  They may be losing wages.  If they are concerned about missing work, this may be why.  </a:t>
            </a:r>
          </a:p>
        </p:txBody>
      </p:sp>
      <p:sp>
        <p:nvSpPr>
          <p:cNvPr id="26" name="Childcare Info">
            <a:extLst>
              <a:ext uri="{FF2B5EF4-FFF2-40B4-BE49-F238E27FC236}">
                <a16:creationId xmlns:a16="http://schemas.microsoft.com/office/drawing/2014/main" id="{4C12D0DC-FD81-4134-A4F9-BB58AE851DAA}"/>
              </a:ext>
            </a:extLst>
          </p:cNvPr>
          <p:cNvSpPr txBox="1"/>
          <p:nvPr/>
        </p:nvSpPr>
        <p:spPr>
          <a:xfrm>
            <a:off x="6930095" y="3636131"/>
            <a:ext cx="1998254" cy="1169551"/>
          </a:xfrm>
          <a:prstGeom prst="rect">
            <a:avLst/>
          </a:prstGeom>
          <a:noFill/>
        </p:spPr>
        <p:txBody>
          <a:bodyPr wrap="square" rtlCol="0">
            <a:spAutoFit/>
          </a:bodyPr>
          <a:lstStyle/>
          <a:p>
            <a:pPr algn="ctr"/>
            <a:r>
              <a:rPr lang="en-US" sz="1000" dirty="0">
                <a:solidFill>
                  <a:srgbClr val="124057"/>
                </a:solidFill>
                <a:latin typeface="Roboto Slab" pitchFamily="2" charset="0"/>
                <a:ea typeface="Roboto Slab" pitchFamily="2" charset="0"/>
              </a:rPr>
              <a:t>A patient may have to arrange care for their children or an elderly loved one.  This adds to the cost of a medical visit.  It may be why a patient is concerned about a specific day or time. </a:t>
            </a:r>
          </a:p>
        </p:txBody>
      </p:sp>
      <p:sp>
        <p:nvSpPr>
          <p:cNvPr id="20" name="TextBox 19">
            <a:extLst>
              <a:ext uri="{FF2B5EF4-FFF2-40B4-BE49-F238E27FC236}">
                <a16:creationId xmlns:a16="http://schemas.microsoft.com/office/drawing/2014/main" id="{264414AE-4866-4838-9762-E84EE1AD1570}"/>
              </a:ext>
            </a:extLst>
          </p:cNvPr>
          <p:cNvSpPr txBox="1"/>
          <p:nvPr/>
        </p:nvSpPr>
        <p:spPr>
          <a:xfrm>
            <a:off x="3238724" y="2101898"/>
            <a:ext cx="5232673" cy="307777"/>
          </a:xfrm>
          <a:prstGeom prst="rect">
            <a:avLst/>
          </a:prstGeom>
          <a:noFill/>
        </p:spPr>
        <p:txBody>
          <a:bodyPr wrap="square" rtlCol="0">
            <a:spAutoFit/>
          </a:bodyPr>
          <a:lstStyle/>
          <a:p>
            <a:r>
              <a:rPr lang="en-US" dirty="0">
                <a:solidFill>
                  <a:srgbClr val="94BF6E"/>
                </a:solidFill>
                <a:latin typeface="Roboto Slab" pitchFamily="2" charset="0"/>
                <a:ea typeface="Roboto Slab" pitchFamily="2" charset="0"/>
              </a:rPr>
              <a:t>Click on the icons to learn more</a:t>
            </a:r>
          </a:p>
        </p:txBody>
      </p:sp>
      <p:pic>
        <p:nvPicPr>
          <p:cNvPr id="28" name="Graphic 27" descr="Circle with left arrow">
            <a:hlinkClick r:id="" action="ppaction://hlinkshowjump?jump=nextslide"/>
            <a:extLst>
              <a:ext uri="{FF2B5EF4-FFF2-40B4-BE49-F238E27FC236}">
                <a16:creationId xmlns:a16="http://schemas.microsoft.com/office/drawing/2014/main" id="{7089CAA0-FF6D-4234-94CD-6421E1FE46F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626131" y="4650154"/>
            <a:ext cx="480325" cy="480325"/>
          </a:xfrm>
          <a:prstGeom prst="rect">
            <a:avLst/>
          </a:prstGeom>
        </p:spPr>
      </p:pic>
    </p:spTree>
    <p:custDataLst>
      <p:tags r:id="rId1"/>
    </p:custDataLst>
    <p:extLst>
      <p:ext uri="{BB962C8B-B14F-4D97-AF65-F5344CB8AC3E}">
        <p14:creationId xmlns:p14="http://schemas.microsoft.com/office/powerpoint/2010/main" val="511145314"/>
      </p:ext>
    </p:extLst>
  </p:cSld>
  <p:clrMapOvr>
    <a:masterClrMapping/>
  </p:clrMapOvr>
  <p:transition advClick="0">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2" restart="whenNotActive" fill="hold" evtFilter="cancelBubble" nodeType="interactiveSeq">
                <p:stCondLst>
                  <p:cond evt="onClick" delay="0">
                    <p:tgtEl>
                      <p:spTgt spid="14"/>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childTnLst>
        </p:cTn>
      </p:par>
    </p:tnLst>
    <p:bldLst>
      <p:bldP spid="19" grpId="0"/>
      <p:bldP spid="23"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4"/>
          <p:cNvSpPr txBox="1">
            <a:spLocks noGrp="1"/>
          </p:cNvSpPr>
          <p:nvPr>
            <p:ph type="title"/>
          </p:nvPr>
        </p:nvSpPr>
        <p:spPr>
          <a:xfrm>
            <a:off x="1078928" y="530940"/>
            <a:ext cx="3208800" cy="102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Out-of-Pocket Costs Review</a:t>
            </a:r>
            <a:endParaRPr dirty="0"/>
          </a:p>
        </p:txBody>
      </p:sp>
      <p:sp>
        <p:nvSpPr>
          <p:cNvPr id="252" name="Google Shape;252;p24"/>
          <p:cNvSpPr/>
          <p:nvPr/>
        </p:nvSpPr>
        <p:spPr>
          <a:xfrm>
            <a:off x="5564851" y="2136051"/>
            <a:ext cx="2541300" cy="2541300"/>
          </a:xfrm>
          <a:prstGeom prst="ellipse">
            <a:avLst/>
          </a:prstGeom>
          <a:noFill/>
          <a:ln w="76200" cap="flat"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rgbClr val="18637B"/>
                </a:solidFill>
                <a:latin typeface="Nixie One"/>
                <a:ea typeface="Nixie One"/>
                <a:cs typeface="Nixie One"/>
                <a:sym typeface="Nixie One"/>
              </a:rPr>
              <a:t>Indirect Costs</a:t>
            </a:r>
            <a:endParaRPr b="1" dirty="0">
              <a:solidFill>
                <a:srgbClr val="18637B"/>
              </a:solidFill>
              <a:latin typeface="Nixie One"/>
              <a:ea typeface="Nixie One"/>
              <a:cs typeface="Nixie One"/>
              <a:sym typeface="Nixie One"/>
            </a:endParaRPr>
          </a:p>
        </p:txBody>
      </p:sp>
      <p:sp>
        <p:nvSpPr>
          <p:cNvPr id="259" name="Google Shape;259;p24"/>
          <p:cNvSpPr/>
          <p:nvPr/>
        </p:nvSpPr>
        <p:spPr>
          <a:xfrm>
            <a:off x="3231515" y="2096739"/>
            <a:ext cx="2541300" cy="2541300"/>
          </a:xfrm>
          <a:prstGeom prst="ellipse">
            <a:avLst/>
          </a:prstGeom>
          <a:solidFill>
            <a:srgbClr val="3B8D61">
              <a:alpha val="35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rgbClr val="114454"/>
                </a:solidFill>
                <a:latin typeface="Nixie One"/>
                <a:ea typeface="Nixie One"/>
                <a:cs typeface="Nixie One"/>
                <a:sym typeface="Nixie One"/>
              </a:rPr>
              <a:t>Cost</a:t>
            </a:r>
            <a:r>
              <a:rPr lang="en-US" b="1" dirty="0">
                <a:solidFill>
                  <a:srgbClr val="114454"/>
                </a:solidFill>
                <a:latin typeface="Nixie One"/>
                <a:ea typeface="Nixie One"/>
                <a:cs typeface="Nixie One"/>
                <a:sym typeface="Nixie One"/>
              </a:rPr>
              <a:t>s</a:t>
            </a:r>
            <a:r>
              <a:rPr lang="en" b="1" dirty="0">
                <a:solidFill>
                  <a:srgbClr val="114454"/>
                </a:solidFill>
                <a:latin typeface="Nixie One"/>
                <a:ea typeface="Nixie One"/>
                <a:cs typeface="Nixie One"/>
                <a:sym typeface="Nixie One"/>
              </a:rPr>
              <a:t> for a Medical Visit</a:t>
            </a:r>
            <a:endParaRPr b="1" dirty="0">
              <a:solidFill>
                <a:srgbClr val="114454"/>
              </a:solidFill>
              <a:latin typeface="Nixie One"/>
              <a:ea typeface="Nixie One"/>
              <a:cs typeface="Nixie One"/>
              <a:sym typeface="Nixie One"/>
            </a:endParaRPr>
          </a:p>
        </p:txBody>
      </p:sp>
      <p:sp>
        <p:nvSpPr>
          <p:cNvPr id="260" name="Google Shape;260;p24"/>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11</a:t>
            </a:fld>
            <a:endParaRPr/>
          </a:p>
        </p:txBody>
      </p:sp>
      <p:pic>
        <p:nvPicPr>
          <p:cNvPr id="3" name="Graphic 2" descr="Dollar">
            <a:extLst>
              <a:ext uri="{FF2B5EF4-FFF2-40B4-BE49-F238E27FC236}">
                <a16:creationId xmlns:a16="http://schemas.microsoft.com/office/drawing/2014/main" id="{29C1182C-D3AA-4705-8293-AEEA321B61B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4761" y="810601"/>
            <a:ext cx="468948" cy="468948"/>
          </a:xfrm>
          <a:prstGeom prst="rect">
            <a:avLst/>
          </a:prstGeom>
        </p:spPr>
      </p:pic>
      <p:pic>
        <p:nvPicPr>
          <p:cNvPr id="5" name="Paper icon" descr="Document">
            <a:extLst>
              <a:ext uri="{FF2B5EF4-FFF2-40B4-BE49-F238E27FC236}">
                <a16:creationId xmlns:a16="http://schemas.microsoft.com/office/drawing/2014/main" id="{2AF04183-0561-409B-85E1-48FBEF4DAAC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63636" y="2399393"/>
            <a:ext cx="539918" cy="539918"/>
          </a:xfrm>
          <a:prstGeom prst="rect">
            <a:avLst/>
          </a:prstGeom>
        </p:spPr>
      </p:pic>
      <p:grpSp>
        <p:nvGrpSpPr>
          <p:cNvPr id="16" name="Group 15">
            <a:extLst>
              <a:ext uri="{FF2B5EF4-FFF2-40B4-BE49-F238E27FC236}">
                <a16:creationId xmlns:a16="http://schemas.microsoft.com/office/drawing/2014/main" id="{7EBF7BE8-704C-47C3-9001-80E86237F0CE}"/>
              </a:ext>
            </a:extLst>
          </p:cNvPr>
          <p:cNvGrpSpPr/>
          <p:nvPr/>
        </p:nvGrpSpPr>
        <p:grpSpPr>
          <a:xfrm>
            <a:off x="1078928" y="2166040"/>
            <a:ext cx="2541300" cy="2541300"/>
            <a:chOff x="1038646" y="2261549"/>
            <a:chExt cx="2541300" cy="2541300"/>
          </a:xfrm>
        </p:grpSpPr>
        <p:sp>
          <p:nvSpPr>
            <p:cNvPr id="251" name="Google Shape;251;p24"/>
            <p:cNvSpPr/>
            <p:nvPr/>
          </p:nvSpPr>
          <p:spPr>
            <a:xfrm>
              <a:off x="1038646" y="2261549"/>
              <a:ext cx="2541300" cy="2541300"/>
            </a:xfrm>
            <a:prstGeom prst="ellipse">
              <a:avLst/>
            </a:prstGeom>
            <a:noFill/>
            <a:ln w="76200" cap="flat" cmpd="sng">
              <a:solidFill>
                <a:srgbClr val="94BF6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dirty="0">
                <a:solidFill>
                  <a:srgbClr val="3B8D61"/>
                </a:solidFill>
                <a:latin typeface="Nixie One"/>
                <a:ea typeface="Nixie One"/>
                <a:cs typeface="Nixie One"/>
                <a:sym typeface="Nixie One"/>
              </a:endParaRPr>
            </a:p>
          </p:txBody>
        </p:sp>
        <p:sp>
          <p:nvSpPr>
            <p:cNvPr id="13" name="TextBox 12">
              <a:extLst>
                <a:ext uri="{FF2B5EF4-FFF2-40B4-BE49-F238E27FC236}">
                  <a16:creationId xmlns:a16="http://schemas.microsoft.com/office/drawing/2014/main" id="{9191A933-D8BD-4C8E-BBEE-AA9B52BD6085}"/>
                </a:ext>
              </a:extLst>
            </p:cNvPr>
            <p:cNvSpPr txBox="1"/>
            <p:nvPr/>
          </p:nvSpPr>
          <p:spPr>
            <a:xfrm>
              <a:off x="1559282" y="3393155"/>
              <a:ext cx="1500027" cy="523220"/>
            </a:xfrm>
            <a:prstGeom prst="rect">
              <a:avLst/>
            </a:prstGeom>
            <a:noFill/>
          </p:spPr>
          <p:txBody>
            <a:bodyPr wrap="square" rtlCol="0">
              <a:spAutoFit/>
            </a:bodyPr>
            <a:lstStyle/>
            <a:p>
              <a:r>
                <a:rPr lang="en-US" b="1" dirty="0">
                  <a:solidFill>
                    <a:srgbClr val="3B8D61"/>
                  </a:solidFill>
                  <a:latin typeface="Nixie One"/>
                  <a:ea typeface="Nixie One"/>
                  <a:cs typeface="Nixie One"/>
                  <a:sym typeface="Nixie One"/>
                </a:rPr>
                <a:t>Direct Costs</a:t>
              </a:r>
            </a:p>
            <a:p>
              <a:endParaRPr lang="en-US" dirty="0"/>
            </a:p>
          </p:txBody>
        </p:sp>
      </p:grpSp>
      <p:sp>
        <p:nvSpPr>
          <p:cNvPr id="17" name="TextBox 16">
            <a:extLst>
              <a:ext uri="{FF2B5EF4-FFF2-40B4-BE49-F238E27FC236}">
                <a16:creationId xmlns:a16="http://schemas.microsoft.com/office/drawing/2014/main" id="{749243A9-7FE7-44D9-8414-891B5D2CBD15}"/>
              </a:ext>
            </a:extLst>
          </p:cNvPr>
          <p:cNvSpPr txBox="1"/>
          <p:nvPr/>
        </p:nvSpPr>
        <p:spPr>
          <a:xfrm>
            <a:off x="4979885" y="537243"/>
            <a:ext cx="3711233" cy="1015663"/>
          </a:xfrm>
          <a:prstGeom prst="rect">
            <a:avLst/>
          </a:prstGeom>
          <a:noFill/>
        </p:spPr>
        <p:txBody>
          <a:bodyPr wrap="square" rtlCol="0">
            <a:spAutoFit/>
          </a:bodyPr>
          <a:lstStyle/>
          <a:p>
            <a:pPr algn="ctr"/>
            <a:r>
              <a:rPr lang="en-US" sz="1200" b="1" dirty="0">
                <a:solidFill>
                  <a:srgbClr val="165751"/>
                </a:solidFill>
                <a:latin typeface="Nixie One" panose="020B0604020202020204" charset="0"/>
              </a:rPr>
              <a:t>Now that we have reviewed the types of out-of-pocket costs a patient might have.  Take a minute to consider how much a visit may cost a patient who has an insurance plan with a deductible, a car, unpaid time off and a child.  </a:t>
            </a:r>
          </a:p>
        </p:txBody>
      </p:sp>
      <p:sp>
        <p:nvSpPr>
          <p:cNvPr id="18" name="Rectangle 17">
            <a:extLst>
              <a:ext uri="{FF2B5EF4-FFF2-40B4-BE49-F238E27FC236}">
                <a16:creationId xmlns:a16="http://schemas.microsoft.com/office/drawing/2014/main" id="{272D6E81-4AF9-467D-B589-FDF8FBA81452}"/>
              </a:ext>
            </a:extLst>
          </p:cNvPr>
          <p:cNvSpPr/>
          <p:nvPr/>
        </p:nvSpPr>
        <p:spPr>
          <a:xfrm>
            <a:off x="2338314" y="1842755"/>
            <a:ext cx="4365298" cy="246221"/>
          </a:xfrm>
          <a:prstGeom prst="rect">
            <a:avLst/>
          </a:prstGeom>
        </p:spPr>
        <p:txBody>
          <a:bodyPr wrap="none">
            <a:spAutoFit/>
          </a:bodyPr>
          <a:lstStyle/>
          <a:p>
            <a:r>
              <a:rPr lang="en-US" sz="1000" b="1" dirty="0">
                <a:solidFill>
                  <a:srgbClr val="165751"/>
                </a:solidFill>
                <a:latin typeface="Nixie One" panose="020B0604020202020204" charset="0"/>
              </a:rPr>
              <a:t>Click on the paper icon to see an example of out-of-pocket costs. </a:t>
            </a:r>
            <a:endParaRPr lang="en-US" sz="1000" dirty="0"/>
          </a:p>
        </p:txBody>
      </p:sp>
      <p:pic>
        <p:nvPicPr>
          <p:cNvPr id="19" name="Recorded Sound">
            <a:hlinkClick r:id="" action="ppaction://media"/>
            <a:extLst>
              <a:ext uri="{FF2B5EF4-FFF2-40B4-BE49-F238E27FC236}">
                <a16:creationId xmlns:a16="http://schemas.microsoft.com/office/drawing/2014/main" id="{A9D45178-2EDF-4B69-84E5-6545DDED3990}"/>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4263636" y="892674"/>
            <a:ext cx="304800" cy="304800"/>
          </a:xfrm>
          <a:prstGeom prst="rect">
            <a:avLst/>
          </a:prstGeom>
        </p:spPr>
      </p:pic>
      <p:pic>
        <p:nvPicPr>
          <p:cNvPr id="46" name="Graphic 45" descr="Circle with left arrow">
            <a:hlinkClick r:id="" action="ppaction://hlinkshowjump?jump=nextslide"/>
            <a:extLst>
              <a:ext uri="{FF2B5EF4-FFF2-40B4-BE49-F238E27FC236}">
                <a16:creationId xmlns:a16="http://schemas.microsoft.com/office/drawing/2014/main" id="{5A885ECE-9DC6-4D8C-AD0A-95246D469E2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626131" y="4650154"/>
            <a:ext cx="480325" cy="480325"/>
          </a:xfrm>
          <a:prstGeom prst="rect">
            <a:avLst/>
          </a:prstGeom>
        </p:spPr>
      </p:pic>
    </p:spTree>
    <p:custDataLst>
      <p:tags r:id="rId1"/>
    </p:custDataLst>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737"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9"/>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4"/>
          <p:cNvSpPr txBox="1">
            <a:spLocks noGrp="1"/>
          </p:cNvSpPr>
          <p:nvPr>
            <p:ph type="title"/>
          </p:nvPr>
        </p:nvSpPr>
        <p:spPr>
          <a:xfrm>
            <a:off x="1078928" y="530940"/>
            <a:ext cx="3208800" cy="102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Out-of-Pocket Costs Review</a:t>
            </a:r>
            <a:endParaRPr dirty="0"/>
          </a:p>
        </p:txBody>
      </p:sp>
      <p:sp>
        <p:nvSpPr>
          <p:cNvPr id="252" name="Google Shape;252;p24"/>
          <p:cNvSpPr/>
          <p:nvPr/>
        </p:nvSpPr>
        <p:spPr>
          <a:xfrm>
            <a:off x="5564851" y="2136051"/>
            <a:ext cx="2541300" cy="2541300"/>
          </a:xfrm>
          <a:prstGeom prst="ellipse">
            <a:avLst/>
          </a:prstGeom>
          <a:noFill/>
          <a:ln w="76200" cap="flat"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rgbClr val="18637B"/>
                </a:solidFill>
                <a:latin typeface="Nixie One"/>
                <a:ea typeface="Nixie One"/>
                <a:cs typeface="Nixie One"/>
                <a:sym typeface="Nixie One"/>
              </a:rPr>
              <a:t>Indirect Costs</a:t>
            </a:r>
            <a:endParaRPr b="1" dirty="0">
              <a:solidFill>
                <a:srgbClr val="18637B"/>
              </a:solidFill>
              <a:latin typeface="Nixie One"/>
              <a:ea typeface="Nixie One"/>
              <a:cs typeface="Nixie One"/>
              <a:sym typeface="Nixie One"/>
            </a:endParaRPr>
          </a:p>
        </p:txBody>
      </p:sp>
      <p:sp>
        <p:nvSpPr>
          <p:cNvPr id="259" name="Google Shape;259;p24"/>
          <p:cNvSpPr/>
          <p:nvPr/>
        </p:nvSpPr>
        <p:spPr>
          <a:xfrm>
            <a:off x="3231515" y="2096739"/>
            <a:ext cx="2541300" cy="2541300"/>
          </a:xfrm>
          <a:prstGeom prst="ellipse">
            <a:avLst/>
          </a:prstGeom>
          <a:solidFill>
            <a:srgbClr val="3B8D61">
              <a:alpha val="35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rgbClr val="114454"/>
                </a:solidFill>
                <a:latin typeface="Nixie One"/>
                <a:ea typeface="Nixie One"/>
                <a:cs typeface="Nixie One"/>
                <a:sym typeface="Nixie One"/>
              </a:rPr>
              <a:t>Cost</a:t>
            </a:r>
            <a:r>
              <a:rPr lang="en-US" b="1" dirty="0">
                <a:solidFill>
                  <a:srgbClr val="114454"/>
                </a:solidFill>
                <a:latin typeface="Nixie One"/>
                <a:ea typeface="Nixie One"/>
                <a:cs typeface="Nixie One"/>
                <a:sym typeface="Nixie One"/>
              </a:rPr>
              <a:t>s</a:t>
            </a:r>
            <a:r>
              <a:rPr lang="en" b="1" dirty="0">
                <a:solidFill>
                  <a:srgbClr val="114454"/>
                </a:solidFill>
                <a:latin typeface="Nixie One"/>
                <a:ea typeface="Nixie One"/>
                <a:cs typeface="Nixie One"/>
                <a:sym typeface="Nixie One"/>
              </a:rPr>
              <a:t> for a Medical Visit</a:t>
            </a:r>
            <a:endParaRPr b="1" dirty="0">
              <a:solidFill>
                <a:srgbClr val="114454"/>
              </a:solidFill>
              <a:latin typeface="Nixie One"/>
              <a:ea typeface="Nixie One"/>
              <a:cs typeface="Nixie One"/>
              <a:sym typeface="Nixie One"/>
            </a:endParaRPr>
          </a:p>
        </p:txBody>
      </p:sp>
      <p:sp>
        <p:nvSpPr>
          <p:cNvPr id="260" name="Google Shape;260;p24"/>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12</a:t>
            </a:fld>
            <a:endParaRPr/>
          </a:p>
        </p:txBody>
      </p:sp>
      <p:pic>
        <p:nvPicPr>
          <p:cNvPr id="3" name="Graphic 2" descr="Dollar">
            <a:extLst>
              <a:ext uri="{FF2B5EF4-FFF2-40B4-BE49-F238E27FC236}">
                <a16:creationId xmlns:a16="http://schemas.microsoft.com/office/drawing/2014/main" id="{29C1182C-D3AA-4705-8293-AEEA321B61B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4761" y="810601"/>
            <a:ext cx="468948" cy="468948"/>
          </a:xfrm>
          <a:prstGeom prst="rect">
            <a:avLst/>
          </a:prstGeom>
        </p:spPr>
      </p:pic>
      <p:pic>
        <p:nvPicPr>
          <p:cNvPr id="5" name="Paper icon" descr="Document">
            <a:extLst>
              <a:ext uri="{FF2B5EF4-FFF2-40B4-BE49-F238E27FC236}">
                <a16:creationId xmlns:a16="http://schemas.microsoft.com/office/drawing/2014/main" id="{2AF04183-0561-409B-85E1-48FBEF4DAAC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63636" y="2399393"/>
            <a:ext cx="539918" cy="539918"/>
          </a:xfrm>
          <a:prstGeom prst="rect">
            <a:avLst/>
          </a:prstGeom>
        </p:spPr>
      </p:pic>
      <p:grpSp>
        <p:nvGrpSpPr>
          <p:cNvPr id="16" name="Group 15">
            <a:extLst>
              <a:ext uri="{FF2B5EF4-FFF2-40B4-BE49-F238E27FC236}">
                <a16:creationId xmlns:a16="http://schemas.microsoft.com/office/drawing/2014/main" id="{7EBF7BE8-704C-47C3-9001-80E86237F0CE}"/>
              </a:ext>
            </a:extLst>
          </p:cNvPr>
          <p:cNvGrpSpPr/>
          <p:nvPr/>
        </p:nvGrpSpPr>
        <p:grpSpPr>
          <a:xfrm>
            <a:off x="1078928" y="2166040"/>
            <a:ext cx="2541300" cy="2541300"/>
            <a:chOff x="1038646" y="2261549"/>
            <a:chExt cx="2541300" cy="2541300"/>
          </a:xfrm>
        </p:grpSpPr>
        <p:sp>
          <p:nvSpPr>
            <p:cNvPr id="251" name="Google Shape;251;p24"/>
            <p:cNvSpPr/>
            <p:nvPr/>
          </p:nvSpPr>
          <p:spPr>
            <a:xfrm>
              <a:off x="1038646" y="2261549"/>
              <a:ext cx="2541300" cy="2541300"/>
            </a:xfrm>
            <a:prstGeom prst="ellipse">
              <a:avLst/>
            </a:prstGeom>
            <a:noFill/>
            <a:ln w="76200" cap="flat" cmpd="sng">
              <a:solidFill>
                <a:srgbClr val="94BF6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dirty="0">
                <a:solidFill>
                  <a:srgbClr val="3B8D61"/>
                </a:solidFill>
                <a:latin typeface="Nixie One"/>
                <a:ea typeface="Nixie One"/>
                <a:cs typeface="Nixie One"/>
                <a:sym typeface="Nixie One"/>
              </a:endParaRPr>
            </a:p>
          </p:txBody>
        </p:sp>
        <p:sp>
          <p:nvSpPr>
            <p:cNvPr id="13" name="TextBox 12">
              <a:extLst>
                <a:ext uri="{FF2B5EF4-FFF2-40B4-BE49-F238E27FC236}">
                  <a16:creationId xmlns:a16="http://schemas.microsoft.com/office/drawing/2014/main" id="{9191A933-D8BD-4C8E-BBEE-AA9B52BD6085}"/>
                </a:ext>
              </a:extLst>
            </p:cNvPr>
            <p:cNvSpPr txBox="1"/>
            <p:nvPr/>
          </p:nvSpPr>
          <p:spPr>
            <a:xfrm>
              <a:off x="1559282" y="3393155"/>
              <a:ext cx="1500027" cy="523220"/>
            </a:xfrm>
            <a:prstGeom prst="rect">
              <a:avLst/>
            </a:prstGeom>
            <a:noFill/>
          </p:spPr>
          <p:txBody>
            <a:bodyPr wrap="square" rtlCol="0">
              <a:spAutoFit/>
            </a:bodyPr>
            <a:lstStyle/>
            <a:p>
              <a:r>
                <a:rPr lang="en-US" b="1" dirty="0">
                  <a:solidFill>
                    <a:srgbClr val="3B8D61"/>
                  </a:solidFill>
                  <a:latin typeface="Nixie One"/>
                  <a:ea typeface="Nixie One"/>
                  <a:cs typeface="Nixie One"/>
                  <a:sym typeface="Nixie One"/>
                </a:rPr>
                <a:t>Direct Costs</a:t>
              </a:r>
            </a:p>
            <a:p>
              <a:endParaRPr lang="en-US" dirty="0"/>
            </a:p>
          </p:txBody>
        </p:sp>
      </p:grpSp>
      <p:sp>
        <p:nvSpPr>
          <p:cNvPr id="17" name="TextBox 16">
            <a:extLst>
              <a:ext uri="{FF2B5EF4-FFF2-40B4-BE49-F238E27FC236}">
                <a16:creationId xmlns:a16="http://schemas.microsoft.com/office/drawing/2014/main" id="{749243A9-7FE7-44D9-8414-891B5D2CBD15}"/>
              </a:ext>
            </a:extLst>
          </p:cNvPr>
          <p:cNvSpPr txBox="1"/>
          <p:nvPr/>
        </p:nvSpPr>
        <p:spPr>
          <a:xfrm>
            <a:off x="4979885" y="537243"/>
            <a:ext cx="3711233" cy="1015663"/>
          </a:xfrm>
          <a:prstGeom prst="rect">
            <a:avLst/>
          </a:prstGeom>
          <a:noFill/>
        </p:spPr>
        <p:txBody>
          <a:bodyPr wrap="square" rtlCol="0">
            <a:spAutoFit/>
          </a:bodyPr>
          <a:lstStyle/>
          <a:p>
            <a:pPr algn="ctr"/>
            <a:r>
              <a:rPr lang="en-US" sz="1200" b="1" dirty="0">
                <a:solidFill>
                  <a:srgbClr val="165751"/>
                </a:solidFill>
                <a:latin typeface="Nixie One" panose="020B0604020202020204" charset="0"/>
              </a:rPr>
              <a:t>Now that we have reviewed the types of out-of-pocket costs a patient might have.  Take a minute to consider how much a visit may cost a patient who has an insurance plan with a deductible, a car, unpaid time off and a child.  </a:t>
            </a:r>
          </a:p>
        </p:txBody>
      </p:sp>
      <p:sp>
        <p:nvSpPr>
          <p:cNvPr id="18" name="Rectangle 17">
            <a:extLst>
              <a:ext uri="{FF2B5EF4-FFF2-40B4-BE49-F238E27FC236}">
                <a16:creationId xmlns:a16="http://schemas.microsoft.com/office/drawing/2014/main" id="{272D6E81-4AF9-467D-B589-FDF8FBA81452}"/>
              </a:ext>
            </a:extLst>
          </p:cNvPr>
          <p:cNvSpPr/>
          <p:nvPr/>
        </p:nvSpPr>
        <p:spPr>
          <a:xfrm>
            <a:off x="2338314" y="1842755"/>
            <a:ext cx="4365298" cy="246221"/>
          </a:xfrm>
          <a:prstGeom prst="rect">
            <a:avLst/>
          </a:prstGeom>
        </p:spPr>
        <p:txBody>
          <a:bodyPr wrap="none">
            <a:spAutoFit/>
          </a:bodyPr>
          <a:lstStyle/>
          <a:p>
            <a:r>
              <a:rPr lang="en-US" sz="1000" b="1" dirty="0">
                <a:solidFill>
                  <a:srgbClr val="165751"/>
                </a:solidFill>
                <a:latin typeface="Nixie One" panose="020B0604020202020204" charset="0"/>
              </a:rPr>
              <a:t>Click on the paper icon to see an example of out-of-pocket costs. </a:t>
            </a:r>
            <a:endParaRPr lang="en-US" sz="1000" dirty="0"/>
          </a:p>
        </p:txBody>
      </p:sp>
      <p:grpSp>
        <p:nvGrpSpPr>
          <p:cNvPr id="10" name="Group 9">
            <a:extLst>
              <a:ext uri="{FF2B5EF4-FFF2-40B4-BE49-F238E27FC236}">
                <a16:creationId xmlns:a16="http://schemas.microsoft.com/office/drawing/2014/main" id="{3DCB8DD5-08BA-4863-B7F2-4A56EC968BDF}"/>
              </a:ext>
            </a:extLst>
          </p:cNvPr>
          <p:cNvGrpSpPr/>
          <p:nvPr/>
        </p:nvGrpSpPr>
        <p:grpSpPr>
          <a:xfrm>
            <a:off x="1732513" y="2088976"/>
            <a:ext cx="5539303" cy="2730424"/>
            <a:chOff x="1796716" y="2110737"/>
            <a:chExt cx="5539303" cy="2890644"/>
          </a:xfrm>
        </p:grpSpPr>
        <p:sp>
          <p:nvSpPr>
            <p:cNvPr id="6" name="Flowchart: Process 5">
              <a:extLst>
                <a:ext uri="{FF2B5EF4-FFF2-40B4-BE49-F238E27FC236}">
                  <a16:creationId xmlns:a16="http://schemas.microsoft.com/office/drawing/2014/main" id="{8AC019FB-AF3B-466A-BD55-EA271A78ADEC}"/>
                </a:ext>
              </a:extLst>
            </p:cNvPr>
            <p:cNvSpPr/>
            <p:nvPr/>
          </p:nvSpPr>
          <p:spPr>
            <a:xfrm>
              <a:off x="3301350" y="2110737"/>
              <a:ext cx="2541300" cy="2890644"/>
            </a:xfrm>
            <a:prstGeom prst="flowChartProcess">
              <a:avLst/>
            </a:prstGeom>
            <a:solidFill>
              <a:schemeClr val="bg1"/>
            </a:solidFill>
            <a:ln>
              <a:solidFill>
                <a:srgbClr val="124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0FEF0E6-DE07-4455-9414-678251FBEAB5}"/>
                </a:ext>
              </a:extLst>
            </p:cNvPr>
            <p:cNvSpPr txBox="1"/>
            <p:nvPr/>
          </p:nvSpPr>
          <p:spPr>
            <a:xfrm>
              <a:off x="3321017" y="2791748"/>
              <a:ext cx="2541300" cy="1600438"/>
            </a:xfrm>
            <a:prstGeom prst="rect">
              <a:avLst/>
            </a:prstGeom>
            <a:noFill/>
          </p:spPr>
          <p:txBody>
            <a:bodyPr wrap="square" rtlCol="0">
              <a:spAutoFit/>
            </a:bodyPr>
            <a:lstStyle/>
            <a:p>
              <a:r>
                <a:rPr lang="en-US" dirty="0">
                  <a:solidFill>
                    <a:srgbClr val="3B8D61"/>
                  </a:solidFill>
                  <a:latin typeface="Nixie One" panose="020B0604020202020204" charset="0"/>
                </a:rPr>
                <a:t>Copay                             $40</a:t>
              </a:r>
            </a:p>
            <a:p>
              <a:r>
                <a:rPr lang="en-US" dirty="0">
                  <a:solidFill>
                    <a:srgbClr val="3B8D61"/>
                  </a:solidFill>
                  <a:latin typeface="Nixie One" panose="020B0604020202020204" charset="0"/>
                </a:rPr>
                <a:t>Deductible                     $90</a:t>
              </a:r>
            </a:p>
            <a:p>
              <a:r>
                <a:rPr lang="en-US" dirty="0">
                  <a:solidFill>
                    <a:srgbClr val="124057"/>
                  </a:solidFill>
                  <a:latin typeface="Nixie One" panose="020B0604020202020204" charset="0"/>
                </a:rPr>
                <a:t>Parking	                     $ 10</a:t>
              </a:r>
            </a:p>
            <a:p>
              <a:r>
                <a:rPr lang="en-US" dirty="0">
                  <a:solidFill>
                    <a:srgbClr val="124057"/>
                  </a:solidFill>
                  <a:latin typeface="Nixie One" panose="020B0604020202020204" charset="0"/>
                </a:rPr>
                <a:t>Unpaid time off            $60</a:t>
              </a:r>
            </a:p>
            <a:p>
              <a:r>
                <a:rPr lang="en-US" dirty="0">
                  <a:solidFill>
                    <a:srgbClr val="124057"/>
                  </a:solidFill>
                  <a:latin typeface="Nixie One" panose="020B0604020202020204" charset="0"/>
                </a:rPr>
                <a:t>Childcare		   $45</a:t>
              </a:r>
            </a:p>
            <a:p>
              <a:endParaRPr lang="en-US" dirty="0">
                <a:solidFill>
                  <a:srgbClr val="124057"/>
                </a:solidFill>
                <a:latin typeface="Nixie One" panose="020B0604020202020204" charset="0"/>
              </a:endParaRPr>
            </a:p>
            <a:p>
              <a:r>
                <a:rPr lang="en-US" b="1" dirty="0">
                  <a:solidFill>
                    <a:srgbClr val="124057"/>
                  </a:solidFill>
                  <a:latin typeface="Nixie One" panose="020B0604020202020204" charset="0"/>
                </a:rPr>
                <a:t>TOTAL                           $245</a:t>
              </a:r>
            </a:p>
          </p:txBody>
        </p:sp>
        <p:sp>
          <p:nvSpPr>
            <p:cNvPr id="8" name="TextBox 7">
              <a:extLst>
                <a:ext uri="{FF2B5EF4-FFF2-40B4-BE49-F238E27FC236}">
                  <a16:creationId xmlns:a16="http://schemas.microsoft.com/office/drawing/2014/main" id="{8F9B19BF-FAE8-4908-BA8F-BFA05F10F428}"/>
                </a:ext>
              </a:extLst>
            </p:cNvPr>
            <p:cNvSpPr txBox="1"/>
            <p:nvPr/>
          </p:nvSpPr>
          <p:spPr>
            <a:xfrm>
              <a:off x="3633833" y="2144155"/>
              <a:ext cx="1865070" cy="307777"/>
            </a:xfrm>
            <a:prstGeom prst="rect">
              <a:avLst/>
            </a:prstGeom>
            <a:noFill/>
          </p:spPr>
          <p:txBody>
            <a:bodyPr wrap="square" rtlCol="0">
              <a:spAutoFit/>
            </a:bodyPr>
            <a:lstStyle/>
            <a:p>
              <a:r>
                <a:rPr lang="en-US" b="1" dirty="0">
                  <a:solidFill>
                    <a:srgbClr val="124057"/>
                  </a:solidFill>
                  <a:latin typeface="Roboto Slab" pitchFamily="2" charset="0"/>
                  <a:ea typeface="Roboto Slab" pitchFamily="2" charset="0"/>
                </a:rPr>
                <a:t>Costs For One Visit</a:t>
              </a:r>
            </a:p>
          </p:txBody>
        </p:sp>
        <p:sp>
          <p:nvSpPr>
            <p:cNvPr id="9" name="TextBox 8">
              <a:extLst>
                <a:ext uri="{FF2B5EF4-FFF2-40B4-BE49-F238E27FC236}">
                  <a16:creationId xmlns:a16="http://schemas.microsoft.com/office/drawing/2014/main" id="{5D994CA2-4B26-4B74-8052-A3986AB841AA}"/>
                </a:ext>
              </a:extLst>
            </p:cNvPr>
            <p:cNvSpPr txBox="1"/>
            <p:nvPr/>
          </p:nvSpPr>
          <p:spPr>
            <a:xfrm>
              <a:off x="6333388" y="3610490"/>
              <a:ext cx="1002631" cy="307777"/>
            </a:xfrm>
            <a:prstGeom prst="rect">
              <a:avLst/>
            </a:prstGeom>
            <a:noFill/>
          </p:spPr>
          <p:txBody>
            <a:bodyPr wrap="square" rtlCol="0">
              <a:spAutoFit/>
            </a:bodyPr>
            <a:lstStyle/>
            <a:p>
              <a:pPr algn="ctr"/>
              <a:r>
                <a:rPr lang="en-US" b="1" dirty="0">
                  <a:solidFill>
                    <a:srgbClr val="124057"/>
                  </a:solidFill>
                  <a:latin typeface="Roboto Slab" pitchFamily="2" charset="0"/>
                  <a:ea typeface="Roboto Slab" pitchFamily="2" charset="0"/>
                </a:rPr>
                <a:t>$115</a:t>
              </a:r>
            </a:p>
          </p:txBody>
        </p:sp>
        <p:sp>
          <p:nvSpPr>
            <p:cNvPr id="21" name="TextBox 20">
              <a:extLst>
                <a:ext uri="{FF2B5EF4-FFF2-40B4-BE49-F238E27FC236}">
                  <a16:creationId xmlns:a16="http://schemas.microsoft.com/office/drawing/2014/main" id="{B5317CA1-0B69-44A0-8DCD-9AD1951CF80F}"/>
                </a:ext>
              </a:extLst>
            </p:cNvPr>
            <p:cNvSpPr txBox="1"/>
            <p:nvPr/>
          </p:nvSpPr>
          <p:spPr>
            <a:xfrm>
              <a:off x="1796716" y="3603485"/>
              <a:ext cx="1002631" cy="307777"/>
            </a:xfrm>
            <a:prstGeom prst="rect">
              <a:avLst/>
            </a:prstGeom>
            <a:noFill/>
          </p:spPr>
          <p:txBody>
            <a:bodyPr wrap="square" rtlCol="0">
              <a:spAutoFit/>
            </a:bodyPr>
            <a:lstStyle/>
            <a:p>
              <a:pPr algn="ctr"/>
              <a:r>
                <a:rPr lang="en-US" b="1" dirty="0">
                  <a:solidFill>
                    <a:srgbClr val="3B8D61"/>
                  </a:solidFill>
                  <a:latin typeface="Roboto Slab" pitchFamily="2" charset="0"/>
                  <a:ea typeface="Roboto Slab" pitchFamily="2" charset="0"/>
                </a:rPr>
                <a:t>$130</a:t>
              </a:r>
            </a:p>
          </p:txBody>
        </p:sp>
      </p:grpSp>
      <p:pic>
        <p:nvPicPr>
          <p:cNvPr id="19" name="Recorded Sound">
            <a:hlinkClick r:id="" action="ppaction://media"/>
            <a:extLst>
              <a:ext uri="{FF2B5EF4-FFF2-40B4-BE49-F238E27FC236}">
                <a16:creationId xmlns:a16="http://schemas.microsoft.com/office/drawing/2014/main" id="{A9D45178-2EDF-4B69-84E5-6545DDED3990}"/>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4263636" y="892674"/>
            <a:ext cx="304800" cy="304800"/>
          </a:xfrm>
          <a:prstGeom prst="rect">
            <a:avLst/>
          </a:prstGeom>
        </p:spPr>
      </p:pic>
      <p:pic>
        <p:nvPicPr>
          <p:cNvPr id="46" name="Graphic 45" descr="Circle with left arrow">
            <a:hlinkClick r:id="" action="ppaction://hlinkshowjump?jump=nextslide"/>
            <a:extLst>
              <a:ext uri="{FF2B5EF4-FFF2-40B4-BE49-F238E27FC236}">
                <a16:creationId xmlns:a16="http://schemas.microsoft.com/office/drawing/2014/main" id="{5A885ECE-9DC6-4D8C-AD0A-95246D469E2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626131" y="4650154"/>
            <a:ext cx="480325" cy="480325"/>
          </a:xfrm>
          <a:prstGeom prst="rect">
            <a:avLst/>
          </a:prstGeom>
        </p:spPr>
      </p:pic>
    </p:spTree>
    <p:custDataLst>
      <p:tags r:id="rId1"/>
    </p:custDataLst>
    <p:extLst>
      <p:ext uri="{BB962C8B-B14F-4D97-AF65-F5344CB8AC3E}">
        <p14:creationId xmlns:p14="http://schemas.microsoft.com/office/powerpoint/2010/main" val="3395286655"/>
      </p:ext>
    </p:extLst>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737"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19"/>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1"/>
          <p:cNvSpPr txBox="1">
            <a:spLocks noGrp="1"/>
          </p:cNvSpPr>
          <p:nvPr>
            <p:ph type="title"/>
          </p:nvPr>
        </p:nvSpPr>
        <p:spPr>
          <a:xfrm>
            <a:off x="1810709" y="586745"/>
            <a:ext cx="3208800" cy="33112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Value Review</a:t>
            </a:r>
            <a:endParaRPr dirty="0"/>
          </a:p>
        </p:txBody>
      </p:sp>
      <p:grpSp>
        <p:nvGrpSpPr>
          <p:cNvPr id="211" name="Google Shape;211;p21"/>
          <p:cNvGrpSpPr/>
          <p:nvPr/>
        </p:nvGrpSpPr>
        <p:grpSpPr>
          <a:xfrm>
            <a:off x="333623" y="861852"/>
            <a:ext cx="366458" cy="366437"/>
            <a:chOff x="1923675" y="1633650"/>
            <a:chExt cx="436000" cy="435975"/>
          </a:xfrm>
        </p:grpSpPr>
        <p:sp>
          <p:nvSpPr>
            <p:cNvPr id="212" name="Google Shape;212;p21"/>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1"/>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1"/>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1"/>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1"/>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1"/>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 name="Google Shape;218;p21"/>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13</a:t>
            </a:fld>
            <a:endParaRPr/>
          </a:p>
        </p:txBody>
      </p:sp>
      <p:sp>
        <p:nvSpPr>
          <p:cNvPr id="8" name="TextBox 7">
            <a:extLst>
              <a:ext uri="{FF2B5EF4-FFF2-40B4-BE49-F238E27FC236}">
                <a16:creationId xmlns:a16="http://schemas.microsoft.com/office/drawing/2014/main" id="{44E17D0E-CE9C-4F5B-836A-F9BE6A58C6DD}"/>
              </a:ext>
            </a:extLst>
          </p:cNvPr>
          <p:cNvSpPr txBox="1"/>
          <p:nvPr/>
        </p:nvSpPr>
        <p:spPr>
          <a:xfrm>
            <a:off x="340586" y="1664228"/>
            <a:ext cx="1851081" cy="861774"/>
          </a:xfrm>
          <a:prstGeom prst="rect">
            <a:avLst/>
          </a:prstGeom>
          <a:noFill/>
        </p:spPr>
        <p:txBody>
          <a:bodyPr wrap="square" rtlCol="0">
            <a:spAutoFit/>
          </a:bodyPr>
          <a:lstStyle/>
          <a:p>
            <a:pPr algn="ctr"/>
            <a:r>
              <a:rPr lang="en-US" sz="1000" dirty="0">
                <a:latin typeface="Roboto Slab" pitchFamily="2" charset="0"/>
                <a:ea typeface="Roboto Slab" pitchFamily="2" charset="0"/>
              </a:rPr>
              <a:t>The new patient scheduler informs the patient that the physician is out of network for their plan, which may incur higher costs.</a:t>
            </a:r>
          </a:p>
        </p:txBody>
      </p:sp>
      <p:sp>
        <p:nvSpPr>
          <p:cNvPr id="9" name="Rectangle 8">
            <a:extLst>
              <a:ext uri="{FF2B5EF4-FFF2-40B4-BE49-F238E27FC236}">
                <a16:creationId xmlns:a16="http://schemas.microsoft.com/office/drawing/2014/main" id="{34E68D82-8B74-4C92-82AB-8D24C2134522}"/>
              </a:ext>
            </a:extLst>
          </p:cNvPr>
          <p:cNvSpPr/>
          <p:nvPr/>
        </p:nvSpPr>
        <p:spPr>
          <a:xfrm>
            <a:off x="2263691" y="1657385"/>
            <a:ext cx="2433419" cy="1169551"/>
          </a:xfrm>
          <a:prstGeom prst="rect">
            <a:avLst/>
          </a:prstGeom>
        </p:spPr>
        <p:txBody>
          <a:bodyPr wrap="square">
            <a:spAutoFit/>
          </a:bodyPr>
          <a:lstStyle/>
          <a:p>
            <a:pPr algn="ctr"/>
            <a:r>
              <a:rPr lang="en-US" sz="1000" dirty="0">
                <a:solidFill>
                  <a:srgbClr val="333333"/>
                </a:solidFill>
                <a:latin typeface="Roboto Slab" pitchFamily="2" charset="0"/>
                <a:ea typeface="Roboto Slab" pitchFamily="2" charset="0"/>
              </a:rPr>
              <a:t>The patient is asked if she is comfortable getting a more comprehensive lab panel for preventive care , even though it is higher cost. She feels confident that her doctor wants the best care for her and is sensitive to cost concerns.</a:t>
            </a:r>
            <a:endParaRPr lang="en-US" sz="1000" dirty="0">
              <a:latin typeface="Roboto Slab" pitchFamily="2" charset="0"/>
              <a:ea typeface="Roboto Slab" pitchFamily="2" charset="0"/>
            </a:endParaRPr>
          </a:p>
        </p:txBody>
      </p:sp>
      <p:sp>
        <p:nvSpPr>
          <p:cNvPr id="10" name="Rectangle 9">
            <a:extLst>
              <a:ext uri="{FF2B5EF4-FFF2-40B4-BE49-F238E27FC236}">
                <a16:creationId xmlns:a16="http://schemas.microsoft.com/office/drawing/2014/main" id="{316EF2EE-4343-4672-B1D8-70EDF32AACE2}"/>
              </a:ext>
            </a:extLst>
          </p:cNvPr>
          <p:cNvSpPr/>
          <p:nvPr/>
        </p:nvSpPr>
        <p:spPr>
          <a:xfrm>
            <a:off x="4825393" y="1692086"/>
            <a:ext cx="1851081" cy="861774"/>
          </a:xfrm>
          <a:prstGeom prst="rect">
            <a:avLst/>
          </a:prstGeom>
        </p:spPr>
        <p:txBody>
          <a:bodyPr wrap="square">
            <a:spAutoFit/>
          </a:bodyPr>
          <a:lstStyle/>
          <a:p>
            <a:pPr algn="ctr"/>
            <a:r>
              <a:rPr lang="en-US" sz="1000" dirty="0">
                <a:solidFill>
                  <a:srgbClr val="333333"/>
                </a:solidFill>
                <a:latin typeface="Roboto Slab" pitchFamily="2" charset="0"/>
                <a:ea typeface="Roboto Slab" pitchFamily="2" charset="0"/>
              </a:rPr>
              <a:t>A patient without insurance is provided with a website that will help them estimate the cost of a recommended procedure.</a:t>
            </a:r>
            <a:endParaRPr lang="en-US" sz="1000" dirty="0">
              <a:latin typeface="Roboto Slab" pitchFamily="2" charset="0"/>
              <a:ea typeface="Roboto Slab" pitchFamily="2" charset="0"/>
            </a:endParaRPr>
          </a:p>
        </p:txBody>
      </p:sp>
      <p:sp>
        <p:nvSpPr>
          <p:cNvPr id="11" name="Rectangle 10">
            <a:extLst>
              <a:ext uri="{FF2B5EF4-FFF2-40B4-BE49-F238E27FC236}">
                <a16:creationId xmlns:a16="http://schemas.microsoft.com/office/drawing/2014/main" id="{03F9458B-F85B-4B50-A29C-7B4ABCC07D10}"/>
              </a:ext>
            </a:extLst>
          </p:cNvPr>
          <p:cNvSpPr/>
          <p:nvPr/>
        </p:nvSpPr>
        <p:spPr>
          <a:xfrm>
            <a:off x="7052708" y="1692086"/>
            <a:ext cx="1975811" cy="861774"/>
          </a:xfrm>
          <a:prstGeom prst="rect">
            <a:avLst/>
          </a:prstGeom>
        </p:spPr>
        <p:txBody>
          <a:bodyPr wrap="square">
            <a:spAutoFit/>
          </a:bodyPr>
          <a:lstStyle/>
          <a:p>
            <a:pPr algn="ctr"/>
            <a:r>
              <a:rPr lang="en-US" sz="1000" dirty="0">
                <a:solidFill>
                  <a:srgbClr val="333333"/>
                </a:solidFill>
                <a:latin typeface="Roboto Slab" pitchFamily="2" charset="0"/>
                <a:ea typeface="Roboto Slab" pitchFamily="2" charset="0"/>
              </a:rPr>
              <a:t>After a patient's labs have not shown improvement, the physician uncovers that the patient is taking pills every other day to save money.</a:t>
            </a:r>
            <a:endParaRPr lang="en-US" sz="1000" dirty="0">
              <a:latin typeface="Roboto Slab" pitchFamily="2" charset="0"/>
              <a:ea typeface="Roboto Slab" pitchFamily="2" charset="0"/>
            </a:endParaRPr>
          </a:p>
        </p:txBody>
      </p:sp>
      <p:grpSp>
        <p:nvGrpSpPr>
          <p:cNvPr id="37" name="C1 Rel">
            <a:extLst>
              <a:ext uri="{FF2B5EF4-FFF2-40B4-BE49-F238E27FC236}">
                <a16:creationId xmlns:a16="http://schemas.microsoft.com/office/drawing/2014/main" id="{CFA7B766-5C07-491A-BE6B-FE99D2F819E6}"/>
              </a:ext>
            </a:extLst>
          </p:cNvPr>
          <p:cNvGrpSpPr/>
          <p:nvPr/>
        </p:nvGrpSpPr>
        <p:grpSpPr>
          <a:xfrm>
            <a:off x="351021" y="2818971"/>
            <a:ext cx="433492" cy="467859"/>
            <a:chOff x="497438" y="1578915"/>
            <a:chExt cx="898742" cy="862168"/>
          </a:xfrm>
          <a:solidFill>
            <a:srgbClr val="18637B"/>
          </a:solidFill>
        </p:grpSpPr>
        <p:sp>
          <p:nvSpPr>
            <p:cNvPr id="38" name="Oval 37">
              <a:extLst>
                <a:ext uri="{FF2B5EF4-FFF2-40B4-BE49-F238E27FC236}">
                  <a16:creationId xmlns:a16="http://schemas.microsoft.com/office/drawing/2014/main" id="{87F5C4DD-46D4-4F36-B3B1-C36A93E18707}"/>
                </a:ext>
              </a:extLst>
            </p:cNvPr>
            <p:cNvSpPr/>
            <p:nvPr/>
          </p:nvSpPr>
          <p:spPr>
            <a:xfrm>
              <a:off x="497438" y="1593592"/>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Graphic 38" descr="Handshake">
              <a:extLst>
                <a:ext uri="{FF2B5EF4-FFF2-40B4-BE49-F238E27FC236}">
                  <a16:creationId xmlns:a16="http://schemas.microsoft.com/office/drawing/2014/main" id="{54A5491D-3E07-44FC-9F9C-2323EEC921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9917" y="1578915"/>
              <a:ext cx="833785" cy="833785"/>
            </a:xfrm>
            <a:prstGeom prst="rect">
              <a:avLst/>
            </a:prstGeom>
          </p:spPr>
        </p:pic>
      </p:grpSp>
      <p:grpSp>
        <p:nvGrpSpPr>
          <p:cNvPr id="49" name="C1 Red Harm">
            <a:extLst>
              <a:ext uri="{FF2B5EF4-FFF2-40B4-BE49-F238E27FC236}">
                <a16:creationId xmlns:a16="http://schemas.microsoft.com/office/drawing/2014/main" id="{B5AEE23E-1FCA-4EAC-A203-B2A3FDC158B9}"/>
              </a:ext>
            </a:extLst>
          </p:cNvPr>
          <p:cNvGrpSpPr/>
          <p:nvPr/>
        </p:nvGrpSpPr>
        <p:grpSpPr>
          <a:xfrm>
            <a:off x="328259" y="3366088"/>
            <a:ext cx="463880" cy="455176"/>
            <a:chOff x="2038608" y="1834273"/>
            <a:chExt cx="898742" cy="847491"/>
          </a:xfrm>
          <a:solidFill>
            <a:srgbClr val="165751"/>
          </a:solidFill>
        </p:grpSpPr>
        <p:sp>
          <p:nvSpPr>
            <p:cNvPr id="50" name="Oval 49">
              <a:extLst>
                <a:ext uri="{FF2B5EF4-FFF2-40B4-BE49-F238E27FC236}">
                  <a16:creationId xmlns:a16="http://schemas.microsoft.com/office/drawing/2014/main" id="{E2DDB309-3606-4B05-AF51-CD38A62EAA81}"/>
                </a:ext>
              </a:extLst>
            </p:cNvPr>
            <p:cNvSpPr/>
            <p:nvPr/>
          </p:nvSpPr>
          <p:spPr>
            <a:xfrm>
              <a:off x="2038608" y="1834273"/>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Graphic 50" descr="Scales of justice">
              <a:extLst>
                <a:ext uri="{FF2B5EF4-FFF2-40B4-BE49-F238E27FC236}">
                  <a16:creationId xmlns:a16="http://schemas.microsoft.com/office/drawing/2014/main" id="{DBD33D28-2B67-4D21-B562-E40B7BFA601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61775" y="1885701"/>
              <a:ext cx="652407" cy="652407"/>
            </a:xfrm>
            <a:prstGeom prst="rect">
              <a:avLst/>
            </a:prstGeom>
          </p:spPr>
        </p:pic>
      </p:grpSp>
      <p:grpSp>
        <p:nvGrpSpPr>
          <p:cNvPr id="52" name="C1 Knowl">
            <a:extLst>
              <a:ext uri="{FF2B5EF4-FFF2-40B4-BE49-F238E27FC236}">
                <a16:creationId xmlns:a16="http://schemas.microsoft.com/office/drawing/2014/main" id="{3764104C-DA93-44BD-A68E-4370A0B84D13}"/>
              </a:ext>
            </a:extLst>
          </p:cNvPr>
          <p:cNvGrpSpPr/>
          <p:nvPr/>
        </p:nvGrpSpPr>
        <p:grpSpPr>
          <a:xfrm>
            <a:off x="320633" y="3954223"/>
            <a:ext cx="463880" cy="455176"/>
            <a:chOff x="417947" y="3188922"/>
            <a:chExt cx="898742" cy="847491"/>
          </a:xfrm>
          <a:solidFill>
            <a:srgbClr val="3B8D61"/>
          </a:solidFill>
        </p:grpSpPr>
        <p:sp>
          <p:nvSpPr>
            <p:cNvPr id="53" name="Oval 52">
              <a:extLst>
                <a:ext uri="{FF2B5EF4-FFF2-40B4-BE49-F238E27FC236}">
                  <a16:creationId xmlns:a16="http://schemas.microsoft.com/office/drawing/2014/main" id="{8A765F6F-87DD-4C56-800B-A42F543A563C}"/>
                </a:ext>
              </a:extLst>
            </p:cNvPr>
            <p:cNvSpPr/>
            <p:nvPr/>
          </p:nvSpPr>
          <p:spPr>
            <a:xfrm>
              <a:off x="417947" y="3188922"/>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Graphic 53" descr="Graduation cap">
              <a:extLst>
                <a:ext uri="{FF2B5EF4-FFF2-40B4-BE49-F238E27FC236}">
                  <a16:creationId xmlns:a16="http://schemas.microsoft.com/office/drawing/2014/main" id="{B77D0C55-FD9C-4C9F-A938-C5D77463CB9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7783" y="3218049"/>
              <a:ext cx="779069" cy="779069"/>
            </a:xfrm>
            <a:prstGeom prst="rect">
              <a:avLst/>
            </a:prstGeom>
          </p:spPr>
        </p:pic>
      </p:grpSp>
      <p:grpSp>
        <p:nvGrpSpPr>
          <p:cNvPr id="55" name="C1 outcome">
            <a:extLst>
              <a:ext uri="{FF2B5EF4-FFF2-40B4-BE49-F238E27FC236}">
                <a16:creationId xmlns:a16="http://schemas.microsoft.com/office/drawing/2014/main" id="{7DD4966B-0636-4744-B30E-03795FF8FC43}"/>
              </a:ext>
            </a:extLst>
          </p:cNvPr>
          <p:cNvGrpSpPr/>
          <p:nvPr/>
        </p:nvGrpSpPr>
        <p:grpSpPr>
          <a:xfrm>
            <a:off x="340586" y="4553142"/>
            <a:ext cx="463880" cy="455176"/>
            <a:chOff x="2005666" y="3149627"/>
            <a:chExt cx="898742" cy="847491"/>
          </a:xfrm>
          <a:solidFill>
            <a:srgbClr val="94BF6E"/>
          </a:solidFill>
        </p:grpSpPr>
        <p:sp>
          <p:nvSpPr>
            <p:cNvPr id="56" name="Oval 55">
              <a:extLst>
                <a:ext uri="{FF2B5EF4-FFF2-40B4-BE49-F238E27FC236}">
                  <a16:creationId xmlns:a16="http://schemas.microsoft.com/office/drawing/2014/main" id="{47E52137-BAB9-4ED4-92C9-37060EFD6AEA}"/>
                </a:ext>
              </a:extLst>
            </p:cNvPr>
            <p:cNvSpPr/>
            <p:nvPr/>
          </p:nvSpPr>
          <p:spPr>
            <a:xfrm>
              <a:off x="2005666" y="3149627"/>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Graphic 56" descr="Muscular arm">
              <a:extLst>
                <a:ext uri="{FF2B5EF4-FFF2-40B4-BE49-F238E27FC236}">
                  <a16:creationId xmlns:a16="http://schemas.microsoft.com/office/drawing/2014/main" id="{4BD6BE0E-CBA5-4AA4-B0AF-88A501A3A40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136673" y="3230243"/>
              <a:ext cx="636728" cy="636728"/>
            </a:xfrm>
            <a:prstGeom prst="rect">
              <a:avLst/>
            </a:prstGeom>
          </p:spPr>
        </p:pic>
      </p:grpSp>
      <p:grpSp>
        <p:nvGrpSpPr>
          <p:cNvPr id="58" name="C2 Rel">
            <a:extLst>
              <a:ext uri="{FF2B5EF4-FFF2-40B4-BE49-F238E27FC236}">
                <a16:creationId xmlns:a16="http://schemas.microsoft.com/office/drawing/2014/main" id="{443E8A6A-CD60-402F-B795-46AD2D3F3121}"/>
              </a:ext>
            </a:extLst>
          </p:cNvPr>
          <p:cNvGrpSpPr/>
          <p:nvPr/>
        </p:nvGrpSpPr>
        <p:grpSpPr>
          <a:xfrm>
            <a:off x="2446355" y="2818971"/>
            <a:ext cx="433492" cy="467859"/>
            <a:chOff x="497438" y="1578915"/>
            <a:chExt cx="898742" cy="862168"/>
          </a:xfrm>
          <a:solidFill>
            <a:srgbClr val="18637B"/>
          </a:solidFill>
        </p:grpSpPr>
        <p:sp>
          <p:nvSpPr>
            <p:cNvPr id="59" name="Oval 58">
              <a:extLst>
                <a:ext uri="{FF2B5EF4-FFF2-40B4-BE49-F238E27FC236}">
                  <a16:creationId xmlns:a16="http://schemas.microsoft.com/office/drawing/2014/main" id="{E1F1B3BC-E3DD-4DF4-A881-CFE22751D5E7}"/>
                </a:ext>
              </a:extLst>
            </p:cNvPr>
            <p:cNvSpPr/>
            <p:nvPr/>
          </p:nvSpPr>
          <p:spPr>
            <a:xfrm>
              <a:off x="497438" y="1593592"/>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Graphic 59" descr="Handshake">
              <a:extLst>
                <a:ext uri="{FF2B5EF4-FFF2-40B4-BE49-F238E27FC236}">
                  <a16:creationId xmlns:a16="http://schemas.microsoft.com/office/drawing/2014/main" id="{B71D88EF-7E6A-4DC6-BDB4-B16A23A6C2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9917" y="1578915"/>
              <a:ext cx="833785" cy="833785"/>
            </a:xfrm>
            <a:prstGeom prst="rect">
              <a:avLst/>
            </a:prstGeom>
          </p:spPr>
        </p:pic>
      </p:grpSp>
      <p:grpSp>
        <p:nvGrpSpPr>
          <p:cNvPr id="61" name="C2 Red Harm">
            <a:extLst>
              <a:ext uri="{FF2B5EF4-FFF2-40B4-BE49-F238E27FC236}">
                <a16:creationId xmlns:a16="http://schemas.microsoft.com/office/drawing/2014/main" id="{27255836-992F-4163-BCB4-6B4B1E3AFC57}"/>
              </a:ext>
            </a:extLst>
          </p:cNvPr>
          <p:cNvGrpSpPr/>
          <p:nvPr/>
        </p:nvGrpSpPr>
        <p:grpSpPr>
          <a:xfrm>
            <a:off x="2423593" y="3366088"/>
            <a:ext cx="463880" cy="455176"/>
            <a:chOff x="2038608" y="1834273"/>
            <a:chExt cx="898742" cy="847491"/>
          </a:xfrm>
          <a:solidFill>
            <a:srgbClr val="165751"/>
          </a:solidFill>
        </p:grpSpPr>
        <p:sp>
          <p:nvSpPr>
            <p:cNvPr id="62" name="Oval 61">
              <a:extLst>
                <a:ext uri="{FF2B5EF4-FFF2-40B4-BE49-F238E27FC236}">
                  <a16:creationId xmlns:a16="http://schemas.microsoft.com/office/drawing/2014/main" id="{67029F3D-F800-410C-A0B1-06B2705028AF}"/>
                </a:ext>
              </a:extLst>
            </p:cNvPr>
            <p:cNvSpPr/>
            <p:nvPr/>
          </p:nvSpPr>
          <p:spPr>
            <a:xfrm>
              <a:off x="2038608" y="1834273"/>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descr="Scales of justice">
              <a:extLst>
                <a:ext uri="{FF2B5EF4-FFF2-40B4-BE49-F238E27FC236}">
                  <a16:creationId xmlns:a16="http://schemas.microsoft.com/office/drawing/2014/main" id="{E7ACD80B-43D6-4683-84C9-505F6BEBD0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61775" y="1885701"/>
              <a:ext cx="652407" cy="652407"/>
            </a:xfrm>
            <a:prstGeom prst="rect">
              <a:avLst/>
            </a:prstGeom>
          </p:spPr>
        </p:pic>
      </p:grpSp>
      <p:grpSp>
        <p:nvGrpSpPr>
          <p:cNvPr id="64" name="C2 Knowl">
            <a:extLst>
              <a:ext uri="{FF2B5EF4-FFF2-40B4-BE49-F238E27FC236}">
                <a16:creationId xmlns:a16="http://schemas.microsoft.com/office/drawing/2014/main" id="{A94C6113-6B8F-4D7E-B94A-8751983953A6}"/>
              </a:ext>
            </a:extLst>
          </p:cNvPr>
          <p:cNvGrpSpPr/>
          <p:nvPr/>
        </p:nvGrpSpPr>
        <p:grpSpPr>
          <a:xfrm>
            <a:off x="2415967" y="3954223"/>
            <a:ext cx="463880" cy="455176"/>
            <a:chOff x="417947" y="3188922"/>
            <a:chExt cx="898742" cy="847491"/>
          </a:xfrm>
          <a:solidFill>
            <a:srgbClr val="3B8D61"/>
          </a:solidFill>
        </p:grpSpPr>
        <p:sp>
          <p:nvSpPr>
            <p:cNvPr id="65" name="Oval 64">
              <a:extLst>
                <a:ext uri="{FF2B5EF4-FFF2-40B4-BE49-F238E27FC236}">
                  <a16:creationId xmlns:a16="http://schemas.microsoft.com/office/drawing/2014/main" id="{554586D2-84DC-40D0-9B7C-BB9E816BE057}"/>
                </a:ext>
              </a:extLst>
            </p:cNvPr>
            <p:cNvSpPr/>
            <p:nvPr/>
          </p:nvSpPr>
          <p:spPr>
            <a:xfrm>
              <a:off x="417947" y="3188922"/>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Graphic 65" descr="Graduation cap">
              <a:extLst>
                <a:ext uri="{FF2B5EF4-FFF2-40B4-BE49-F238E27FC236}">
                  <a16:creationId xmlns:a16="http://schemas.microsoft.com/office/drawing/2014/main" id="{686B17A7-AA6E-408C-B4D2-D2296054D69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7783" y="3218049"/>
              <a:ext cx="779069" cy="779069"/>
            </a:xfrm>
            <a:prstGeom prst="rect">
              <a:avLst/>
            </a:prstGeom>
          </p:spPr>
        </p:pic>
      </p:grpSp>
      <p:grpSp>
        <p:nvGrpSpPr>
          <p:cNvPr id="67" name="C2 Outcome">
            <a:extLst>
              <a:ext uri="{FF2B5EF4-FFF2-40B4-BE49-F238E27FC236}">
                <a16:creationId xmlns:a16="http://schemas.microsoft.com/office/drawing/2014/main" id="{F4B0E489-FEA6-4DC9-9DBC-12284CE3DED0}"/>
              </a:ext>
            </a:extLst>
          </p:cNvPr>
          <p:cNvGrpSpPr/>
          <p:nvPr/>
        </p:nvGrpSpPr>
        <p:grpSpPr>
          <a:xfrm>
            <a:off x="2435920" y="4553142"/>
            <a:ext cx="463880" cy="455176"/>
            <a:chOff x="2005666" y="3149627"/>
            <a:chExt cx="898742" cy="847491"/>
          </a:xfrm>
          <a:solidFill>
            <a:srgbClr val="94BF6E"/>
          </a:solidFill>
        </p:grpSpPr>
        <p:sp>
          <p:nvSpPr>
            <p:cNvPr id="68" name="Oval 67">
              <a:extLst>
                <a:ext uri="{FF2B5EF4-FFF2-40B4-BE49-F238E27FC236}">
                  <a16:creationId xmlns:a16="http://schemas.microsoft.com/office/drawing/2014/main" id="{16275494-88BB-4969-944D-8629F132F690}"/>
                </a:ext>
              </a:extLst>
            </p:cNvPr>
            <p:cNvSpPr/>
            <p:nvPr/>
          </p:nvSpPr>
          <p:spPr>
            <a:xfrm>
              <a:off x="2005666" y="3149627"/>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Graphic 68" descr="Muscular arm">
              <a:extLst>
                <a:ext uri="{FF2B5EF4-FFF2-40B4-BE49-F238E27FC236}">
                  <a16:creationId xmlns:a16="http://schemas.microsoft.com/office/drawing/2014/main" id="{32DC0F9A-0CF4-44B0-8200-0C3B097E699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136673" y="3230243"/>
              <a:ext cx="636728" cy="636728"/>
            </a:xfrm>
            <a:prstGeom prst="rect">
              <a:avLst/>
            </a:prstGeom>
          </p:spPr>
        </p:pic>
      </p:grpSp>
      <p:grpSp>
        <p:nvGrpSpPr>
          <p:cNvPr id="70" name="C3 Rel">
            <a:extLst>
              <a:ext uri="{FF2B5EF4-FFF2-40B4-BE49-F238E27FC236}">
                <a16:creationId xmlns:a16="http://schemas.microsoft.com/office/drawing/2014/main" id="{E24CC667-2FC3-4441-8437-68DDCD40F669}"/>
              </a:ext>
            </a:extLst>
          </p:cNvPr>
          <p:cNvGrpSpPr/>
          <p:nvPr/>
        </p:nvGrpSpPr>
        <p:grpSpPr>
          <a:xfrm>
            <a:off x="4910927" y="2803569"/>
            <a:ext cx="433492" cy="467859"/>
            <a:chOff x="497438" y="1578915"/>
            <a:chExt cx="898742" cy="862168"/>
          </a:xfrm>
          <a:solidFill>
            <a:srgbClr val="18637B"/>
          </a:solidFill>
        </p:grpSpPr>
        <p:sp>
          <p:nvSpPr>
            <p:cNvPr id="71" name="Oval 70">
              <a:extLst>
                <a:ext uri="{FF2B5EF4-FFF2-40B4-BE49-F238E27FC236}">
                  <a16:creationId xmlns:a16="http://schemas.microsoft.com/office/drawing/2014/main" id="{92BC5295-69D0-4FFA-B82B-5A15F4455970}"/>
                </a:ext>
              </a:extLst>
            </p:cNvPr>
            <p:cNvSpPr/>
            <p:nvPr/>
          </p:nvSpPr>
          <p:spPr>
            <a:xfrm>
              <a:off x="497438" y="1593592"/>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Graphic 71" descr="Handshake">
              <a:extLst>
                <a:ext uri="{FF2B5EF4-FFF2-40B4-BE49-F238E27FC236}">
                  <a16:creationId xmlns:a16="http://schemas.microsoft.com/office/drawing/2014/main" id="{7E0D65B0-D04C-4D41-97C8-BFFA2609F9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9917" y="1578915"/>
              <a:ext cx="833785" cy="833785"/>
            </a:xfrm>
            <a:prstGeom prst="rect">
              <a:avLst/>
            </a:prstGeom>
          </p:spPr>
        </p:pic>
      </p:grpSp>
      <p:grpSp>
        <p:nvGrpSpPr>
          <p:cNvPr id="73" name="C3 Red Harm">
            <a:extLst>
              <a:ext uri="{FF2B5EF4-FFF2-40B4-BE49-F238E27FC236}">
                <a16:creationId xmlns:a16="http://schemas.microsoft.com/office/drawing/2014/main" id="{474C305F-A536-420A-8811-489EE756FBDA}"/>
              </a:ext>
            </a:extLst>
          </p:cNvPr>
          <p:cNvGrpSpPr/>
          <p:nvPr/>
        </p:nvGrpSpPr>
        <p:grpSpPr>
          <a:xfrm>
            <a:off x="4888165" y="3350686"/>
            <a:ext cx="463880" cy="455176"/>
            <a:chOff x="2038608" y="1834273"/>
            <a:chExt cx="898742" cy="847491"/>
          </a:xfrm>
          <a:solidFill>
            <a:srgbClr val="165751"/>
          </a:solidFill>
        </p:grpSpPr>
        <p:sp>
          <p:nvSpPr>
            <p:cNvPr id="74" name="Oval 73">
              <a:extLst>
                <a:ext uri="{FF2B5EF4-FFF2-40B4-BE49-F238E27FC236}">
                  <a16:creationId xmlns:a16="http://schemas.microsoft.com/office/drawing/2014/main" id="{DB495B78-AB2C-4B2C-9F2E-353C385EF6C4}"/>
                </a:ext>
              </a:extLst>
            </p:cNvPr>
            <p:cNvSpPr/>
            <p:nvPr/>
          </p:nvSpPr>
          <p:spPr>
            <a:xfrm>
              <a:off x="2038608" y="1834273"/>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Graphic 74" descr="Scales of justice">
              <a:extLst>
                <a:ext uri="{FF2B5EF4-FFF2-40B4-BE49-F238E27FC236}">
                  <a16:creationId xmlns:a16="http://schemas.microsoft.com/office/drawing/2014/main" id="{FBB63505-AACD-4B14-BC78-C951CA74B71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61775" y="1885701"/>
              <a:ext cx="652407" cy="652407"/>
            </a:xfrm>
            <a:prstGeom prst="rect">
              <a:avLst/>
            </a:prstGeom>
          </p:spPr>
        </p:pic>
      </p:grpSp>
      <p:grpSp>
        <p:nvGrpSpPr>
          <p:cNvPr id="76" name="C3 Knowl">
            <a:extLst>
              <a:ext uri="{FF2B5EF4-FFF2-40B4-BE49-F238E27FC236}">
                <a16:creationId xmlns:a16="http://schemas.microsoft.com/office/drawing/2014/main" id="{3CB4D84C-E468-41FA-8738-20987A0B8147}"/>
              </a:ext>
            </a:extLst>
          </p:cNvPr>
          <p:cNvGrpSpPr/>
          <p:nvPr/>
        </p:nvGrpSpPr>
        <p:grpSpPr>
          <a:xfrm>
            <a:off x="4880539" y="3938821"/>
            <a:ext cx="463880" cy="455176"/>
            <a:chOff x="417947" y="3188922"/>
            <a:chExt cx="898742" cy="847491"/>
          </a:xfrm>
          <a:solidFill>
            <a:srgbClr val="3B8D61"/>
          </a:solidFill>
        </p:grpSpPr>
        <p:sp>
          <p:nvSpPr>
            <p:cNvPr id="77" name="Oval 76">
              <a:extLst>
                <a:ext uri="{FF2B5EF4-FFF2-40B4-BE49-F238E27FC236}">
                  <a16:creationId xmlns:a16="http://schemas.microsoft.com/office/drawing/2014/main" id="{DC31440B-8081-48FF-A16B-1F55EADB4A69}"/>
                </a:ext>
              </a:extLst>
            </p:cNvPr>
            <p:cNvSpPr/>
            <p:nvPr/>
          </p:nvSpPr>
          <p:spPr>
            <a:xfrm>
              <a:off x="417947" y="3188922"/>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Graphic 77" descr="Graduation cap">
              <a:extLst>
                <a:ext uri="{FF2B5EF4-FFF2-40B4-BE49-F238E27FC236}">
                  <a16:creationId xmlns:a16="http://schemas.microsoft.com/office/drawing/2014/main" id="{16DCBD83-7929-4FAF-8909-AABFCEAEEA5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7783" y="3218049"/>
              <a:ext cx="779069" cy="779069"/>
            </a:xfrm>
            <a:prstGeom prst="rect">
              <a:avLst/>
            </a:prstGeom>
          </p:spPr>
        </p:pic>
      </p:grpSp>
      <p:grpSp>
        <p:nvGrpSpPr>
          <p:cNvPr id="79" name="C3 Outcome">
            <a:extLst>
              <a:ext uri="{FF2B5EF4-FFF2-40B4-BE49-F238E27FC236}">
                <a16:creationId xmlns:a16="http://schemas.microsoft.com/office/drawing/2014/main" id="{FDC0F2D6-4779-4D71-B63B-87CA4FB77880}"/>
              </a:ext>
            </a:extLst>
          </p:cNvPr>
          <p:cNvGrpSpPr/>
          <p:nvPr/>
        </p:nvGrpSpPr>
        <p:grpSpPr>
          <a:xfrm>
            <a:off x="4900492" y="4537740"/>
            <a:ext cx="463880" cy="455176"/>
            <a:chOff x="2005666" y="3149627"/>
            <a:chExt cx="898742" cy="847491"/>
          </a:xfrm>
          <a:solidFill>
            <a:srgbClr val="94BF6E"/>
          </a:solidFill>
        </p:grpSpPr>
        <p:sp>
          <p:nvSpPr>
            <p:cNvPr id="80" name="Oval 79">
              <a:extLst>
                <a:ext uri="{FF2B5EF4-FFF2-40B4-BE49-F238E27FC236}">
                  <a16:creationId xmlns:a16="http://schemas.microsoft.com/office/drawing/2014/main" id="{4A67E9B6-4212-45F2-B0E8-A2232AF20300}"/>
                </a:ext>
              </a:extLst>
            </p:cNvPr>
            <p:cNvSpPr/>
            <p:nvPr/>
          </p:nvSpPr>
          <p:spPr>
            <a:xfrm>
              <a:off x="2005666" y="3149627"/>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Graphic 80" descr="Muscular arm">
              <a:extLst>
                <a:ext uri="{FF2B5EF4-FFF2-40B4-BE49-F238E27FC236}">
                  <a16:creationId xmlns:a16="http://schemas.microsoft.com/office/drawing/2014/main" id="{B57198E1-D38F-4575-B396-6865C947D9F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136673" y="3230243"/>
              <a:ext cx="636728" cy="636728"/>
            </a:xfrm>
            <a:prstGeom prst="rect">
              <a:avLst/>
            </a:prstGeom>
          </p:spPr>
        </p:pic>
      </p:grpSp>
      <p:grpSp>
        <p:nvGrpSpPr>
          <p:cNvPr id="82" name="C4 Rel">
            <a:extLst>
              <a:ext uri="{FF2B5EF4-FFF2-40B4-BE49-F238E27FC236}">
                <a16:creationId xmlns:a16="http://schemas.microsoft.com/office/drawing/2014/main" id="{F6CC9F28-6034-4865-82BB-391005B78A9D}"/>
              </a:ext>
            </a:extLst>
          </p:cNvPr>
          <p:cNvGrpSpPr/>
          <p:nvPr/>
        </p:nvGrpSpPr>
        <p:grpSpPr>
          <a:xfrm>
            <a:off x="7193828" y="2803569"/>
            <a:ext cx="433492" cy="467859"/>
            <a:chOff x="497438" y="1578915"/>
            <a:chExt cx="898742" cy="862168"/>
          </a:xfrm>
          <a:solidFill>
            <a:srgbClr val="18637B"/>
          </a:solidFill>
        </p:grpSpPr>
        <p:sp>
          <p:nvSpPr>
            <p:cNvPr id="83" name="Oval 82">
              <a:extLst>
                <a:ext uri="{FF2B5EF4-FFF2-40B4-BE49-F238E27FC236}">
                  <a16:creationId xmlns:a16="http://schemas.microsoft.com/office/drawing/2014/main" id="{BDA92878-F36C-4BC5-8C4C-1DF3CB936070}"/>
                </a:ext>
              </a:extLst>
            </p:cNvPr>
            <p:cNvSpPr/>
            <p:nvPr/>
          </p:nvSpPr>
          <p:spPr>
            <a:xfrm>
              <a:off x="497438" y="1593592"/>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Graphic 83" descr="Handshake">
              <a:extLst>
                <a:ext uri="{FF2B5EF4-FFF2-40B4-BE49-F238E27FC236}">
                  <a16:creationId xmlns:a16="http://schemas.microsoft.com/office/drawing/2014/main" id="{EF6663C5-6A75-4E55-90BB-2DF09F1C6A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9917" y="1578915"/>
              <a:ext cx="833785" cy="833785"/>
            </a:xfrm>
            <a:prstGeom prst="rect">
              <a:avLst/>
            </a:prstGeom>
          </p:spPr>
        </p:pic>
      </p:grpSp>
      <p:grpSp>
        <p:nvGrpSpPr>
          <p:cNvPr id="85" name="C4 reduce harm">
            <a:extLst>
              <a:ext uri="{FF2B5EF4-FFF2-40B4-BE49-F238E27FC236}">
                <a16:creationId xmlns:a16="http://schemas.microsoft.com/office/drawing/2014/main" id="{820C2ACE-A109-444F-AE39-41B937F2CF03}"/>
              </a:ext>
            </a:extLst>
          </p:cNvPr>
          <p:cNvGrpSpPr/>
          <p:nvPr/>
        </p:nvGrpSpPr>
        <p:grpSpPr>
          <a:xfrm>
            <a:off x="7171066" y="3350686"/>
            <a:ext cx="463880" cy="455176"/>
            <a:chOff x="2038608" y="1834273"/>
            <a:chExt cx="898742" cy="847491"/>
          </a:xfrm>
          <a:solidFill>
            <a:srgbClr val="165751"/>
          </a:solidFill>
        </p:grpSpPr>
        <p:sp>
          <p:nvSpPr>
            <p:cNvPr id="86" name="Oval 85">
              <a:extLst>
                <a:ext uri="{FF2B5EF4-FFF2-40B4-BE49-F238E27FC236}">
                  <a16:creationId xmlns:a16="http://schemas.microsoft.com/office/drawing/2014/main" id="{87B7D5C3-FDEB-4485-A757-3A8FD6F6C3D2}"/>
                </a:ext>
              </a:extLst>
            </p:cNvPr>
            <p:cNvSpPr/>
            <p:nvPr/>
          </p:nvSpPr>
          <p:spPr>
            <a:xfrm>
              <a:off x="2038608" y="1834273"/>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Graphic 86" descr="Scales of justice">
              <a:extLst>
                <a:ext uri="{FF2B5EF4-FFF2-40B4-BE49-F238E27FC236}">
                  <a16:creationId xmlns:a16="http://schemas.microsoft.com/office/drawing/2014/main" id="{42193DC9-DB91-4EF7-937C-749294D8CEE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61775" y="1885701"/>
              <a:ext cx="652407" cy="652407"/>
            </a:xfrm>
            <a:prstGeom prst="rect">
              <a:avLst/>
            </a:prstGeom>
          </p:spPr>
        </p:pic>
      </p:grpSp>
      <p:grpSp>
        <p:nvGrpSpPr>
          <p:cNvPr id="88" name="C4 knowl">
            <a:extLst>
              <a:ext uri="{FF2B5EF4-FFF2-40B4-BE49-F238E27FC236}">
                <a16:creationId xmlns:a16="http://schemas.microsoft.com/office/drawing/2014/main" id="{2332E5F8-E457-4B8D-B15D-B403D6142DBF}"/>
              </a:ext>
            </a:extLst>
          </p:cNvPr>
          <p:cNvGrpSpPr/>
          <p:nvPr/>
        </p:nvGrpSpPr>
        <p:grpSpPr>
          <a:xfrm>
            <a:off x="7163440" y="3938821"/>
            <a:ext cx="463880" cy="455176"/>
            <a:chOff x="417947" y="3188922"/>
            <a:chExt cx="898742" cy="847491"/>
          </a:xfrm>
          <a:solidFill>
            <a:srgbClr val="3B8D61"/>
          </a:solidFill>
        </p:grpSpPr>
        <p:sp>
          <p:nvSpPr>
            <p:cNvPr id="89" name="Oval 88">
              <a:extLst>
                <a:ext uri="{FF2B5EF4-FFF2-40B4-BE49-F238E27FC236}">
                  <a16:creationId xmlns:a16="http://schemas.microsoft.com/office/drawing/2014/main" id="{773F58F5-4D2D-4462-87C3-BC1489583440}"/>
                </a:ext>
              </a:extLst>
            </p:cNvPr>
            <p:cNvSpPr/>
            <p:nvPr/>
          </p:nvSpPr>
          <p:spPr>
            <a:xfrm>
              <a:off x="417947" y="3188922"/>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Graphic 89" descr="Graduation cap">
              <a:extLst>
                <a:ext uri="{FF2B5EF4-FFF2-40B4-BE49-F238E27FC236}">
                  <a16:creationId xmlns:a16="http://schemas.microsoft.com/office/drawing/2014/main" id="{AEB99468-B2E7-4D13-AF46-909A4C3F48E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7783" y="3218049"/>
              <a:ext cx="779069" cy="779069"/>
            </a:xfrm>
            <a:prstGeom prst="rect">
              <a:avLst/>
            </a:prstGeom>
          </p:spPr>
        </p:pic>
      </p:grpSp>
      <p:grpSp>
        <p:nvGrpSpPr>
          <p:cNvPr id="91" name="C4 outcome">
            <a:extLst>
              <a:ext uri="{FF2B5EF4-FFF2-40B4-BE49-F238E27FC236}">
                <a16:creationId xmlns:a16="http://schemas.microsoft.com/office/drawing/2014/main" id="{482AE5B6-B714-4F09-B2CD-CAFA9FB0F926}"/>
              </a:ext>
            </a:extLst>
          </p:cNvPr>
          <p:cNvGrpSpPr/>
          <p:nvPr/>
        </p:nvGrpSpPr>
        <p:grpSpPr>
          <a:xfrm>
            <a:off x="7183393" y="4537740"/>
            <a:ext cx="463880" cy="455176"/>
            <a:chOff x="2005666" y="3149627"/>
            <a:chExt cx="898742" cy="847491"/>
          </a:xfrm>
          <a:solidFill>
            <a:srgbClr val="94BF6E"/>
          </a:solidFill>
        </p:grpSpPr>
        <p:sp>
          <p:nvSpPr>
            <p:cNvPr id="92" name="Oval 91">
              <a:extLst>
                <a:ext uri="{FF2B5EF4-FFF2-40B4-BE49-F238E27FC236}">
                  <a16:creationId xmlns:a16="http://schemas.microsoft.com/office/drawing/2014/main" id="{78E98516-7814-4159-8A18-6FFB1B351FB5}"/>
                </a:ext>
              </a:extLst>
            </p:cNvPr>
            <p:cNvSpPr/>
            <p:nvPr/>
          </p:nvSpPr>
          <p:spPr>
            <a:xfrm>
              <a:off x="2005666" y="3149627"/>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 name="Graphic 92" descr="Muscular arm">
              <a:extLst>
                <a:ext uri="{FF2B5EF4-FFF2-40B4-BE49-F238E27FC236}">
                  <a16:creationId xmlns:a16="http://schemas.microsoft.com/office/drawing/2014/main" id="{77022B90-F855-497D-AE89-349EBFDE34C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136673" y="3230243"/>
              <a:ext cx="636728" cy="636728"/>
            </a:xfrm>
            <a:prstGeom prst="rect">
              <a:avLst/>
            </a:prstGeom>
          </p:spPr>
        </p:pic>
      </p:grpSp>
      <p:sp>
        <p:nvSpPr>
          <p:cNvPr id="13" name="TextBox 12">
            <a:extLst>
              <a:ext uri="{FF2B5EF4-FFF2-40B4-BE49-F238E27FC236}">
                <a16:creationId xmlns:a16="http://schemas.microsoft.com/office/drawing/2014/main" id="{60F5F279-EE8B-45BC-ADAF-A2A188B322FD}"/>
              </a:ext>
            </a:extLst>
          </p:cNvPr>
          <p:cNvSpPr txBox="1"/>
          <p:nvPr/>
        </p:nvSpPr>
        <p:spPr>
          <a:xfrm>
            <a:off x="1146025" y="963472"/>
            <a:ext cx="3922212" cy="461665"/>
          </a:xfrm>
          <a:prstGeom prst="rect">
            <a:avLst/>
          </a:prstGeom>
          <a:noFill/>
        </p:spPr>
        <p:txBody>
          <a:bodyPr wrap="square" rtlCol="0">
            <a:spAutoFit/>
          </a:bodyPr>
          <a:lstStyle/>
          <a:p>
            <a:r>
              <a:rPr lang="en-US" sz="1200" b="1" dirty="0">
                <a:solidFill>
                  <a:schemeClr val="bg1"/>
                </a:solidFill>
                <a:latin typeface="Roboto Slab" pitchFamily="2" charset="0"/>
                <a:ea typeface="Roboto Slab" pitchFamily="2" charset="0"/>
              </a:rPr>
              <a:t>What value did each cost conversation add?  </a:t>
            </a:r>
          </a:p>
          <a:p>
            <a:r>
              <a:rPr lang="en-US" sz="1200" b="1" dirty="0">
                <a:solidFill>
                  <a:schemeClr val="bg1"/>
                </a:solidFill>
                <a:latin typeface="Roboto Slab" pitchFamily="2" charset="0"/>
                <a:ea typeface="Roboto Slab" pitchFamily="2" charset="0"/>
              </a:rPr>
              <a:t>Click on the appropriate icon for each story.  </a:t>
            </a:r>
          </a:p>
        </p:txBody>
      </p:sp>
      <p:grpSp>
        <p:nvGrpSpPr>
          <p:cNvPr id="28" name="Group 27">
            <a:extLst>
              <a:ext uri="{FF2B5EF4-FFF2-40B4-BE49-F238E27FC236}">
                <a16:creationId xmlns:a16="http://schemas.microsoft.com/office/drawing/2014/main" id="{3E9B3BB0-22E2-4B7F-B03B-9B3F02C89C5F}"/>
              </a:ext>
            </a:extLst>
          </p:cNvPr>
          <p:cNvGrpSpPr/>
          <p:nvPr/>
        </p:nvGrpSpPr>
        <p:grpSpPr>
          <a:xfrm>
            <a:off x="5052892" y="65912"/>
            <a:ext cx="1110628" cy="883749"/>
            <a:chOff x="4825393" y="237385"/>
            <a:chExt cx="1110628" cy="883749"/>
          </a:xfrm>
        </p:grpSpPr>
        <p:grpSp>
          <p:nvGrpSpPr>
            <p:cNvPr id="14" name="Group 13">
              <a:extLst>
                <a:ext uri="{FF2B5EF4-FFF2-40B4-BE49-F238E27FC236}">
                  <a16:creationId xmlns:a16="http://schemas.microsoft.com/office/drawing/2014/main" id="{C37B8659-D7F9-4D71-ADB0-A2DF1F126857}"/>
                </a:ext>
              </a:extLst>
            </p:cNvPr>
            <p:cNvGrpSpPr/>
            <p:nvPr/>
          </p:nvGrpSpPr>
          <p:grpSpPr>
            <a:xfrm>
              <a:off x="5018016" y="237385"/>
              <a:ext cx="433492" cy="467859"/>
              <a:chOff x="497438" y="1578915"/>
              <a:chExt cx="898742" cy="862168"/>
            </a:xfrm>
            <a:solidFill>
              <a:srgbClr val="18637B"/>
            </a:solidFill>
          </p:grpSpPr>
          <p:sp>
            <p:nvSpPr>
              <p:cNvPr id="15" name="Oval 14">
                <a:extLst>
                  <a:ext uri="{FF2B5EF4-FFF2-40B4-BE49-F238E27FC236}">
                    <a16:creationId xmlns:a16="http://schemas.microsoft.com/office/drawing/2014/main" id="{0D30E364-3A2B-4D75-B8E5-9A93971AD9D6}"/>
                  </a:ext>
                </a:extLst>
              </p:cNvPr>
              <p:cNvSpPr/>
              <p:nvPr/>
            </p:nvSpPr>
            <p:spPr>
              <a:xfrm>
                <a:off x="497438" y="1593592"/>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Handshake">
                <a:extLst>
                  <a:ext uri="{FF2B5EF4-FFF2-40B4-BE49-F238E27FC236}">
                    <a16:creationId xmlns:a16="http://schemas.microsoft.com/office/drawing/2014/main" id="{45EC5FCF-1C17-43DA-8AEB-21BAA29980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9917" y="1578915"/>
                <a:ext cx="833785" cy="833785"/>
              </a:xfrm>
              <a:prstGeom prst="rect">
                <a:avLst/>
              </a:prstGeom>
            </p:spPr>
          </p:pic>
        </p:grpSp>
        <p:sp>
          <p:nvSpPr>
            <p:cNvPr id="27" name="TextBox 26">
              <a:extLst>
                <a:ext uri="{FF2B5EF4-FFF2-40B4-BE49-F238E27FC236}">
                  <a16:creationId xmlns:a16="http://schemas.microsoft.com/office/drawing/2014/main" id="{8868DC78-ACAC-4686-B884-4317F3963615}"/>
                </a:ext>
              </a:extLst>
            </p:cNvPr>
            <p:cNvSpPr txBox="1"/>
            <p:nvPr/>
          </p:nvSpPr>
          <p:spPr>
            <a:xfrm>
              <a:off x="4825393" y="721024"/>
              <a:ext cx="1110628" cy="400110"/>
            </a:xfrm>
            <a:prstGeom prst="rect">
              <a:avLst/>
            </a:prstGeom>
            <a:noFill/>
          </p:spPr>
          <p:txBody>
            <a:bodyPr wrap="square" rtlCol="0">
              <a:spAutoFit/>
            </a:bodyPr>
            <a:lstStyle/>
            <a:p>
              <a:r>
                <a:rPr lang="en-US" sz="1000" b="1" dirty="0">
                  <a:solidFill>
                    <a:srgbClr val="124057"/>
                  </a:solidFill>
                  <a:latin typeface="Roboto Slab" pitchFamily="2" charset="0"/>
                  <a:ea typeface="Roboto Slab" pitchFamily="2" charset="0"/>
                </a:rPr>
                <a:t>Stronger Relationships</a:t>
              </a:r>
            </a:p>
          </p:txBody>
        </p:sp>
      </p:grpSp>
      <p:grpSp>
        <p:nvGrpSpPr>
          <p:cNvPr id="29" name="Group 28">
            <a:extLst>
              <a:ext uri="{FF2B5EF4-FFF2-40B4-BE49-F238E27FC236}">
                <a16:creationId xmlns:a16="http://schemas.microsoft.com/office/drawing/2014/main" id="{66E5A9FF-54FF-4BF4-BFCA-543454E2C2BC}"/>
              </a:ext>
            </a:extLst>
          </p:cNvPr>
          <p:cNvGrpSpPr/>
          <p:nvPr/>
        </p:nvGrpSpPr>
        <p:grpSpPr>
          <a:xfrm>
            <a:off x="6060438" y="576085"/>
            <a:ext cx="1110628" cy="673783"/>
            <a:chOff x="5616622" y="642616"/>
            <a:chExt cx="1110628" cy="673783"/>
          </a:xfrm>
        </p:grpSpPr>
        <p:grpSp>
          <p:nvGrpSpPr>
            <p:cNvPr id="17" name="Group 16">
              <a:extLst>
                <a:ext uri="{FF2B5EF4-FFF2-40B4-BE49-F238E27FC236}">
                  <a16:creationId xmlns:a16="http://schemas.microsoft.com/office/drawing/2014/main" id="{C124625E-0F89-442D-9DAB-02BF83B4BB78}"/>
                </a:ext>
              </a:extLst>
            </p:cNvPr>
            <p:cNvGrpSpPr/>
            <p:nvPr/>
          </p:nvGrpSpPr>
          <p:grpSpPr>
            <a:xfrm>
              <a:off x="5874527" y="642616"/>
              <a:ext cx="463880" cy="455176"/>
              <a:chOff x="2038608" y="1834273"/>
              <a:chExt cx="898742" cy="847491"/>
            </a:xfrm>
            <a:solidFill>
              <a:srgbClr val="165751"/>
            </a:solidFill>
          </p:grpSpPr>
          <p:sp>
            <p:nvSpPr>
              <p:cNvPr id="18" name="Oval 17">
                <a:extLst>
                  <a:ext uri="{FF2B5EF4-FFF2-40B4-BE49-F238E27FC236}">
                    <a16:creationId xmlns:a16="http://schemas.microsoft.com/office/drawing/2014/main" id="{5249D78A-5619-4735-843E-85F6F82C237F}"/>
                  </a:ext>
                </a:extLst>
              </p:cNvPr>
              <p:cNvSpPr/>
              <p:nvPr/>
            </p:nvSpPr>
            <p:spPr>
              <a:xfrm>
                <a:off x="2038608" y="1834273"/>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Scales of justice">
                <a:extLst>
                  <a:ext uri="{FF2B5EF4-FFF2-40B4-BE49-F238E27FC236}">
                    <a16:creationId xmlns:a16="http://schemas.microsoft.com/office/drawing/2014/main" id="{7BB5D83A-71EE-4D6A-870F-C39F2869A7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61775" y="1885701"/>
                <a:ext cx="652407" cy="652407"/>
              </a:xfrm>
              <a:prstGeom prst="rect">
                <a:avLst/>
              </a:prstGeom>
            </p:spPr>
          </p:pic>
        </p:grpSp>
        <p:sp>
          <p:nvSpPr>
            <p:cNvPr id="113" name="TextBox 112">
              <a:extLst>
                <a:ext uri="{FF2B5EF4-FFF2-40B4-BE49-F238E27FC236}">
                  <a16:creationId xmlns:a16="http://schemas.microsoft.com/office/drawing/2014/main" id="{0399D815-5BDC-48F6-9AC3-6B1E0B0129CC}"/>
                </a:ext>
              </a:extLst>
            </p:cNvPr>
            <p:cNvSpPr txBox="1"/>
            <p:nvPr/>
          </p:nvSpPr>
          <p:spPr>
            <a:xfrm>
              <a:off x="5616622" y="1070178"/>
              <a:ext cx="1110628" cy="246221"/>
            </a:xfrm>
            <a:prstGeom prst="rect">
              <a:avLst/>
            </a:prstGeom>
            <a:noFill/>
          </p:spPr>
          <p:txBody>
            <a:bodyPr wrap="square" rtlCol="0">
              <a:spAutoFit/>
            </a:bodyPr>
            <a:lstStyle/>
            <a:p>
              <a:r>
                <a:rPr lang="en-US" sz="1000" b="1" dirty="0">
                  <a:solidFill>
                    <a:srgbClr val="124057"/>
                  </a:solidFill>
                  <a:latin typeface="Roboto Slab" pitchFamily="2" charset="0"/>
                  <a:ea typeface="Roboto Slab" pitchFamily="2" charset="0"/>
                </a:rPr>
                <a:t>Reduce Harm</a:t>
              </a:r>
            </a:p>
          </p:txBody>
        </p:sp>
      </p:grpSp>
      <p:grpSp>
        <p:nvGrpSpPr>
          <p:cNvPr id="30" name="Group 29">
            <a:extLst>
              <a:ext uri="{FF2B5EF4-FFF2-40B4-BE49-F238E27FC236}">
                <a16:creationId xmlns:a16="http://schemas.microsoft.com/office/drawing/2014/main" id="{0EA7E1A5-B2AD-4130-9B2E-A3D514D2C38C}"/>
              </a:ext>
            </a:extLst>
          </p:cNvPr>
          <p:cNvGrpSpPr/>
          <p:nvPr/>
        </p:nvGrpSpPr>
        <p:grpSpPr>
          <a:xfrm>
            <a:off x="7001793" y="101881"/>
            <a:ext cx="1110628" cy="644550"/>
            <a:chOff x="6474658" y="229547"/>
            <a:chExt cx="1110628" cy="644550"/>
          </a:xfrm>
        </p:grpSpPr>
        <p:grpSp>
          <p:nvGrpSpPr>
            <p:cNvPr id="20" name="Group 19">
              <a:extLst>
                <a:ext uri="{FF2B5EF4-FFF2-40B4-BE49-F238E27FC236}">
                  <a16:creationId xmlns:a16="http://schemas.microsoft.com/office/drawing/2014/main" id="{808D1339-4714-449A-AD7B-571F6747EE36}"/>
                </a:ext>
              </a:extLst>
            </p:cNvPr>
            <p:cNvGrpSpPr/>
            <p:nvPr/>
          </p:nvGrpSpPr>
          <p:grpSpPr>
            <a:xfrm>
              <a:off x="6673453" y="229547"/>
              <a:ext cx="448488" cy="413547"/>
              <a:chOff x="417947" y="3188922"/>
              <a:chExt cx="898742" cy="847491"/>
            </a:xfrm>
            <a:solidFill>
              <a:srgbClr val="3B8D61"/>
            </a:solidFill>
          </p:grpSpPr>
          <p:sp>
            <p:nvSpPr>
              <p:cNvPr id="21" name="Oval 20">
                <a:extLst>
                  <a:ext uri="{FF2B5EF4-FFF2-40B4-BE49-F238E27FC236}">
                    <a16:creationId xmlns:a16="http://schemas.microsoft.com/office/drawing/2014/main" id="{712FFDEB-E9E0-4A7A-B38C-C6E6A8847E5E}"/>
                  </a:ext>
                </a:extLst>
              </p:cNvPr>
              <p:cNvSpPr/>
              <p:nvPr/>
            </p:nvSpPr>
            <p:spPr>
              <a:xfrm>
                <a:off x="417947" y="3188922"/>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descr="Graduation cap">
                <a:extLst>
                  <a:ext uri="{FF2B5EF4-FFF2-40B4-BE49-F238E27FC236}">
                    <a16:creationId xmlns:a16="http://schemas.microsoft.com/office/drawing/2014/main" id="{559F9FF1-2DEE-420E-974B-063F982E28F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7783" y="3218049"/>
                <a:ext cx="779069" cy="779069"/>
              </a:xfrm>
              <a:prstGeom prst="rect">
                <a:avLst/>
              </a:prstGeom>
            </p:spPr>
          </p:pic>
        </p:grpSp>
        <p:sp>
          <p:nvSpPr>
            <p:cNvPr id="114" name="TextBox 113">
              <a:extLst>
                <a:ext uri="{FF2B5EF4-FFF2-40B4-BE49-F238E27FC236}">
                  <a16:creationId xmlns:a16="http://schemas.microsoft.com/office/drawing/2014/main" id="{E583182E-AD96-4CF3-9FF0-A9E51A80D8E7}"/>
                </a:ext>
              </a:extLst>
            </p:cNvPr>
            <p:cNvSpPr txBox="1"/>
            <p:nvPr/>
          </p:nvSpPr>
          <p:spPr>
            <a:xfrm>
              <a:off x="6474658" y="627876"/>
              <a:ext cx="1110628" cy="246221"/>
            </a:xfrm>
            <a:prstGeom prst="rect">
              <a:avLst/>
            </a:prstGeom>
            <a:noFill/>
          </p:spPr>
          <p:txBody>
            <a:bodyPr wrap="square" rtlCol="0">
              <a:spAutoFit/>
            </a:bodyPr>
            <a:lstStyle/>
            <a:p>
              <a:r>
                <a:rPr lang="en-US" sz="1000" b="1" dirty="0">
                  <a:solidFill>
                    <a:srgbClr val="124057"/>
                  </a:solidFill>
                  <a:latin typeface="Roboto Slab" pitchFamily="2" charset="0"/>
                  <a:ea typeface="Roboto Slab" pitchFamily="2" charset="0"/>
                </a:rPr>
                <a:t>Knowledge</a:t>
              </a:r>
            </a:p>
          </p:txBody>
        </p:sp>
      </p:grpSp>
      <p:grpSp>
        <p:nvGrpSpPr>
          <p:cNvPr id="31" name="Group 30">
            <a:extLst>
              <a:ext uri="{FF2B5EF4-FFF2-40B4-BE49-F238E27FC236}">
                <a16:creationId xmlns:a16="http://schemas.microsoft.com/office/drawing/2014/main" id="{0F7B81AB-726E-401C-879A-0F655D53891E}"/>
              </a:ext>
            </a:extLst>
          </p:cNvPr>
          <p:cNvGrpSpPr/>
          <p:nvPr/>
        </p:nvGrpSpPr>
        <p:grpSpPr>
          <a:xfrm>
            <a:off x="7938538" y="515590"/>
            <a:ext cx="1110628" cy="684527"/>
            <a:chOff x="7320201" y="197839"/>
            <a:chExt cx="1110628" cy="684527"/>
          </a:xfrm>
        </p:grpSpPr>
        <p:grpSp>
          <p:nvGrpSpPr>
            <p:cNvPr id="23" name="Group 22">
              <a:extLst>
                <a:ext uri="{FF2B5EF4-FFF2-40B4-BE49-F238E27FC236}">
                  <a16:creationId xmlns:a16="http://schemas.microsoft.com/office/drawing/2014/main" id="{F852A9E5-BB22-4B20-9E67-078C5B5F26EC}"/>
                </a:ext>
              </a:extLst>
            </p:cNvPr>
            <p:cNvGrpSpPr/>
            <p:nvPr/>
          </p:nvGrpSpPr>
          <p:grpSpPr>
            <a:xfrm>
              <a:off x="7462832" y="197839"/>
              <a:ext cx="427601" cy="453396"/>
              <a:chOff x="2005666" y="3149627"/>
              <a:chExt cx="898742" cy="847491"/>
            </a:xfrm>
            <a:solidFill>
              <a:srgbClr val="94BF6E"/>
            </a:solidFill>
          </p:grpSpPr>
          <p:sp>
            <p:nvSpPr>
              <p:cNvPr id="24" name="Oval 23">
                <a:extLst>
                  <a:ext uri="{FF2B5EF4-FFF2-40B4-BE49-F238E27FC236}">
                    <a16:creationId xmlns:a16="http://schemas.microsoft.com/office/drawing/2014/main" id="{E6814B57-A251-4085-A6E6-870710F03AB1}"/>
                  </a:ext>
                </a:extLst>
              </p:cNvPr>
              <p:cNvSpPr/>
              <p:nvPr/>
            </p:nvSpPr>
            <p:spPr>
              <a:xfrm>
                <a:off x="2005666" y="3149627"/>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descr="Muscular arm">
                <a:extLst>
                  <a:ext uri="{FF2B5EF4-FFF2-40B4-BE49-F238E27FC236}">
                    <a16:creationId xmlns:a16="http://schemas.microsoft.com/office/drawing/2014/main" id="{9948B6E3-7A41-471A-BA5F-B6EB432CAFB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136673" y="3230243"/>
                <a:ext cx="636728" cy="636728"/>
              </a:xfrm>
              <a:prstGeom prst="rect">
                <a:avLst/>
              </a:prstGeom>
            </p:spPr>
          </p:pic>
        </p:grpSp>
        <p:sp>
          <p:nvSpPr>
            <p:cNvPr id="115" name="TextBox 114">
              <a:extLst>
                <a:ext uri="{FF2B5EF4-FFF2-40B4-BE49-F238E27FC236}">
                  <a16:creationId xmlns:a16="http://schemas.microsoft.com/office/drawing/2014/main" id="{3772D097-368C-4219-8413-A51529BBF1F8}"/>
                </a:ext>
              </a:extLst>
            </p:cNvPr>
            <p:cNvSpPr txBox="1"/>
            <p:nvPr/>
          </p:nvSpPr>
          <p:spPr>
            <a:xfrm>
              <a:off x="7320201" y="636145"/>
              <a:ext cx="1110628" cy="246221"/>
            </a:xfrm>
            <a:prstGeom prst="rect">
              <a:avLst/>
            </a:prstGeom>
            <a:noFill/>
          </p:spPr>
          <p:txBody>
            <a:bodyPr wrap="square" rtlCol="0">
              <a:spAutoFit/>
            </a:bodyPr>
            <a:lstStyle/>
            <a:p>
              <a:r>
                <a:rPr lang="en-US" sz="1000" b="1" dirty="0">
                  <a:solidFill>
                    <a:srgbClr val="124057"/>
                  </a:solidFill>
                  <a:latin typeface="Roboto Slab" pitchFamily="2" charset="0"/>
                  <a:ea typeface="Roboto Slab" pitchFamily="2" charset="0"/>
                </a:rPr>
                <a:t>Outcomes</a:t>
              </a:r>
            </a:p>
          </p:txBody>
        </p:sp>
      </p:grpSp>
      <p:pic>
        <p:nvPicPr>
          <p:cNvPr id="119" name="Graphic 118" descr="Circle with left arrow">
            <a:hlinkClick r:id="" action="ppaction://hlinkshowjump?jump=nextslide"/>
            <a:extLst>
              <a:ext uri="{FF2B5EF4-FFF2-40B4-BE49-F238E27FC236}">
                <a16:creationId xmlns:a16="http://schemas.microsoft.com/office/drawing/2014/main" id="{FBDEF0A6-BF8E-475D-AC34-A15D7BB55CA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626131" y="4650154"/>
            <a:ext cx="480325" cy="480325"/>
          </a:xfrm>
          <a:prstGeom prst="rect">
            <a:avLst/>
          </a:prstGeom>
        </p:spPr>
      </p:pic>
    </p:spTree>
    <p:custDataLst>
      <p:tags r:id="rId1"/>
    </p:custDataLst>
  </p:cSld>
  <p:clrMapOvr>
    <a:masterClrMapping/>
  </p:clrMapOvr>
  <p:transition advClick="0">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1"/>
          <p:cNvSpPr txBox="1">
            <a:spLocks noGrp="1"/>
          </p:cNvSpPr>
          <p:nvPr>
            <p:ph type="title"/>
          </p:nvPr>
        </p:nvSpPr>
        <p:spPr>
          <a:xfrm>
            <a:off x="1810709" y="586745"/>
            <a:ext cx="3208800" cy="33112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Value Review</a:t>
            </a:r>
            <a:endParaRPr dirty="0"/>
          </a:p>
        </p:txBody>
      </p:sp>
      <p:grpSp>
        <p:nvGrpSpPr>
          <p:cNvPr id="211" name="Google Shape;211;p21"/>
          <p:cNvGrpSpPr/>
          <p:nvPr/>
        </p:nvGrpSpPr>
        <p:grpSpPr>
          <a:xfrm>
            <a:off x="333623" y="861852"/>
            <a:ext cx="366458" cy="366437"/>
            <a:chOff x="1923675" y="1633650"/>
            <a:chExt cx="436000" cy="435975"/>
          </a:xfrm>
        </p:grpSpPr>
        <p:sp>
          <p:nvSpPr>
            <p:cNvPr id="212" name="Google Shape;212;p21"/>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1"/>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1"/>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1"/>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1"/>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1"/>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 name="Google Shape;218;p21"/>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14</a:t>
            </a:fld>
            <a:endParaRPr/>
          </a:p>
        </p:txBody>
      </p:sp>
      <p:sp>
        <p:nvSpPr>
          <p:cNvPr id="8" name="TextBox 7">
            <a:extLst>
              <a:ext uri="{FF2B5EF4-FFF2-40B4-BE49-F238E27FC236}">
                <a16:creationId xmlns:a16="http://schemas.microsoft.com/office/drawing/2014/main" id="{44E17D0E-CE9C-4F5B-836A-F9BE6A58C6DD}"/>
              </a:ext>
            </a:extLst>
          </p:cNvPr>
          <p:cNvSpPr txBox="1"/>
          <p:nvPr/>
        </p:nvSpPr>
        <p:spPr>
          <a:xfrm>
            <a:off x="340586" y="1664228"/>
            <a:ext cx="1851081" cy="861774"/>
          </a:xfrm>
          <a:prstGeom prst="rect">
            <a:avLst/>
          </a:prstGeom>
          <a:noFill/>
        </p:spPr>
        <p:txBody>
          <a:bodyPr wrap="square" rtlCol="0">
            <a:spAutoFit/>
          </a:bodyPr>
          <a:lstStyle/>
          <a:p>
            <a:pPr algn="ctr"/>
            <a:r>
              <a:rPr lang="en-US" sz="1000" dirty="0">
                <a:latin typeface="Roboto Slab" pitchFamily="2" charset="0"/>
                <a:ea typeface="Roboto Slab" pitchFamily="2" charset="0"/>
              </a:rPr>
              <a:t>The new patient scheduler informs the patient that the physician is out of network for their plan, which may incur higher costs.</a:t>
            </a:r>
          </a:p>
        </p:txBody>
      </p:sp>
      <p:sp>
        <p:nvSpPr>
          <p:cNvPr id="9" name="Rectangle 8">
            <a:extLst>
              <a:ext uri="{FF2B5EF4-FFF2-40B4-BE49-F238E27FC236}">
                <a16:creationId xmlns:a16="http://schemas.microsoft.com/office/drawing/2014/main" id="{34E68D82-8B74-4C92-82AB-8D24C2134522}"/>
              </a:ext>
            </a:extLst>
          </p:cNvPr>
          <p:cNvSpPr/>
          <p:nvPr/>
        </p:nvSpPr>
        <p:spPr>
          <a:xfrm>
            <a:off x="2263691" y="1657385"/>
            <a:ext cx="2433419" cy="1169551"/>
          </a:xfrm>
          <a:prstGeom prst="rect">
            <a:avLst/>
          </a:prstGeom>
        </p:spPr>
        <p:txBody>
          <a:bodyPr wrap="square">
            <a:spAutoFit/>
          </a:bodyPr>
          <a:lstStyle/>
          <a:p>
            <a:pPr algn="ctr"/>
            <a:r>
              <a:rPr lang="en-US" sz="1000" dirty="0">
                <a:solidFill>
                  <a:srgbClr val="333333"/>
                </a:solidFill>
                <a:latin typeface="Roboto Slab" pitchFamily="2" charset="0"/>
                <a:ea typeface="Roboto Slab" pitchFamily="2" charset="0"/>
              </a:rPr>
              <a:t>The patient is asked if she is comfortable getting a more comprehensive lab panel for preventive care , even though it is higher cost. She feels confident that her doctor wants the best care for her and is sensitive to cost concerns.</a:t>
            </a:r>
            <a:endParaRPr lang="en-US" sz="1000" dirty="0">
              <a:latin typeface="Roboto Slab" pitchFamily="2" charset="0"/>
              <a:ea typeface="Roboto Slab" pitchFamily="2" charset="0"/>
            </a:endParaRPr>
          </a:p>
        </p:txBody>
      </p:sp>
      <p:sp>
        <p:nvSpPr>
          <p:cNvPr id="10" name="Rectangle 9">
            <a:extLst>
              <a:ext uri="{FF2B5EF4-FFF2-40B4-BE49-F238E27FC236}">
                <a16:creationId xmlns:a16="http://schemas.microsoft.com/office/drawing/2014/main" id="{316EF2EE-4343-4672-B1D8-70EDF32AACE2}"/>
              </a:ext>
            </a:extLst>
          </p:cNvPr>
          <p:cNvSpPr/>
          <p:nvPr/>
        </p:nvSpPr>
        <p:spPr>
          <a:xfrm>
            <a:off x="4825393" y="1692086"/>
            <a:ext cx="1851081" cy="861774"/>
          </a:xfrm>
          <a:prstGeom prst="rect">
            <a:avLst/>
          </a:prstGeom>
        </p:spPr>
        <p:txBody>
          <a:bodyPr wrap="square">
            <a:spAutoFit/>
          </a:bodyPr>
          <a:lstStyle/>
          <a:p>
            <a:pPr algn="ctr"/>
            <a:r>
              <a:rPr lang="en-US" sz="1000" dirty="0">
                <a:solidFill>
                  <a:srgbClr val="333333"/>
                </a:solidFill>
                <a:latin typeface="Roboto Slab" pitchFamily="2" charset="0"/>
                <a:ea typeface="Roboto Slab" pitchFamily="2" charset="0"/>
              </a:rPr>
              <a:t>A patient without insurance is provided with a website that will help them estimate the cost of a recommended procedure.</a:t>
            </a:r>
            <a:endParaRPr lang="en-US" sz="1000" dirty="0">
              <a:latin typeface="Roboto Slab" pitchFamily="2" charset="0"/>
              <a:ea typeface="Roboto Slab" pitchFamily="2" charset="0"/>
            </a:endParaRPr>
          </a:p>
        </p:txBody>
      </p:sp>
      <p:sp>
        <p:nvSpPr>
          <p:cNvPr id="11" name="Rectangle 10">
            <a:extLst>
              <a:ext uri="{FF2B5EF4-FFF2-40B4-BE49-F238E27FC236}">
                <a16:creationId xmlns:a16="http://schemas.microsoft.com/office/drawing/2014/main" id="{03F9458B-F85B-4B50-A29C-7B4ABCC07D10}"/>
              </a:ext>
            </a:extLst>
          </p:cNvPr>
          <p:cNvSpPr/>
          <p:nvPr/>
        </p:nvSpPr>
        <p:spPr>
          <a:xfrm>
            <a:off x="7052708" y="1692086"/>
            <a:ext cx="1975811" cy="861774"/>
          </a:xfrm>
          <a:prstGeom prst="rect">
            <a:avLst/>
          </a:prstGeom>
        </p:spPr>
        <p:txBody>
          <a:bodyPr wrap="square">
            <a:spAutoFit/>
          </a:bodyPr>
          <a:lstStyle/>
          <a:p>
            <a:pPr algn="ctr"/>
            <a:r>
              <a:rPr lang="en-US" sz="1000" dirty="0">
                <a:solidFill>
                  <a:srgbClr val="333333"/>
                </a:solidFill>
                <a:latin typeface="Roboto Slab" pitchFamily="2" charset="0"/>
                <a:ea typeface="Roboto Slab" pitchFamily="2" charset="0"/>
              </a:rPr>
              <a:t>After a patient's labs have not shown improvement, the physician uncovers that the patient is taking pills every other day to save money.</a:t>
            </a:r>
            <a:endParaRPr lang="en-US" sz="1000" dirty="0">
              <a:latin typeface="Roboto Slab" pitchFamily="2" charset="0"/>
              <a:ea typeface="Roboto Slab" pitchFamily="2" charset="0"/>
            </a:endParaRPr>
          </a:p>
        </p:txBody>
      </p:sp>
      <p:grpSp>
        <p:nvGrpSpPr>
          <p:cNvPr id="37" name="C1 Rel">
            <a:extLst>
              <a:ext uri="{FF2B5EF4-FFF2-40B4-BE49-F238E27FC236}">
                <a16:creationId xmlns:a16="http://schemas.microsoft.com/office/drawing/2014/main" id="{CFA7B766-5C07-491A-BE6B-FE99D2F819E6}"/>
              </a:ext>
            </a:extLst>
          </p:cNvPr>
          <p:cNvGrpSpPr/>
          <p:nvPr/>
        </p:nvGrpSpPr>
        <p:grpSpPr>
          <a:xfrm>
            <a:off x="351021" y="2818971"/>
            <a:ext cx="433492" cy="467859"/>
            <a:chOff x="497438" y="1578915"/>
            <a:chExt cx="898742" cy="862168"/>
          </a:xfrm>
          <a:solidFill>
            <a:srgbClr val="18637B"/>
          </a:solidFill>
        </p:grpSpPr>
        <p:sp>
          <p:nvSpPr>
            <p:cNvPr id="38" name="Oval 37">
              <a:extLst>
                <a:ext uri="{FF2B5EF4-FFF2-40B4-BE49-F238E27FC236}">
                  <a16:creationId xmlns:a16="http://schemas.microsoft.com/office/drawing/2014/main" id="{87F5C4DD-46D4-4F36-B3B1-C36A93E18707}"/>
                </a:ext>
              </a:extLst>
            </p:cNvPr>
            <p:cNvSpPr/>
            <p:nvPr/>
          </p:nvSpPr>
          <p:spPr>
            <a:xfrm>
              <a:off x="497438" y="1593592"/>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Graphic 38" descr="Handshake">
              <a:extLst>
                <a:ext uri="{FF2B5EF4-FFF2-40B4-BE49-F238E27FC236}">
                  <a16:creationId xmlns:a16="http://schemas.microsoft.com/office/drawing/2014/main" id="{54A5491D-3E07-44FC-9F9C-2323EEC921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9917" y="1578915"/>
              <a:ext cx="833785" cy="833785"/>
            </a:xfrm>
            <a:prstGeom prst="rect">
              <a:avLst/>
            </a:prstGeom>
          </p:spPr>
        </p:pic>
      </p:grpSp>
      <p:grpSp>
        <p:nvGrpSpPr>
          <p:cNvPr id="49" name="C1 Red Harm">
            <a:extLst>
              <a:ext uri="{FF2B5EF4-FFF2-40B4-BE49-F238E27FC236}">
                <a16:creationId xmlns:a16="http://schemas.microsoft.com/office/drawing/2014/main" id="{B5AEE23E-1FCA-4EAC-A203-B2A3FDC158B9}"/>
              </a:ext>
            </a:extLst>
          </p:cNvPr>
          <p:cNvGrpSpPr/>
          <p:nvPr/>
        </p:nvGrpSpPr>
        <p:grpSpPr>
          <a:xfrm>
            <a:off x="328259" y="3366088"/>
            <a:ext cx="463880" cy="455176"/>
            <a:chOff x="2038608" y="1834273"/>
            <a:chExt cx="898742" cy="847491"/>
          </a:xfrm>
          <a:solidFill>
            <a:srgbClr val="165751"/>
          </a:solidFill>
        </p:grpSpPr>
        <p:sp>
          <p:nvSpPr>
            <p:cNvPr id="50" name="Oval 49">
              <a:extLst>
                <a:ext uri="{FF2B5EF4-FFF2-40B4-BE49-F238E27FC236}">
                  <a16:creationId xmlns:a16="http://schemas.microsoft.com/office/drawing/2014/main" id="{E2DDB309-3606-4B05-AF51-CD38A62EAA81}"/>
                </a:ext>
              </a:extLst>
            </p:cNvPr>
            <p:cNvSpPr/>
            <p:nvPr/>
          </p:nvSpPr>
          <p:spPr>
            <a:xfrm>
              <a:off x="2038608" y="1834273"/>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Graphic 50" descr="Scales of justice">
              <a:extLst>
                <a:ext uri="{FF2B5EF4-FFF2-40B4-BE49-F238E27FC236}">
                  <a16:creationId xmlns:a16="http://schemas.microsoft.com/office/drawing/2014/main" id="{DBD33D28-2B67-4D21-B562-E40B7BFA601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61775" y="1885701"/>
              <a:ext cx="652407" cy="652407"/>
            </a:xfrm>
            <a:prstGeom prst="rect">
              <a:avLst/>
            </a:prstGeom>
          </p:spPr>
        </p:pic>
      </p:grpSp>
      <p:grpSp>
        <p:nvGrpSpPr>
          <p:cNvPr id="52" name="C1 Knowl">
            <a:extLst>
              <a:ext uri="{FF2B5EF4-FFF2-40B4-BE49-F238E27FC236}">
                <a16:creationId xmlns:a16="http://schemas.microsoft.com/office/drawing/2014/main" id="{3764104C-DA93-44BD-A68E-4370A0B84D13}"/>
              </a:ext>
            </a:extLst>
          </p:cNvPr>
          <p:cNvGrpSpPr/>
          <p:nvPr/>
        </p:nvGrpSpPr>
        <p:grpSpPr>
          <a:xfrm>
            <a:off x="320633" y="3954223"/>
            <a:ext cx="463880" cy="455176"/>
            <a:chOff x="417947" y="3188922"/>
            <a:chExt cx="898742" cy="847491"/>
          </a:xfrm>
          <a:solidFill>
            <a:srgbClr val="3B8D61"/>
          </a:solidFill>
        </p:grpSpPr>
        <p:sp>
          <p:nvSpPr>
            <p:cNvPr id="53" name="Oval 52">
              <a:extLst>
                <a:ext uri="{FF2B5EF4-FFF2-40B4-BE49-F238E27FC236}">
                  <a16:creationId xmlns:a16="http://schemas.microsoft.com/office/drawing/2014/main" id="{8A765F6F-87DD-4C56-800B-A42F543A563C}"/>
                </a:ext>
              </a:extLst>
            </p:cNvPr>
            <p:cNvSpPr/>
            <p:nvPr/>
          </p:nvSpPr>
          <p:spPr>
            <a:xfrm>
              <a:off x="417947" y="3188922"/>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Graphic 53" descr="Graduation cap">
              <a:extLst>
                <a:ext uri="{FF2B5EF4-FFF2-40B4-BE49-F238E27FC236}">
                  <a16:creationId xmlns:a16="http://schemas.microsoft.com/office/drawing/2014/main" id="{B77D0C55-FD9C-4C9F-A938-C5D77463CB9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7783" y="3218049"/>
              <a:ext cx="779069" cy="779069"/>
            </a:xfrm>
            <a:prstGeom prst="rect">
              <a:avLst/>
            </a:prstGeom>
          </p:spPr>
        </p:pic>
      </p:grpSp>
      <p:grpSp>
        <p:nvGrpSpPr>
          <p:cNvPr id="55" name="C1 outcome">
            <a:extLst>
              <a:ext uri="{FF2B5EF4-FFF2-40B4-BE49-F238E27FC236}">
                <a16:creationId xmlns:a16="http://schemas.microsoft.com/office/drawing/2014/main" id="{7DD4966B-0636-4744-B30E-03795FF8FC43}"/>
              </a:ext>
            </a:extLst>
          </p:cNvPr>
          <p:cNvGrpSpPr/>
          <p:nvPr/>
        </p:nvGrpSpPr>
        <p:grpSpPr>
          <a:xfrm>
            <a:off x="340586" y="4553142"/>
            <a:ext cx="463880" cy="455176"/>
            <a:chOff x="2005666" y="3149627"/>
            <a:chExt cx="898742" cy="847491"/>
          </a:xfrm>
          <a:solidFill>
            <a:srgbClr val="94BF6E"/>
          </a:solidFill>
        </p:grpSpPr>
        <p:sp>
          <p:nvSpPr>
            <p:cNvPr id="56" name="Oval 55">
              <a:extLst>
                <a:ext uri="{FF2B5EF4-FFF2-40B4-BE49-F238E27FC236}">
                  <a16:creationId xmlns:a16="http://schemas.microsoft.com/office/drawing/2014/main" id="{47E52137-BAB9-4ED4-92C9-37060EFD6AEA}"/>
                </a:ext>
              </a:extLst>
            </p:cNvPr>
            <p:cNvSpPr/>
            <p:nvPr/>
          </p:nvSpPr>
          <p:spPr>
            <a:xfrm>
              <a:off x="2005666" y="3149627"/>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Graphic 56" descr="Muscular arm">
              <a:extLst>
                <a:ext uri="{FF2B5EF4-FFF2-40B4-BE49-F238E27FC236}">
                  <a16:creationId xmlns:a16="http://schemas.microsoft.com/office/drawing/2014/main" id="{4BD6BE0E-CBA5-4AA4-B0AF-88A501A3A40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136673" y="3230243"/>
              <a:ext cx="636728" cy="636728"/>
            </a:xfrm>
            <a:prstGeom prst="rect">
              <a:avLst/>
            </a:prstGeom>
          </p:spPr>
        </p:pic>
      </p:grpSp>
      <p:grpSp>
        <p:nvGrpSpPr>
          <p:cNvPr id="58" name="C2 Rel">
            <a:extLst>
              <a:ext uri="{FF2B5EF4-FFF2-40B4-BE49-F238E27FC236}">
                <a16:creationId xmlns:a16="http://schemas.microsoft.com/office/drawing/2014/main" id="{443E8A6A-CD60-402F-B795-46AD2D3F3121}"/>
              </a:ext>
            </a:extLst>
          </p:cNvPr>
          <p:cNvGrpSpPr/>
          <p:nvPr/>
        </p:nvGrpSpPr>
        <p:grpSpPr>
          <a:xfrm>
            <a:off x="2446355" y="2818971"/>
            <a:ext cx="433492" cy="467859"/>
            <a:chOff x="497438" y="1578915"/>
            <a:chExt cx="898742" cy="862168"/>
          </a:xfrm>
          <a:solidFill>
            <a:srgbClr val="18637B"/>
          </a:solidFill>
        </p:grpSpPr>
        <p:sp>
          <p:nvSpPr>
            <p:cNvPr id="59" name="Oval 58">
              <a:extLst>
                <a:ext uri="{FF2B5EF4-FFF2-40B4-BE49-F238E27FC236}">
                  <a16:creationId xmlns:a16="http://schemas.microsoft.com/office/drawing/2014/main" id="{E1F1B3BC-E3DD-4DF4-A881-CFE22751D5E7}"/>
                </a:ext>
              </a:extLst>
            </p:cNvPr>
            <p:cNvSpPr/>
            <p:nvPr/>
          </p:nvSpPr>
          <p:spPr>
            <a:xfrm>
              <a:off x="497438" y="1593592"/>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Graphic 59" descr="Handshake">
              <a:extLst>
                <a:ext uri="{FF2B5EF4-FFF2-40B4-BE49-F238E27FC236}">
                  <a16:creationId xmlns:a16="http://schemas.microsoft.com/office/drawing/2014/main" id="{B71D88EF-7E6A-4DC6-BDB4-B16A23A6C2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9917" y="1578915"/>
              <a:ext cx="833785" cy="833785"/>
            </a:xfrm>
            <a:prstGeom prst="rect">
              <a:avLst/>
            </a:prstGeom>
          </p:spPr>
        </p:pic>
      </p:grpSp>
      <p:grpSp>
        <p:nvGrpSpPr>
          <p:cNvPr id="61" name="C2 Red Harm">
            <a:extLst>
              <a:ext uri="{FF2B5EF4-FFF2-40B4-BE49-F238E27FC236}">
                <a16:creationId xmlns:a16="http://schemas.microsoft.com/office/drawing/2014/main" id="{27255836-992F-4163-BCB4-6B4B1E3AFC57}"/>
              </a:ext>
            </a:extLst>
          </p:cNvPr>
          <p:cNvGrpSpPr/>
          <p:nvPr/>
        </p:nvGrpSpPr>
        <p:grpSpPr>
          <a:xfrm>
            <a:off x="2423593" y="3366088"/>
            <a:ext cx="463880" cy="455176"/>
            <a:chOff x="2038608" y="1834273"/>
            <a:chExt cx="898742" cy="847491"/>
          </a:xfrm>
          <a:solidFill>
            <a:srgbClr val="165751"/>
          </a:solidFill>
        </p:grpSpPr>
        <p:sp>
          <p:nvSpPr>
            <p:cNvPr id="62" name="Oval 61">
              <a:extLst>
                <a:ext uri="{FF2B5EF4-FFF2-40B4-BE49-F238E27FC236}">
                  <a16:creationId xmlns:a16="http://schemas.microsoft.com/office/drawing/2014/main" id="{67029F3D-F800-410C-A0B1-06B2705028AF}"/>
                </a:ext>
              </a:extLst>
            </p:cNvPr>
            <p:cNvSpPr/>
            <p:nvPr/>
          </p:nvSpPr>
          <p:spPr>
            <a:xfrm>
              <a:off x="2038608" y="1834273"/>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descr="Scales of justice">
              <a:extLst>
                <a:ext uri="{FF2B5EF4-FFF2-40B4-BE49-F238E27FC236}">
                  <a16:creationId xmlns:a16="http://schemas.microsoft.com/office/drawing/2014/main" id="{E7ACD80B-43D6-4683-84C9-505F6BEBD0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61775" y="1885701"/>
              <a:ext cx="652407" cy="652407"/>
            </a:xfrm>
            <a:prstGeom prst="rect">
              <a:avLst/>
            </a:prstGeom>
          </p:spPr>
        </p:pic>
      </p:grpSp>
      <p:grpSp>
        <p:nvGrpSpPr>
          <p:cNvPr id="64" name="C2 Knowl">
            <a:extLst>
              <a:ext uri="{FF2B5EF4-FFF2-40B4-BE49-F238E27FC236}">
                <a16:creationId xmlns:a16="http://schemas.microsoft.com/office/drawing/2014/main" id="{A94C6113-6B8F-4D7E-B94A-8751983953A6}"/>
              </a:ext>
            </a:extLst>
          </p:cNvPr>
          <p:cNvGrpSpPr/>
          <p:nvPr/>
        </p:nvGrpSpPr>
        <p:grpSpPr>
          <a:xfrm>
            <a:off x="2415967" y="3954223"/>
            <a:ext cx="463880" cy="455176"/>
            <a:chOff x="417947" y="3188922"/>
            <a:chExt cx="898742" cy="847491"/>
          </a:xfrm>
          <a:solidFill>
            <a:srgbClr val="3B8D61"/>
          </a:solidFill>
        </p:grpSpPr>
        <p:sp>
          <p:nvSpPr>
            <p:cNvPr id="65" name="Oval 64">
              <a:extLst>
                <a:ext uri="{FF2B5EF4-FFF2-40B4-BE49-F238E27FC236}">
                  <a16:creationId xmlns:a16="http://schemas.microsoft.com/office/drawing/2014/main" id="{554586D2-84DC-40D0-9B7C-BB9E816BE057}"/>
                </a:ext>
              </a:extLst>
            </p:cNvPr>
            <p:cNvSpPr/>
            <p:nvPr/>
          </p:nvSpPr>
          <p:spPr>
            <a:xfrm>
              <a:off x="417947" y="3188922"/>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Graphic 65" descr="Graduation cap">
              <a:extLst>
                <a:ext uri="{FF2B5EF4-FFF2-40B4-BE49-F238E27FC236}">
                  <a16:creationId xmlns:a16="http://schemas.microsoft.com/office/drawing/2014/main" id="{686B17A7-AA6E-408C-B4D2-D2296054D69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7783" y="3218049"/>
              <a:ext cx="779069" cy="779069"/>
            </a:xfrm>
            <a:prstGeom prst="rect">
              <a:avLst/>
            </a:prstGeom>
          </p:spPr>
        </p:pic>
      </p:grpSp>
      <p:grpSp>
        <p:nvGrpSpPr>
          <p:cNvPr id="67" name="C2 Outcome">
            <a:extLst>
              <a:ext uri="{FF2B5EF4-FFF2-40B4-BE49-F238E27FC236}">
                <a16:creationId xmlns:a16="http://schemas.microsoft.com/office/drawing/2014/main" id="{F4B0E489-FEA6-4DC9-9DBC-12284CE3DED0}"/>
              </a:ext>
            </a:extLst>
          </p:cNvPr>
          <p:cNvGrpSpPr/>
          <p:nvPr/>
        </p:nvGrpSpPr>
        <p:grpSpPr>
          <a:xfrm>
            <a:off x="2435920" y="4553142"/>
            <a:ext cx="463880" cy="455176"/>
            <a:chOff x="2005666" y="3149627"/>
            <a:chExt cx="898742" cy="847491"/>
          </a:xfrm>
          <a:solidFill>
            <a:srgbClr val="94BF6E"/>
          </a:solidFill>
        </p:grpSpPr>
        <p:sp>
          <p:nvSpPr>
            <p:cNvPr id="68" name="Oval 67">
              <a:extLst>
                <a:ext uri="{FF2B5EF4-FFF2-40B4-BE49-F238E27FC236}">
                  <a16:creationId xmlns:a16="http://schemas.microsoft.com/office/drawing/2014/main" id="{16275494-88BB-4969-944D-8629F132F690}"/>
                </a:ext>
              </a:extLst>
            </p:cNvPr>
            <p:cNvSpPr/>
            <p:nvPr/>
          </p:nvSpPr>
          <p:spPr>
            <a:xfrm>
              <a:off x="2005666" y="3149627"/>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Graphic 68" descr="Muscular arm">
              <a:extLst>
                <a:ext uri="{FF2B5EF4-FFF2-40B4-BE49-F238E27FC236}">
                  <a16:creationId xmlns:a16="http://schemas.microsoft.com/office/drawing/2014/main" id="{32DC0F9A-0CF4-44B0-8200-0C3B097E699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136673" y="3230243"/>
              <a:ext cx="636728" cy="636728"/>
            </a:xfrm>
            <a:prstGeom prst="rect">
              <a:avLst/>
            </a:prstGeom>
          </p:spPr>
        </p:pic>
      </p:grpSp>
      <p:grpSp>
        <p:nvGrpSpPr>
          <p:cNvPr id="70" name="C3 Rel">
            <a:extLst>
              <a:ext uri="{FF2B5EF4-FFF2-40B4-BE49-F238E27FC236}">
                <a16:creationId xmlns:a16="http://schemas.microsoft.com/office/drawing/2014/main" id="{E24CC667-2FC3-4441-8437-68DDCD40F669}"/>
              </a:ext>
            </a:extLst>
          </p:cNvPr>
          <p:cNvGrpSpPr/>
          <p:nvPr/>
        </p:nvGrpSpPr>
        <p:grpSpPr>
          <a:xfrm>
            <a:off x="4910927" y="2803569"/>
            <a:ext cx="433492" cy="467859"/>
            <a:chOff x="497438" y="1578915"/>
            <a:chExt cx="898742" cy="862168"/>
          </a:xfrm>
          <a:solidFill>
            <a:srgbClr val="18637B"/>
          </a:solidFill>
        </p:grpSpPr>
        <p:sp>
          <p:nvSpPr>
            <p:cNvPr id="71" name="Oval 70">
              <a:extLst>
                <a:ext uri="{FF2B5EF4-FFF2-40B4-BE49-F238E27FC236}">
                  <a16:creationId xmlns:a16="http://schemas.microsoft.com/office/drawing/2014/main" id="{92BC5295-69D0-4FFA-B82B-5A15F4455970}"/>
                </a:ext>
              </a:extLst>
            </p:cNvPr>
            <p:cNvSpPr/>
            <p:nvPr/>
          </p:nvSpPr>
          <p:spPr>
            <a:xfrm>
              <a:off x="497438" y="1593592"/>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Graphic 71" descr="Handshake">
              <a:extLst>
                <a:ext uri="{FF2B5EF4-FFF2-40B4-BE49-F238E27FC236}">
                  <a16:creationId xmlns:a16="http://schemas.microsoft.com/office/drawing/2014/main" id="{7E0D65B0-D04C-4D41-97C8-BFFA2609F9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9917" y="1578915"/>
              <a:ext cx="833785" cy="833785"/>
            </a:xfrm>
            <a:prstGeom prst="rect">
              <a:avLst/>
            </a:prstGeom>
          </p:spPr>
        </p:pic>
      </p:grpSp>
      <p:grpSp>
        <p:nvGrpSpPr>
          <p:cNvPr id="73" name="C3 Red Harm">
            <a:extLst>
              <a:ext uri="{FF2B5EF4-FFF2-40B4-BE49-F238E27FC236}">
                <a16:creationId xmlns:a16="http://schemas.microsoft.com/office/drawing/2014/main" id="{474C305F-A536-420A-8811-489EE756FBDA}"/>
              </a:ext>
            </a:extLst>
          </p:cNvPr>
          <p:cNvGrpSpPr/>
          <p:nvPr/>
        </p:nvGrpSpPr>
        <p:grpSpPr>
          <a:xfrm>
            <a:off x="4888165" y="3350686"/>
            <a:ext cx="463880" cy="455176"/>
            <a:chOff x="2038608" y="1834273"/>
            <a:chExt cx="898742" cy="847491"/>
          </a:xfrm>
          <a:solidFill>
            <a:srgbClr val="165751"/>
          </a:solidFill>
        </p:grpSpPr>
        <p:sp>
          <p:nvSpPr>
            <p:cNvPr id="74" name="Oval 73">
              <a:extLst>
                <a:ext uri="{FF2B5EF4-FFF2-40B4-BE49-F238E27FC236}">
                  <a16:creationId xmlns:a16="http://schemas.microsoft.com/office/drawing/2014/main" id="{DB495B78-AB2C-4B2C-9F2E-353C385EF6C4}"/>
                </a:ext>
              </a:extLst>
            </p:cNvPr>
            <p:cNvSpPr/>
            <p:nvPr/>
          </p:nvSpPr>
          <p:spPr>
            <a:xfrm>
              <a:off x="2038608" y="1834273"/>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Graphic 74" descr="Scales of justice">
              <a:extLst>
                <a:ext uri="{FF2B5EF4-FFF2-40B4-BE49-F238E27FC236}">
                  <a16:creationId xmlns:a16="http://schemas.microsoft.com/office/drawing/2014/main" id="{FBB63505-AACD-4B14-BC78-C951CA74B71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61775" y="1885701"/>
              <a:ext cx="652407" cy="652407"/>
            </a:xfrm>
            <a:prstGeom prst="rect">
              <a:avLst/>
            </a:prstGeom>
          </p:spPr>
        </p:pic>
      </p:grpSp>
      <p:grpSp>
        <p:nvGrpSpPr>
          <p:cNvPr id="76" name="C3 Knowl">
            <a:extLst>
              <a:ext uri="{FF2B5EF4-FFF2-40B4-BE49-F238E27FC236}">
                <a16:creationId xmlns:a16="http://schemas.microsoft.com/office/drawing/2014/main" id="{3CB4D84C-E468-41FA-8738-20987A0B8147}"/>
              </a:ext>
            </a:extLst>
          </p:cNvPr>
          <p:cNvGrpSpPr/>
          <p:nvPr/>
        </p:nvGrpSpPr>
        <p:grpSpPr>
          <a:xfrm>
            <a:off x="4880539" y="3938821"/>
            <a:ext cx="463880" cy="455176"/>
            <a:chOff x="417947" y="3188922"/>
            <a:chExt cx="898742" cy="847491"/>
          </a:xfrm>
          <a:solidFill>
            <a:srgbClr val="3B8D61"/>
          </a:solidFill>
        </p:grpSpPr>
        <p:sp>
          <p:nvSpPr>
            <p:cNvPr id="77" name="Oval 76">
              <a:extLst>
                <a:ext uri="{FF2B5EF4-FFF2-40B4-BE49-F238E27FC236}">
                  <a16:creationId xmlns:a16="http://schemas.microsoft.com/office/drawing/2014/main" id="{DC31440B-8081-48FF-A16B-1F55EADB4A69}"/>
                </a:ext>
              </a:extLst>
            </p:cNvPr>
            <p:cNvSpPr/>
            <p:nvPr/>
          </p:nvSpPr>
          <p:spPr>
            <a:xfrm>
              <a:off x="417947" y="3188922"/>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Graphic 77" descr="Graduation cap">
              <a:extLst>
                <a:ext uri="{FF2B5EF4-FFF2-40B4-BE49-F238E27FC236}">
                  <a16:creationId xmlns:a16="http://schemas.microsoft.com/office/drawing/2014/main" id="{16DCBD83-7929-4FAF-8909-AABFCEAEEA5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7783" y="3218049"/>
              <a:ext cx="779069" cy="779069"/>
            </a:xfrm>
            <a:prstGeom prst="rect">
              <a:avLst/>
            </a:prstGeom>
          </p:spPr>
        </p:pic>
      </p:grpSp>
      <p:grpSp>
        <p:nvGrpSpPr>
          <p:cNvPr id="79" name="C3 Outcome">
            <a:extLst>
              <a:ext uri="{FF2B5EF4-FFF2-40B4-BE49-F238E27FC236}">
                <a16:creationId xmlns:a16="http://schemas.microsoft.com/office/drawing/2014/main" id="{FDC0F2D6-4779-4D71-B63B-87CA4FB77880}"/>
              </a:ext>
            </a:extLst>
          </p:cNvPr>
          <p:cNvGrpSpPr/>
          <p:nvPr/>
        </p:nvGrpSpPr>
        <p:grpSpPr>
          <a:xfrm>
            <a:off x="4900492" y="4537740"/>
            <a:ext cx="463880" cy="455176"/>
            <a:chOff x="2005666" y="3149627"/>
            <a:chExt cx="898742" cy="847491"/>
          </a:xfrm>
          <a:solidFill>
            <a:srgbClr val="94BF6E"/>
          </a:solidFill>
        </p:grpSpPr>
        <p:sp>
          <p:nvSpPr>
            <p:cNvPr id="80" name="Oval 79">
              <a:extLst>
                <a:ext uri="{FF2B5EF4-FFF2-40B4-BE49-F238E27FC236}">
                  <a16:creationId xmlns:a16="http://schemas.microsoft.com/office/drawing/2014/main" id="{4A67E9B6-4212-45F2-B0E8-A2232AF20300}"/>
                </a:ext>
              </a:extLst>
            </p:cNvPr>
            <p:cNvSpPr/>
            <p:nvPr/>
          </p:nvSpPr>
          <p:spPr>
            <a:xfrm>
              <a:off x="2005666" y="3149627"/>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Graphic 80" descr="Muscular arm">
              <a:extLst>
                <a:ext uri="{FF2B5EF4-FFF2-40B4-BE49-F238E27FC236}">
                  <a16:creationId xmlns:a16="http://schemas.microsoft.com/office/drawing/2014/main" id="{B57198E1-D38F-4575-B396-6865C947D9F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136673" y="3230243"/>
              <a:ext cx="636728" cy="636728"/>
            </a:xfrm>
            <a:prstGeom prst="rect">
              <a:avLst/>
            </a:prstGeom>
          </p:spPr>
        </p:pic>
      </p:grpSp>
      <p:grpSp>
        <p:nvGrpSpPr>
          <p:cNvPr id="82" name="C4 Rel">
            <a:extLst>
              <a:ext uri="{FF2B5EF4-FFF2-40B4-BE49-F238E27FC236}">
                <a16:creationId xmlns:a16="http://schemas.microsoft.com/office/drawing/2014/main" id="{F6CC9F28-6034-4865-82BB-391005B78A9D}"/>
              </a:ext>
            </a:extLst>
          </p:cNvPr>
          <p:cNvGrpSpPr/>
          <p:nvPr/>
        </p:nvGrpSpPr>
        <p:grpSpPr>
          <a:xfrm>
            <a:off x="7193828" y="2803569"/>
            <a:ext cx="433492" cy="467859"/>
            <a:chOff x="497438" y="1578915"/>
            <a:chExt cx="898742" cy="862168"/>
          </a:xfrm>
          <a:solidFill>
            <a:srgbClr val="18637B"/>
          </a:solidFill>
        </p:grpSpPr>
        <p:sp>
          <p:nvSpPr>
            <p:cNvPr id="83" name="Oval 82">
              <a:extLst>
                <a:ext uri="{FF2B5EF4-FFF2-40B4-BE49-F238E27FC236}">
                  <a16:creationId xmlns:a16="http://schemas.microsoft.com/office/drawing/2014/main" id="{BDA92878-F36C-4BC5-8C4C-1DF3CB936070}"/>
                </a:ext>
              </a:extLst>
            </p:cNvPr>
            <p:cNvSpPr/>
            <p:nvPr/>
          </p:nvSpPr>
          <p:spPr>
            <a:xfrm>
              <a:off x="497438" y="1593592"/>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Graphic 83" descr="Handshake">
              <a:extLst>
                <a:ext uri="{FF2B5EF4-FFF2-40B4-BE49-F238E27FC236}">
                  <a16:creationId xmlns:a16="http://schemas.microsoft.com/office/drawing/2014/main" id="{EF6663C5-6A75-4E55-90BB-2DF09F1C6A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9917" y="1578915"/>
              <a:ext cx="833785" cy="833785"/>
            </a:xfrm>
            <a:prstGeom prst="rect">
              <a:avLst/>
            </a:prstGeom>
          </p:spPr>
        </p:pic>
      </p:grpSp>
      <p:grpSp>
        <p:nvGrpSpPr>
          <p:cNvPr id="85" name="C4 reduce harm">
            <a:extLst>
              <a:ext uri="{FF2B5EF4-FFF2-40B4-BE49-F238E27FC236}">
                <a16:creationId xmlns:a16="http://schemas.microsoft.com/office/drawing/2014/main" id="{820C2ACE-A109-444F-AE39-41B937F2CF03}"/>
              </a:ext>
            </a:extLst>
          </p:cNvPr>
          <p:cNvGrpSpPr/>
          <p:nvPr/>
        </p:nvGrpSpPr>
        <p:grpSpPr>
          <a:xfrm>
            <a:off x="7171066" y="3350686"/>
            <a:ext cx="463880" cy="455176"/>
            <a:chOff x="2038608" y="1834273"/>
            <a:chExt cx="898742" cy="847491"/>
          </a:xfrm>
          <a:solidFill>
            <a:srgbClr val="165751"/>
          </a:solidFill>
        </p:grpSpPr>
        <p:sp>
          <p:nvSpPr>
            <p:cNvPr id="86" name="Oval 85">
              <a:extLst>
                <a:ext uri="{FF2B5EF4-FFF2-40B4-BE49-F238E27FC236}">
                  <a16:creationId xmlns:a16="http://schemas.microsoft.com/office/drawing/2014/main" id="{87B7D5C3-FDEB-4485-A757-3A8FD6F6C3D2}"/>
                </a:ext>
              </a:extLst>
            </p:cNvPr>
            <p:cNvSpPr/>
            <p:nvPr/>
          </p:nvSpPr>
          <p:spPr>
            <a:xfrm>
              <a:off x="2038608" y="1834273"/>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Graphic 86" descr="Scales of justice">
              <a:extLst>
                <a:ext uri="{FF2B5EF4-FFF2-40B4-BE49-F238E27FC236}">
                  <a16:creationId xmlns:a16="http://schemas.microsoft.com/office/drawing/2014/main" id="{42193DC9-DB91-4EF7-937C-749294D8CEE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61775" y="1885701"/>
              <a:ext cx="652407" cy="652407"/>
            </a:xfrm>
            <a:prstGeom prst="rect">
              <a:avLst/>
            </a:prstGeom>
          </p:spPr>
        </p:pic>
      </p:grpSp>
      <p:grpSp>
        <p:nvGrpSpPr>
          <p:cNvPr id="88" name="C4 knowl">
            <a:extLst>
              <a:ext uri="{FF2B5EF4-FFF2-40B4-BE49-F238E27FC236}">
                <a16:creationId xmlns:a16="http://schemas.microsoft.com/office/drawing/2014/main" id="{2332E5F8-E457-4B8D-B15D-B403D6142DBF}"/>
              </a:ext>
            </a:extLst>
          </p:cNvPr>
          <p:cNvGrpSpPr/>
          <p:nvPr/>
        </p:nvGrpSpPr>
        <p:grpSpPr>
          <a:xfrm>
            <a:off x="7163440" y="3938821"/>
            <a:ext cx="463880" cy="455176"/>
            <a:chOff x="417947" y="3188922"/>
            <a:chExt cx="898742" cy="847491"/>
          </a:xfrm>
          <a:solidFill>
            <a:srgbClr val="3B8D61"/>
          </a:solidFill>
        </p:grpSpPr>
        <p:sp>
          <p:nvSpPr>
            <p:cNvPr id="89" name="Oval 88">
              <a:extLst>
                <a:ext uri="{FF2B5EF4-FFF2-40B4-BE49-F238E27FC236}">
                  <a16:creationId xmlns:a16="http://schemas.microsoft.com/office/drawing/2014/main" id="{773F58F5-4D2D-4462-87C3-BC1489583440}"/>
                </a:ext>
              </a:extLst>
            </p:cNvPr>
            <p:cNvSpPr/>
            <p:nvPr/>
          </p:nvSpPr>
          <p:spPr>
            <a:xfrm>
              <a:off x="417947" y="3188922"/>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Graphic 89" descr="Graduation cap">
              <a:extLst>
                <a:ext uri="{FF2B5EF4-FFF2-40B4-BE49-F238E27FC236}">
                  <a16:creationId xmlns:a16="http://schemas.microsoft.com/office/drawing/2014/main" id="{AEB99468-B2E7-4D13-AF46-909A4C3F48E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7783" y="3218049"/>
              <a:ext cx="779069" cy="779069"/>
            </a:xfrm>
            <a:prstGeom prst="rect">
              <a:avLst/>
            </a:prstGeom>
          </p:spPr>
        </p:pic>
      </p:grpSp>
      <p:grpSp>
        <p:nvGrpSpPr>
          <p:cNvPr id="91" name="C4 outcome">
            <a:extLst>
              <a:ext uri="{FF2B5EF4-FFF2-40B4-BE49-F238E27FC236}">
                <a16:creationId xmlns:a16="http://schemas.microsoft.com/office/drawing/2014/main" id="{482AE5B6-B714-4F09-B2CD-CAFA9FB0F926}"/>
              </a:ext>
            </a:extLst>
          </p:cNvPr>
          <p:cNvGrpSpPr/>
          <p:nvPr/>
        </p:nvGrpSpPr>
        <p:grpSpPr>
          <a:xfrm>
            <a:off x="7183393" y="4537740"/>
            <a:ext cx="463880" cy="455176"/>
            <a:chOff x="2005666" y="3149627"/>
            <a:chExt cx="898742" cy="847491"/>
          </a:xfrm>
          <a:solidFill>
            <a:srgbClr val="94BF6E"/>
          </a:solidFill>
        </p:grpSpPr>
        <p:sp>
          <p:nvSpPr>
            <p:cNvPr id="92" name="Oval 91">
              <a:extLst>
                <a:ext uri="{FF2B5EF4-FFF2-40B4-BE49-F238E27FC236}">
                  <a16:creationId xmlns:a16="http://schemas.microsoft.com/office/drawing/2014/main" id="{78E98516-7814-4159-8A18-6FFB1B351FB5}"/>
                </a:ext>
              </a:extLst>
            </p:cNvPr>
            <p:cNvSpPr/>
            <p:nvPr/>
          </p:nvSpPr>
          <p:spPr>
            <a:xfrm>
              <a:off x="2005666" y="3149627"/>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 name="Graphic 92" descr="Muscular arm">
              <a:extLst>
                <a:ext uri="{FF2B5EF4-FFF2-40B4-BE49-F238E27FC236}">
                  <a16:creationId xmlns:a16="http://schemas.microsoft.com/office/drawing/2014/main" id="{77022B90-F855-497D-AE89-349EBFDE34C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136673" y="3230243"/>
              <a:ext cx="636728" cy="636728"/>
            </a:xfrm>
            <a:prstGeom prst="rect">
              <a:avLst/>
            </a:prstGeom>
          </p:spPr>
        </p:pic>
      </p:grpSp>
      <p:sp>
        <p:nvSpPr>
          <p:cNvPr id="12" name="C1 yes reduce harm">
            <a:extLst>
              <a:ext uri="{FF2B5EF4-FFF2-40B4-BE49-F238E27FC236}">
                <a16:creationId xmlns:a16="http://schemas.microsoft.com/office/drawing/2014/main" id="{068F5597-F589-424B-877A-ECF99C6F705C}"/>
              </a:ext>
            </a:extLst>
          </p:cNvPr>
          <p:cNvSpPr txBox="1"/>
          <p:nvPr/>
        </p:nvSpPr>
        <p:spPr>
          <a:xfrm>
            <a:off x="907570" y="3426039"/>
            <a:ext cx="1308529" cy="318069"/>
          </a:xfrm>
          <a:prstGeom prst="rect">
            <a:avLst/>
          </a:prstGeom>
          <a:noFill/>
        </p:spPr>
        <p:txBody>
          <a:bodyPr wrap="square" rtlCol="0">
            <a:spAutoFit/>
          </a:bodyPr>
          <a:lstStyle/>
          <a:p>
            <a:r>
              <a:rPr lang="en-US" b="1" dirty="0">
                <a:solidFill>
                  <a:srgbClr val="3B8D61"/>
                </a:solidFill>
                <a:latin typeface="Nixie One" panose="020B0604020202020204" charset="0"/>
              </a:rPr>
              <a:t>Yes!</a:t>
            </a:r>
          </a:p>
        </p:txBody>
      </p:sp>
      <p:sp>
        <p:nvSpPr>
          <p:cNvPr id="95" name="C3 Yes Knowl">
            <a:extLst>
              <a:ext uri="{FF2B5EF4-FFF2-40B4-BE49-F238E27FC236}">
                <a16:creationId xmlns:a16="http://schemas.microsoft.com/office/drawing/2014/main" id="{A63858A7-E0EB-45F7-A2E0-9AFDF203B976}"/>
              </a:ext>
            </a:extLst>
          </p:cNvPr>
          <p:cNvSpPr txBox="1"/>
          <p:nvPr/>
        </p:nvSpPr>
        <p:spPr>
          <a:xfrm>
            <a:off x="5418721" y="4004643"/>
            <a:ext cx="1308529" cy="318069"/>
          </a:xfrm>
          <a:prstGeom prst="rect">
            <a:avLst/>
          </a:prstGeom>
          <a:noFill/>
        </p:spPr>
        <p:txBody>
          <a:bodyPr wrap="square" rtlCol="0">
            <a:spAutoFit/>
          </a:bodyPr>
          <a:lstStyle/>
          <a:p>
            <a:r>
              <a:rPr lang="en-US" b="1" dirty="0">
                <a:solidFill>
                  <a:srgbClr val="3B8D61"/>
                </a:solidFill>
                <a:latin typeface="Nixie One" panose="020B0604020202020204" charset="0"/>
              </a:rPr>
              <a:t>Yes!</a:t>
            </a:r>
          </a:p>
        </p:txBody>
      </p:sp>
      <p:sp>
        <p:nvSpPr>
          <p:cNvPr id="96" name="C2 Yes rel">
            <a:extLst>
              <a:ext uri="{FF2B5EF4-FFF2-40B4-BE49-F238E27FC236}">
                <a16:creationId xmlns:a16="http://schemas.microsoft.com/office/drawing/2014/main" id="{430E0950-9DB2-47BE-AAA4-E4F7EC71F23D}"/>
              </a:ext>
            </a:extLst>
          </p:cNvPr>
          <p:cNvSpPr txBox="1"/>
          <p:nvPr/>
        </p:nvSpPr>
        <p:spPr>
          <a:xfrm>
            <a:off x="2924545" y="2897848"/>
            <a:ext cx="1308529" cy="318069"/>
          </a:xfrm>
          <a:prstGeom prst="rect">
            <a:avLst/>
          </a:prstGeom>
          <a:noFill/>
        </p:spPr>
        <p:txBody>
          <a:bodyPr wrap="square" rtlCol="0">
            <a:spAutoFit/>
          </a:bodyPr>
          <a:lstStyle/>
          <a:p>
            <a:r>
              <a:rPr lang="en-US" b="1" dirty="0">
                <a:solidFill>
                  <a:srgbClr val="3B8D61"/>
                </a:solidFill>
                <a:latin typeface="Nixie One" panose="020B0604020202020204" charset="0"/>
              </a:rPr>
              <a:t>Yes!</a:t>
            </a:r>
          </a:p>
        </p:txBody>
      </p:sp>
      <p:sp>
        <p:nvSpPr>
          <p:cNvPr id="97" name="C4 Yes Outcome">
            <a:extLst>
              <a:ext uri="{FF2B5EF4-FFF2-40B4-BE49-F238E27FC236}">
                <a16:creationId xmlns:a16="http://schemas.microsoft.com/office/drawing/2014/main" id="{F1616E60-50D6-47CC-90B0-6DBFA0B96544}"/>
              </a:ext>
            </a:extLst>
          </p:cNvPr>
          <p:cNvSpPr txBox="1"/>
          <p:nvPr/>
        </p:nvSpPr>
        <p:spPr>
          <a:xfrm>
            <a:off x="7719990" y="4610839"/>
            <a:ext cx="1308529" cy="318069"/>
          </a:xfrm>
          <a:prstGeom prst="rect">
            <a:avLst/>
          </a:prstGeom>
          <a:noFill/>
        </p:spPr>
        <p:txBody>
          <a:bodyPr wrap="square" rtlCol="0">
            <a:spAutoFit/>
          </a:bodyPr>
          <a:lstStyle/>
          <a:p>
            <a:r>
              <a:rPr lang="en-US" b="1" dirty="0">
                <a:solidFill>
                  <a:srgbClr val="3B8D61"/>
                </a:solidFill>
                <a:latin typeface="Nixie One" panose="020B0604020202020204" charset="0"/>
              </a:rPr>
              <a:t>Yes!</a:t>
            </a:r>
          </a:p>
        </p:txBody>
      </p:sp>
      <p:sp>
        <p:nvSpPr>
          <p:cNvPr id="98" name="C1 TA Rel">
            <a:extLst>
              <a:ext uri="{FF2B5EF4-FFF2-40B4-BE49-F238E27FC236}">
                <a16:creationId xmlns:a16="http://schemas.microsoft.com/office/drawing/2014/main" id="{EE9E6530-D54E-4074-A00A-72BB2BF0C79E}"/>
              </a:ext>
            </a:extLst>
          </p:cNvPr>
          <p:cNvSpPr txBox="1"/>
          <p:nvPr/>
        </p:nvSpPr>
        <p:spPr>
          <a:xfrm>
            <a:off x="786584" y="2895696"/>
            <a:ext cx="1308529" cy="318069"/>
          </a:xfrm>
          <a:prstGeom prst="rect">
            <a:avLst/>
          </a:prstGeom>
          <a:noFill/>
        </p:spPr>
        <p:txBody>
          <a:bodyPr wrap="square" rtlCol="0">
            <a:spAutoFit/>
          </a:bodyPr>
          <a:lstStyle/>
          <a:p>
            <a:r>
              <a:rPr lang="en-US" b="1" dirty="0">
                <a:solidFill>
                  <a:srgbClr val="124057"/>
                </a:solidFill>
                <a:latin typeface="Nixie One" panose="020B0604020202020204" charset="0"/>
              </a:rPr>
              <a:t>Try Again</a:t>
            </a:r>
          </a:p>
        </p:txBody>
      </p:sp>
      <p:sp>
        <p:nvSpPr>
          <p:cNvPr id="99" name="C1 TA Knowl">
            <a:extLst>
              <a:ext uri="{FF2B5EF4-FFF2-40B4-BE49-F238E27FC236}">
                <a16:creationId xmlns:a16="http://schemas.microsoft.com/office/drawing/2014/main" id="{9BBDA668-630C-40AC-9E2C-C754735A40BA}"/>
              </a:ext>
            </a:extLst>
          </p:cNvPr>
          <p:cNvSpPr txBox="1"/>
          <p:nvPr/>
        </p:nvSpPr>
        <p:spPr>
          <a:xfrm>
            <a:off x="784513" y="4004643"/>
            <a:ext cx="1308529" cy="318069"/>
          </a:xfrm>
          <a:prstGeom prst="rect">
            <a:avLst/>
          </a:prstGeom>
          <a:noFill/>
        </p:spPr>
        <p:txBody>
          <a:bodyPr wrap="square" rtlCol="0">
            <a:spAutoFit/>
          </a:bodyPr>
          <a:lstStyle/>
          <a:p>
            <a:r>
              <a:rPr lang="en-US" b="1" dirty="0">
                <a:solidFill>
                  <a:srgbClr val="124057"/>
                </a:solidFill>
                <a:latin typeface="Nixie One" panose="020B0604020202020204" charset="0"/>
              </a:rPr>
              <a:t>Try Again</a:t>
            </a:r>
          </a:p>
        </p:txBody>
      </p:sp>
      <p:sp>
        <p:nvSpPr>
          <p:cNvPr id="100" name="C2 TA Reduce Harm">
            <a:extLst>
              <a:ext uri="{FF2B5EF4-FFF2-40B4-BE49-F238E27FC236}">
                <a16:creationId xmlns:a16="http://schemas.microsoft.com/office/drawing/2014/main" id="{F2BA0A61-AACC-494C-B1FD-1C35203E82DA}"/>
              </a:ext>
            </a:extLst>
          </p:cNvPr>
          <p:cNvSpPr txBox="1"/>
          <p:nvPr/>
        </p:nvSpPr>
        <p:spPr>
          <a:xfrm>
            <a:off x="2908262" y="3486708"/>
            <a:ext cx="1308529" cy="318069"/>
          </a:xfrm>
          <a:prstGeom prst="rect">
            <a:avLst/>
          </a:prstGeom>
          <a:noFill/>
        </p:spPr>
        <p:txBody>
          <a:bodyPr wrap="square" rtlCol="0">
            <a:spAutoFit/>
          </a:bodyPr>
          <a:lstStyle/>
          <a:p>
            <a:r>
              <a:rPr lang="en-US" b="1" dirty="0">
                <a:solidFill>
                  <a:srgbClr val="124057"/>
                </a:solidFill>
                <a:latin typeface="Nixie One" panose="020B0604020202020204" charset="0"/>
              </a:rPr>
              <a:t>Try Again</a:t>
            </a:r>
          </a:p>
        </p:txBody>
      </p:sp>
      <p:sp>
        <p:nvSpPr>
          <p:cNvPr id="101" name="C1 TA outcome">
            <a:extLst>
              <a:ext uri="{FF2B5EF4-FFF2-40B4-BE49-F238E27FC236}">
                <a16:creationId xmlns:a16="http://schemas.microsoft.com/office/drawing/2014/main" id="{CE1DA675-AACB-4F6A-AF39-1E2B8CF47E71}"/>
              </a:ext>
            </a:extLst>
          </p:cNvPr>
          <p:cNvSpPr txBox="1"/>
          <p:nvPr/>
        </p:nvSpPr>
        <p:spPr>
          <a:xfrm>
            <a:off x="808642" y="4607160"/>
            <a:ext cx="1308529" cy="318069"/>
          </a:xfrm>
          <a:prstGeom prst="rect">
            <a:avLst/>
          </a:prstGeom>
          <a:noFill/>
        </p:spPr>
        <p:txBody>
          <a:bodyPr wrap="square" rtlCol="0">
            <a:spAutoFit/>
          </a:bodyPr>
          <a:lstStyle/>
          <a:p>
            <a:r>
              <a:rPr lang="en-US" b="1" dirty="0">
                <a:solidFill>
                  <a:srgbClr val="124057"/>
                </a:solidFill>
                <a:latin typeface="Nixie One" panose="020B0604020202020204" charset="0"/>
              </a:rPr>
              <a:t>Try Again</a:t>
            </a:r>
          </a:p>
        </p:txBody>
      </p:sp>
      <p:sp>
        <p:nvSpPr>
          <p:cNvPr id="102" name="C2 TA Knowl">
            <a:extLst>
              <a:ext uri="{FF2B5EF4-FFF2-40B4-BE49-F238E27FC236}">
                <a16:creationId xmlns:a16="http://schemas.microsoft.com/office/drawing/2014/main" id="{20E813B5-9DD6-4F88-B8AD-3318D90A0F3E}"/>
              </a:ext>
            </a:extLst>
          </p:cNvPr>
          <p:cNvSpPr txBox="1"/>
          <p:nvPr/>
        </p:nvSpPr>
        <p:spPr>
          <a:xfrm>
            <a:off x="2869492" y="4042347"/>
            <a:ext cx="1308529" cy="318069"/>
          </a:xfrm>
          <a:prstGeom prst="rect">
            <a:avLst/>
          </a:prstGeom>
          <a:noFill/>
        </p:spPr>
        <p:txBody>
          <a:bodyPr wrap="square" rtlCol="0">
            <a:spAutoFit/>
          </a:bodyPr>
          <a:lstStyle/>
          <a:p>
            <a:r>
              <a:rPr lang="en-US" b="1" dirty="0">
                <a:solidFill>
                  <a:srgbClr val="124057"/>
                </a:solidFill>
                <a:latin typeface="Nixie One" panose="020B0604020202020204" charset="0"/>
              </a:rPr>
              <a:t>Try Again</a:t>
            </a:r>
          </a:p>
        </p:txBody>
      </p:sp>
      <p:sp>
        <p:nvSpPr>
          <p:cNvPr id="103" name="C2 TA Outcome">
            <a:extLst>
              <a:ext uri="{FF2B5EF4-FFF2-40B4-BE49-F238E27FC236}">
                <a16:creationId xmlns:a16="http://schemas.microsoft.com/office/drawing/2014/main" id="{37EAC7E2-CDC7-4C22-9C5D-357CDD755D13}"/>
              </a:ext>
            </a:extLst>
          </p:cNvPr>
          <p:cNvSpPr txBox="1"/>
          <p:nvPr/>
        </p:nvSpPr>
        <p:spPr>
          <a:xfrm>
            <a:off x="2879847" y="4656812"/>
            <a:ext cx="1308529" cy="318069"/>
          </a:xfrm>
          <a:prstGeom prst="rect">
            <a:avLst/>
          </a:prstGeom>
          <a:noFill/>
        </p:spPr>
        <p:txBody>
          <a:bodyPr wrap="square" rtlCol="0">
            <a:spAutoFit/>
          </a:bodyPr>
          <a:lstStyle/>
          <a:p>
            <a:r>
              <a:rPr lang="en-US" b="1" dirty="0">
                <a:solidFill>
                  <a:srgbClr val="124057"/>
                </a:solidFill>
                <a:latin typeface="Nixie One" panose="020B0604020202020204" charset="0"/>
              </a:rPr>
              <a:t>Try Again</a:t>
            </a:r>
          </a:p>
        </p:txBody>
      </p:sp>
      <p:sp>
        <p:nvSpPr>
          <p:cNvPr id="104" name="C3 TA Rel">
            <a:extLst>
              <a:ext uri="{FF2B5EF4-FFF2-40B4-BE49-F238E27FC236}">
                <a16:creationId xmlns:a16="http://schemas.microsoft.com/office/drawing/2014/main" id="{5DEB2C43-19BE-4CCF-8470-9CB920B606F7}"/>
              </a:ext>
            </a:extLst>
          </p:cNvPr>
          <p:cNvSpPr txBox="1"/>
          <p:nvPr/>
        </p:nvSpPr>
        <p:spPr>
          <a:xfrm>
            <a:off x="5344419" y="2895696"/>
            <a:ext cx="1308529" cy="318069"/>
          </a:xfrm>
          <a:prstGeom prst="rect">
            <a:avLst/>
          </a:prstGeom>
          <a:noFill/>
        </p:spPr>
        <p:txBody>
          <a:bodyPr wrap="square" rtlCol="0">
            <a:spAutoFit/>
          </a:bodyPr>
          <a:lstStyle/>
          <a:p>
            <a:r>
              <a:rPr lang="en-US" b="1" dirty="0">
                <a:solidFill>
                  <a:srgbClr val="124057"/>
                </a:solidFill>
                <a:latin typeface="Nixie One" panose="020B0604020202020204" charset="0"/>
              </a:rPr>
              <a:t>Try Again</a:t>
            </a:r>
          </a:p>
        </p:txBody>
      </p:sp>
      <p:sp>
        <p:nvSpPr>
          <p:cNvPr id="105" name="C3 TA Reduce Harm">
            <a:extLst>
              <a:ext uri="{FF2B5EF4-FFF2-40B4-BE49-F238E27FC236}">
                <a16:creationId xmlns:a16="http://schemas.microsoft.com/office/drawing/2014/main" id="{38809863-A86A-4DC1-BE12-1446CB06FE0B}"/>
              </a:ext>
            </a:extLst>
          </p:cNvPr>
          <p:cNvSpPr txBox="1"/>
          <p:nvPr/>
        </p:nvSpPr>
        <p:spPr>
          <a:xfrm>
            <a:off x="5342904" y="3446153"/>
            <a:ext cx="1308529" cy="318069"/>
          </a:xfrm>
          <a:prstGeom prst="rect">
            <a:avLst/>
          </a:prstGeom>
          <a:noFill/>
        </p:spPr>
        <p:txBody>
          <a:bodyPr wrap="square" rtlCol="0">
            <a:spAutoFit/>
          </a:bodyPr>
          <a:lstStyle/>
          <a:p>
            <a:r>
              <a:rPr lang="en-US" b="1" dirty="0">
                <a:solidFill>
                  <a:srgbClr val="124057"/>
                </a:solidFill>
                <a:latin typeface="Nixie One" panose="020B0604020202020204" charset="0"/>
              </a:rPr>
              <a:t>Try Again</a:t>
            </a:r>
          </a:p>
        </p:txBody>
      </p:sp>
      <p:sp>
        <p:nvSpPr>
          <p:cNvPr id="106" name="C3 TA Outcome">
            <a:extLst>
              <a:ext uri="{FF2B5EF4-FFF2-40B4-BE49-F238E27FC236}">
                <a16:creationId xmlns:a16="http://schemas.microsoft.com/office/drawing/2014/main" id="{45E62BC1-B610-4785-AD20-57C7F3AD0362}"/>
              </a:ext>
            </a:extLst>
          </p:cNvPr>
          <p:cNvSpPr txBox="1"/>
          <p:nvPr/>
        </p:nvSpPr>
        <p:spPr>
          <a:xfrm>
            <a:off x="5364371" y="4621695"/>
            <a:ext cx="1308529" cy="318069"/>
          </a:xfrm>
          <a:prstGeom prst="rect">
            <a:avLst/>
          </a:prstGeom>
          <a:noFill/>
        </p:spPr>
        <p:txBody>
          <a:bodyPr wrap="square" rtlCol="0">
            <a:spAutoFit/>
          </a:bodyPr>
          <a:lstStyle/>
          <a:p>
            <a:r>
              <a:rPr lang="en-US" b="1" dirty="0">
                <a:solidFill>
                  <a:srgbClr val="124057"/>
                </a:solidFill>
                <a:latin typeface="Nixie One" panose="020B0604020202020204" charset="0"/>
              </a:rPr>
              <a:t>Try Again</a:t>
            </a:r>
          </a:p>
        </p:txBody>
      </p:sp>
      <p:sp>
        <p:nvSpPr>
          <p:cNvPr id="107" name="C4 TA Rel">
            <a:extLst>
              <a:ext uri="{FF2B5EF4-FFF2-40B4-BE49-F238E27FC236}">
                <a16:creationId xmlns:a16="http://schemas.microsoft.com/office/drawing/2014/main" id="{11B1F8C6-2CAC-4893-80DB-C709D7404D58}"/>
              </a:ext>
            </a:extLst>
          </p:cNvPr>
          <p:cNvSpPr txBox="1"/>
          <p:nvPr/>
        </p:nvSpPr>
        <p:spPr>
          <a:xfrm>
            <a:off x="7606471" y="2870762"/>
            <a:ext cx="1308529" cy="318069"/>
          </a:xfrm>
          <a:prstGeom prst="rect">
            <a:avLst/>
          </a:prstGeom>
          <a:noFill/>
        </p:spPr>
        <p:txBody>
          <a:bodyPr wrap="square" rtlCol="0">
            <a:spAutoFit/>
          </a:bodyPr>
          <a:lstStyle/>
          <a:p>
            <a:r>
              <a:rPr lang="en-US" b="1" dirty="0">
                <a:solidFill>
                  <a:srgbClr val="124057"/>
                </a:solidFill>
                <a:latin typeface="Nixie One" panose="020B0604020202020204" charset="0"/>
              </a:rPr>
              <a:t>Try Again</a:t>
            </a:r>
          </a:p>
        </p:txBody>
      </p:sp>
      <p:sp>
        <p:nvSpPr>
          <p:cNvPr id="108" name="C4 TA Reduce Harm">
            <a:extLst>
              <a:ext uri="{FF2B5EF4-FFF2-40B4-BE49-F238E27FC236}">
                <a16:creationId xmlns:a16="http://schemas.microsoft.com/office/drawing/2014/main" id="{18E4D5A2-8030-4CAC-84E3-75638E212751}"/>
              </a:ext>
            </a:extLst>
          </p:cNvPr>
          <p:cNvSpPr txBox="1"/>
          <p:nvPr/>
        </p:nvSpPr>
        <p:spPr>
          <a:xfrm>
            <a:off x="7612808" y="3415144"/>
            <a:ext cx="1308529" cy="318069"/>
          </a:xfrm>
          <a:prstGeom prst="rect">
            <a:avLst/>
          </a:prstGeom>
          <a:noFill/>
        </p:spPr>
        <p:txBody>
          <a:bodyPr wrap="square" rtlCol="0">
            <a:spAutoFit/>
          </a:bodyPr>
          <a:lstStyle/>
          <a:p>
            <a:r>
              <a:rPr lang="en-US" b="1" dirty="0">
                <a:solidFill>
                  <a:srgbClr val="124057"/>
                </a:solidFill>
                <a:latin typeface="Nixie One" panose="020B0604020202020204" charset="0"/>
              </a:rPr>
              <a:t>Try Again</a:t>
            </a:r>
          </a:p>
        </p:txBody>
      </p:sp>
      <p:sp>
        <p:nvSpPr>
          <p:cNvPr id="109" name="C4 TA Knowl">
            <a:extLst>
              <a:ext uri="{FF2B5EF4-FFF2-40B4-BE49-F238E27FC236}">
                <a16:creationId xmlns:a16="http://schemas.microsoft.com/office/drawing/2014/main" id="{7F2B42B1-35FC-40E9-B053-EDEE04924E8C}"/>
              </a:ext>
            </a:extLst>
          </p:cNvPr>
          <p:cNvSpPr txBox="1"/>
          <p:nvPr/>
        </p:nvSpPr>
        <p:spPr>
          <a:xfrm>
            <a:off x="7606470" y="3993358"/>
            <a:ext cx="1308529" cy="318069"/>
          </a:xfrm>
          <a:prstGeom prst="rect">
            <a:avLst/>
          </a:prstGeom>
          <a:noFill/>
        </p:spPr>
        <p:txBody>
          <a:bodyPr wrap="square" rtlCol="0">
            <a:spAutoFit/>
          </a:bodyPr>
          <a:lstStyle/>
          <a:p>
            <a:r>
              <a:rPr lang="en-US" b="1" dirty="0">
                <a:solidFill>
                  <a:srgbClr val="124057"/>
                </a:solidFill>
                <a:latin typeface="Nixie One" panose="020B0604020202020204" charset="0"/>
              </a:rPr>
              <a:t>Try Again</a:t>
            </a:r>
          </a:p>
        </p:txBody>
      </p:sp>
      <p:sp>
        <p:nvSpPr>
          <p:cNvPr id="13" name="TextBox 12">
            <a:extLst>
              <a:ext uri="{FF2B5EF4-FFF2-40B4-BE49-F238E27FC236}">
                <a16:creationId xmlns:a16="http://schemas.microsoft.com/office/drawing/2014/main" id="{60F5F279-EE8B-45BC-ADAF-A2A188B322FD}"/>
              </a:ext>
            </a:extLst>
          </p:cNvPr>
          <p:cNvSpPr txBox="1"/>
          <p:nvPr/>
        </p:nvSpPr>
        <p:spPr>
          <a:xfrm>
            <a:off x="1146025" y="963472"/>
            <a:ext cx="3922212" cy="461665"/>
          </a:xfrm>
          <a:prstGeom prst="rect">
            <a:avLst/>
          </a:prstGeom>
          <a:noFill/>
        </p:spPr>
        <p:txBody>
          <a:bodyPr wrap="square" rtlCol="0">
            <a:spAutoFit/>
          </a:bodyPr>
          <a:lstStyle/>
          <a:p>
            <a:r>
              <a:rPr lang="en-US" sz="1200" b="1" dirty="0">
                <a:solidFill>
                  <a:schemeClr val="bg1"/>
                </a:solidFill>
                <a:latin typeface="Roboto Slab" pitchFamily="2" charset="0"/>
                <a:ea typeface="Roboto Slab" pitchFamily="2" charset="0"/>
              </a:rPr>
              <a:t>What value did each cost conversation add?  </a:t>
            </a:r>
          </a:p>
          <a:p>
            <a:r>
              <a:rPr lang="en-US" sz="1200" b="1" dirty="0">
                <a:solidFill>
                  <a:schemeClr val="bg1"/>
                </a:solidFill>
                <a:latin typeface="Roboto Slab" pitchFamily="2" charset="0"/>
                <a:ea typeface="Roboto Slab" pitchFamily="2" charset="0"/>
              </a:rPr>
              <a:t>Click on the appropriate icon for each story.  </a:t>
            </a:r>
          </a:p>
        </p:txBody>
      </p:sp>
      <p:grpSp>
        <p:nvGrpSpPr>
          <p:cNvPr id="28" name="Group 27">
            <a:extLst>
              <a:ext uri="{FF2B5EF4-FFF2-40B4-BE49-F238E27FC236}">
                <a16:creationId xmlns:a16="http://schemas.microsoft.com/office/drawing/2014/main" id="{3E9B3BB0-22E2-4B7F-B03B-9B3F02C89C5F}"/>
              </a:ext>
            </a:extLst>
          </p:cNvPr>
          <p:cNvGrpSpPr/>
          <p:nvPr/>
        </p:nvGrpSpPr>
        <p:grpSpPr>
          <a:xfrm>
            <a:off x="5052892" y="65912"/>
            <a:ext cx="1110628" cy="883749"/>
            <a:chOff x="4825393" y="237385"/>
            <a:chExt cx="1110628" cy="883749"/>
          </a:xfrm>
        </p:grpSpPr>
        <p:grpSp>
          <p:nvGrpSpPr>
            <p:cNvPr id="14" name="Group 13">
              <a:extLst>
                <a:ext uri="{FF2B5EF4-FFF2-40B4-BE49-F238E27FC236}">
                  <a16:creationId xmlns:a16="http://schemas.microsoft.com/office/drawing/2014/main" id="{C37B8659-D7F9-4D71-ADB0-A2DF1F126857}"/>
                </a:ext>
              </a:extLst>
            </p:cNvPr>
            <p:cNvGrpSpPr/>
            <p:nvPr/>
          </p:nvGrpSpPr>
          <p:grpSpPr>
            <a:xfrm>
              <a:off x="5018016" y="237385"/>
              <a:ext cx="433492" cy="467859"/>
              <a:chOff x="497438" y="1578915"/>
              <a:chExt cx="898742" cy="862168"/>
            </a:xfrm>
            <a:solidFill>
              <a:srgbClr val="18637B"/>
            </a:solidFill>
          </p:grpSpPr>
          <p:sp>
            <p:nvSpPr>
              <p:cNvPr id="15" name="Oval 14">
                <a:extLst>
                  <a:ext uri="{FF2B5EF4-FFF2-40B4-BE49-F238E27FC236}">
                    <a16:creationId xmlns:a16="http://schemas.microsoft.com/office/drawing/2014/main" id="{0D30E364-3A2B-4D75-B8E5-9A93971AD9D6}"/>
                  </a:ext>
                </a:extLst>
              </p:cNvPr>
              <p:cNvSpPr/>
              <p:nvPr/>
            </p:nvSpPr>
            <p:spPr>
              <a:xfrm>
                <a:off x="497438" y="1593592"/>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Handshake">
                <a:extLst>
                  <a:ext uri="{FF2B5EF4-FFF2-40B4-BE49-F238E27FC236}">
                    <a16:creationId xmlns:a16="http://schemas.microsoft.com/office/drawing/2014/main" id="{45EC5FCF-1C17-43DA-8AEB-21BAA29980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9917" y="1578915"/>
                <a:ext cx="833785" cy="833785"/>
              </a:xfrm>
              <a:prstGeom prst="rect">
                <a:avLst/>
              </a:prstGeom>
            </p:spPr>
          </p:pic>
        </p:grpSp>
        <p:sp>
          <p:nvSpPr>
            <p:cNvPr id="27" name="TextBox 26">
              <a:extLst>
                <a:ext uri="{FF2B5EF4-FFF2-40B4-BE49-F238E27FC236}">
                  <a16:creationId xmlns:a16="http://schemas.microsoft.com/office/drawing/2014/main" id="{8868DC78-ACAC-4686-B884-4317F3963615}"/>
                </a:ext>
              </a:extLst>
            </p:cNvPr>
            <p:cNvSpPr txBox="1"/>
            <p:nvPr/>
          </p:nvSpPr>
          <p:spPr>
            <a:xfrm>
              <a:off x="4825393" y="721024"/>
              <a:ext cx="1110628" cy="400110"/>
            </a:xfrm>
            <a:prstGeom prst="rect">
              <a:avLst/>
            </a:prstGeom>
            <a:noFill/>
          </p:spPr>
          <p:txBody>
            <a:bodyPr wrap="square" rtlCol="0">
              <a:spAutoFit/>
            </a:bodyPr>
            <a:lstStyle/>
            <a:p>
              <a:r>
                <a:rPr lang="en-US" sz="1000" b="1" dirty="0">
                  <a:solidFill>
                    <a:srgbClr val="124057"/>
                  </a:solidFill>
                  <a:latin typeface="Roboto Slab" pitchFamily="2" charset="0"/>
                  <a:ea typeface="Roboto Slab" pitchFamily="2" charset="0"/>
                </a:rPr>
                <a:t>Stronger Relationships</a:t>
              </a:r>
            </a:p>
          </p:txBody>
        </p:sp>
      </p:grpSp>
      <p:grpSp>
        <p:nvGrpSpPr>
          <p:cNvPr id="29" name="Group 28">
            <a:extLst>
              <a:ext uri="{FF2B5EF4-FFF2-40B4-BE49-F238E27FC236}">
                <a16:creationId xmlns:a16="http://schemas.microsoft.com/office/drawing/2014/main" id="{66E5A9FF-54FF-4BF4-BFCA-543454E2C2BC}"/>
              </a:ext>
            </a:extLst>
          </p:cNvPr>
          <p:cNvGrpSpPr/>
          <p:nvPr/>
        </p:nvGrpSpPr>
        <p:grpSpPr>
          <a:xfrm>
            <a:off x="6060438" y="576085"/>
            <a:ext cx="1110628" cy="673783"/>
            <a:chOff x="5616622" y="642616"/>
            <a:chExt cx="1110628" cy="673783"/>
          </a:xfrm>
        </p:grpSpPr>
        <p:grpSp>
          <p:nvGrpSpPr>
            <p:cNvPr id="17" name="Group 16">
              <a:extLst>
                <a:ext uri="{FF2B5EF4-FFF2-40B4-BE49-F238E27FC236}">
                  <a16:creationId xmlns:a16="http://schemas.microsoft.com/office/drawing/2014/main" id="{C124625E-0F89-442D-9DAB-02BF83B4BB78}"/>
                </a:ext>
              </a:extLst>
            </p:cNvPr>
            <p:cNvGrpSpPr/>
            <p:nvPr/>
          </p:nvGrpSpPr>
          <p:grpSpPr>
            <a:xfrm>
              <a:off x="5874527" y="642616"/>
              <a:ext cx="463880" cy="455176"/>
              <a:chOff x="2038608" y="1834273"/>
              <a:chExt cx="898742" cy="847491"/>
            </a:xfrm>
            <a:solidFill>
              <a:srgbClr val="165751"/>
            </a:solidFill>
          </p:grpSpPr>
          <p:sp>
            <p:nvSpPr>
              <p:cNvPr id="18" name="Oval 17">
                <a:extLst>
                  <a:ext uri="{FF2B5EF4-FFF2-40B4-BE49-F238E27FC236}">
                    <a16:creationId xmlns:a16="http://schemas.microsoft.com/office/drawing/2014/main" id="{5249D78A-5619-4735-843E-85F6F82C237F}"/>
                  </a:ext>
                </a:extLst>
              </p:cNvPr>
              <p:cNvSpPr/>
              <p:nvPr/>
            </p:nvSpPr>
            <p:spPr>
              <a:xfrm>
                <a:off x="2038608" y="1834273"/>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Scales of justice">
                <a:extLst>
                  <a:ext uri="{FF2B5EF4-FFF2-40B4-BE49-F238E27FC236}">
                    <a16:creationId xmlns:a16="http://schemas.microsoft.com/office/drawing/2014/main" id="{7BB5D83A-71EE-4D6A-870F-C39F2869A7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61775" y="1885701"/>
                <a:ext cx="652407" cy="652407"/>
              </a:xfrm>
              <a:prstGeom prst="rect">
                <a:avLst/>
              </a:prstGeom>
            </p:spPr>
          </p:pic>
        </p:grpSp>
        <p:sp>
          <p:nvSpPr>
            <p:cNvPr id="113" name="TextBox 112">
              <a:extLst>
                <a:ext uri="{FF2B5EF4-FFF2-40B4-BE49-F238E27FC236}">
                  <a16:creationId xmlns:a16="http://schemas.microsoft.com/office/drawing/2014/main" id="{0399D815-5BDC-48F6-9AC3-6B1E0B0129CC}"/>
                </a:ext>
              </a:extLst>
            </p:cNvPr>
            <p:cNvSpPr txBox="1"/>
            <p:nvPr/>
          </p:nvSpPr>
          <p:spPr>
            <a:xfrm>
              <a:off x="5616622" y="1070178"/>
              <a:ext cx="1110628" cy="246221"/>
            </a:xfrm>
            <a:prstGeom prst="rect">
              <a:avLst/>
            </a:prstGeom>
            <a:noFill/>
          </p:spPr>
          <p:txBody>
            <a:bodyPr wrap="square" rtlCol="0">
              <a:spAutoFit/>
            </a:bodyPr>
            <a:lstStyle/>
            <a:p>
              <a:r>
                <a:rPr lang="en-US" sz="1000" b="1" dirty="0">
                  <a:solidFill>
                    <a:srgbClr val="124057"/>
                  </a:solidFill>
                  <a:latin typeface="Roboto Slab" pitchFamily="2" charset="0"/>
                  <a:ea typeface="Roboto Slab" pitchFamily="2" charset="0"/>
                </a:rPr>
                <a:t>Reduce Harm</a:t>
              </a:r>
            </a:p>
          </p:txBody>
        </p:sp>
      </p:grpSp>
      <p:grpSp>
        <p:nvGrpSpPr>
          <p:cNvPr id="30" name="Group 29">
            <a:extLst>
              <a:ext uri="{FF2B5EF4-FFF2-40B4-BE49-F238E27FC236}">
                <a16:creationId xmlns:a16="http://schemas.microsoft.com/office/drawing/2014/main" id="{0EA7E1A5-B2AD-4130-9B2E-A3D514D2C38C}"/>
              </a:ext>
            </a:extLst>
          </p:cNvPr>
          <p:cNvGrpSpPr/>
          <p:nvPr/>
        </p:nvGrpSpPr>
        <p:grpSpPr>
          <a:xfrm>
            <a:off x="7001793" y="101881"/>
            <a:ext cx="1110628" cy="644550"/>
            <a:chOff x="6474658" y="229547"/>
            <a:chExt cx="1110628" cy="644550"/>
          </a:xfrm>
        </p:grpSpPr>
        <p:grpSp>
          <p:nvGrpSpPr>
            <p:cNvPr id="20" name="Group 19">
              <a:extLst>
                <a:ext uri="{FF2B5EF4-FFF2-40B4-BE49-F238E27FC236}">
                  <a16:creationId xmlns:a16="http://schemas.microsoft.com/office/drawing/2014/main" id="{808D1339-4714-449A-AD7B-571F6747EE36}"/>
                </a:ext>
              </a:extLst>
            </p:cNvPr>
            <p:cNvGrpSpPr/>
            <p:nvPr/>
          </p:nvGrpSpPr>
          <p:grpSpPr>
            <a:xfrm>
              <a:off x="6673453" y="229547"/>
              <a:ext cx="448488" cy="413547"/>
              <a:chOff x="417947" y="3188922"/>
              <a:chExt cx="898742" cy="847491"/>
            </a:xfrm>
            <a:solidFill>
              <a:srgbClr val="3B8D61"/>
            </a:solidFill>
          </p:grpSpPr>
          <p:sp>
            <p:nvSpPr>
              <p:cNvPr id="21" name="Oval 20">
                <a:extLst>
                  <a:ext uri="{FF2B5EF4-FFF2-40B4-BE49-F238E27FC236}">
                    <a16:creationId xmlns:a16="http://schemas.microsoft.com/office/drawing/2014/main" id="{712FFDEB-E9E0-4A7A-B38C-C6E6A8847E5E}"/>
                  </a:ext>
                </a:extLst>
              </p:cNvPr>
              <p:cNvSpPr/>
              <p:nvPr/>
            </p:nvSpPr>
            <p:spPr>
              <a:xfrm>
                <a:off x="417947" y="3188922"/>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descr="Graduation cap">
                <a:extLst>
                  <a:ext uri="{FF2B5EF4-FFF2-40B4-BE49-F238E27FC236}">
                    <a16:creationId xmlns:a16="http://schemas.microsoft.com/office/drawing/2014/main" id="{559F9FF1-2DEE-420E-974B-063F982E28F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7783" y="3218049"/>
                <a:ext cx="779069" cy="779069"/>
              </a:xfrm>
              <a:prstGeom prst="rect">
                <a:avLst/>
              </a:prstGeom>
            </p:spPr>
          </p:pic>
        </p:grpSp>
        <p:sp>
          <p:nvSpPr>
            <p:cNvPr id="114" name="TextBox 113">
              <a:extLst>
                <a:ext uri="{FF2B5EF4-FFF2-40B4-BE49-F238E27FC236}">
                  <a16:creationId xmlns:a16="http://schemas.microsoft.com/office/drawing/2014/main" id="{E583182E-AD96-4CF3-9FF0-A9E51A80D8E7}"/>
                </a:ext>
              </a:extLst>
            </p:cNvPr>
            <p:cNvSpPr txBox="1"/>
            <p:nvPr/>
          </p:nvSpPr>
          <p:spPr>
            <a:xfrm>
              <a:off x="6474658" y="627876"/>
              <a:ext cx="1110628" cy="246221"/>
            </a:xfrm>
            <a:prstGeom prst="rect">
              <a:avLst/>
            </a:prstGeom>
            <a:noFill/>
          </p:spPr>
          <p:txBody>
            <a:bodyPr wrap="square" rtlCol="0">
              <a:spAutoFit/>
            </a:bodyPr>
            <a:lstStyle/>
            <a:p>
              <a:r>
                <a:rPr lang="en-US" sz="1000" b="1" dirty="0">
                  <a:solidFill>
                    <a:srgbClr val="124057"/>
                  </a:solidFill>
                  <a:latin typeface="Roboto Slab" pitchFamily="2" charset="0"/>
                  <a:ea typeface="Roboto Slab" pitchFamily="2" charset="0"/>
                </a:rPr>
                <a:t>Knowledge</a:t>
              </a:r>
            </a:p>
          </p:txBody>
        </p:sp>
      </p:grpSp>
      <p:grpSp>
        <p:nvGrpSpPr>
          <p:cNvPr id="31" name="Group 30">
            <a:extLst>
              <a:ext uri="{FF2B5EF4-FFF2-40B4-BE49-F238E27FC236}">
                <a16:creationId xmlns:a16="http://schemas.microsoft.com/office/drawing/2014/main" id="{0F7B81AB-726E-401C-879A-0F655D53891E}"/>
              </a:ext>
            </a:extLst>
          </p:cNvPr>
          <p:cNvGrpSpPr/>
          <p:nvPr/>
        </p:nvGrpSpPr>
        <p:grpSpPr>
          <a:xfrm>
            <a:off x="7938538" y="515590"/>
            <a:ext cx="1110628" cy="684527"/>
            <a:chOff x="7320201" y="197839"/>
            <a:chExt cx="1110628" cy="684527"/>
          </a:xfrm>
        </p:grpSpPr>
        <p:grpSp>
          <p:nvGrpSpPr>
            <p:cNvPr id="23" name="Group 22">
              <a:extLst>
                <a:ext uri="{FF2B5EF4-FFF2-40B4-BE49-F238E27FC236}">
                  <a16:creationId xmlns:a16="http://schemas.microsoft.com/office/drawing/2014/main" id="{F852A9E5-BB22-4B20-9E67-078C5B5F26EC}"/>
                </a:ext>
              </a:extLst>
            </p:cNvPr>
            <p:cNvGrpSpPr/>
            <p:nvPr/>
          </p:nvGrpSpPr>
          <p:grpSpPr>
            <a:xfrm>
              <a:off x="7462832" y="197839"/>
              <a:ext cx="427601" cy="453396"/>
              <a:chOff x="2005666" y="3149627"/>
              <a:chExt cx="898742" cy="847491"/>
            </a:xfrm>
            <a:solidFill>
              <a:srgbClr val="94BF6E"/>
            </a:solidFill>
          </p:grpSpPr>
          <p:sp>
            <p:nvSpPr>
              <p:cNvPr id="24" name="Oval 23">
                <a:extLst>
                  <a:ext uri="{FF2B5EF4-FFF2-40B4-BE49-F238E27FC236}">
                    <a16:creationId xmlns:a16="http://schemas.microsoft.com/office/drawing/2014/main" id="{E6814B57-A251-4085-A6E6-870710F03AB1}"/>
                  </a:ext>
                </a:extLst>
              </p:cNvPr>
              <p:cNvSpPr/>
              <p:nvPr/>
            </p:nvSpPr>
            <p:spPr>
              <a:xfrm>
                <a:off x="2005666" y="3149627"/>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descr="Muscular arm">
                <a:extLst>
                  <a:ext uri="{FF2B5EF4-FFF2-40B4-BE49-F238E27FC236}">
                    <a16:creationId xmlns:a16="http://schemas.microsoft.com/office/drawing/2014/main" id="{9948B6E3-7A41-471A-BA5F-B6EB432CAFB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136673" y="3230243"/>
                <a:ext cx="636728" cy="636728"/>
              </a:xfrm>
              <a:prstGeom prst="rect">
                <a:avLst/>
              </a:prstGeom>
            </p:spPr>
          </p:pic>
        </p:grpSp>
        <p:sp>
          <p:nvSpPr>
            <p:cNvPr id="115" name="TextBox 114">
              <a:extLst>
                <a:ext uri="{FF2B5EF4-FFF2-40B4-BE49-F238E27FC236}">
                  <a16:creationId xmlns:a16="http://schemas.microsoft.com/office/drawing/2014/main" id="{3772D097-368C-4219-8413-A51529BBF1F8}"/>
                </a:ext>
              </a:extLst>
            </p:cNvPr>
            <p:cNvSpPr txBox="1"/>
            <p:nvPr/>
          </p:nvSpPr>
          <p:spPr>
            <a:xfrm>
              <a:off x="7320201" y="636145"/>
              <a:ext cx="1110628" cy="246221"/>
            </a:xfrm>
            <a:prstGeom prst="rect">
              <a:avLst/>
            </a:prstGeom>
            <a:noFill/>
          </p:spPr>
          <p:txBody>
            <a:bodyPr wrap="square" rtlCol="0">
              <a:spAutoFit/>
            </a:bodyPr>
            <a:lstStyle/>
            <a:p>
              <a:r>
                <a:rPr lang="en-US" sz="1000" b="1" dirty="0">
                  <a:solidFill>
                    <a:srgbClr val="124057"/>
                  </a:solidFill>
                  <a:latin typeface="Roboto Slab" pitchFamily="2" charset="0"/>
                  <a:ea typeface="Roboto Slab" pitchFamily="2" charset="0"/>
                </a:rPr>
                <a:t>Outcomes</a:t>
              </a:r>
            </a:p>
          </p:txBody>
        </p:sp>
      </p:grpSp>
      <p:pic>
        <p:nvPicPr>
          <p:cNvPr id="119" name="Graphic 118" descr="Circle with left arrow">
            <a:hlinkClick r:id="" action="ppaction://hlinkshowjump?jump=nextslide"/>
            <a:extLst>
              <a:ext uri="{FF2B5EF4-FFF2-40B4-BE49-F238E27FC236}">
                <a16:creationId xmlns:a16="http://schemas.microsoft.com/office/drawing/2014/main" id="{FBDEF0A6-BF8E-475D-AC34-A15D7BB55CA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626131" y="4650154"/>
            <a:ext cx="480325" cy="480325"/>
          </a:xfrm>
          <a:prstGeom prst="rect">
            <a:avLst/>
          </a:prstGeom>
        </p:spPr>
      </p:pic>
    </p:spTree>
    <p:custDataLst>
      <p:tags r:id="rId1"/>
    </p:custDataLst>
    <p:extLst>
      <p:ext uri="{BB962C8B-B14F-4D97-AF65-F5344CB8AC3E}">
        <p14:creationId xmlns:p14="http://schemas.microsoft.com/office/powerpoint/2010/main" val="1176999310"/>
      </p:ext>
    </p:extLst>
  </p:cSld>
  <p:clrMapOvr>
    <a:masterClrMapping/>
  </p:clrMapOvr>
  <p:transition advClick="0">
    <p:fade thruBlk="1"/>
  </p:transition>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childTnLst>
                          </p:cTn>
                        </p:par>
                      </p:childTnLst>
                    </p:cTn>
                  </p:par>
                </p:childTnLst>
              </p:cTn>
              <p:nextCondLst>
                <p:cond evt="onClick" delay="0">
                  <p:tgtEl>
                    <p:spTgt spid="37"/>
                  </p:tgtEl>
                </p:cond>
              </p:nextCondLst>
            </p:seq>
            <p:seq concurrent="1" nextAc="seek">
              <p:cTn id="7" restart="whenNotActive" fill="hold" evtFilter="cancelBubble" nodeType="interactiveSeq">
                <p:stCondLst>
                  <p:cond evt="onClick" delay="0">
                    <p:tgtEl>
                      <p:spTgt spid="49"/>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49"/>
                  </p:tgtEl>
                </p:cond>
              </p:nextCondLst>
            </p:seq>
            <p:seq concurrent="1" nextAc="seek">
              <p:cTn id="12" restart="whenNotActive" fill="hold" evtFilter="cancelBubble" nodeType="interactiveSeq">
                <p:stCondLst>
                  <p:cond evt="onClick" delay="0">
                    <p:tgtEl>
                      <p:spTgt spid="52"/>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9"/>
                                        </p:tgtEl>
                                        <p:attrNameLst>
                                          <p:attrName>style.visibility</p:attrName>
                                        </p:attrNameLst>
                                      </p:cBhvr>
                                      <p:to>
                                        <p:strVal val="visible"/>
                                      </p:to>
                                    </p:set>
                                  </p:childTnLst>
                                </p:cTn>
                              </p:par>
                            </p:childTnLst>
                          </p:cTn>
                        </p:par>
                      </p:childTnLst>
                    </p:cTn>
                  </p:par>
                </p:childTnLst>
              </p:cTn>
              <p:nextCondLst>
                <p:cond evt="onClick" delay="0">
                  <p:tgtEl>
                    <p:spTgt spid="52"/>
                  </p:tgtEl>
                </p:cond>
              </p:nextCondLst>
            </p:seq>
            <p:seq concurrent="1" nextAc="seek">
              <p:cTn id="17" restart="whenNotActive" fill="hold" evtFilter="cancelBubble" nodeType="interactiveSeq">
                <p:stCondLst>
                  <p:cond evt="onClick" delay="0">
                    <p:tgtEl>
                      <p:spTgt spid="55"/>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1"/>
                                        </p:tgtEl>
                                        <p:attrNameLst>
                                          <p:attrName>style.visibility</p:attrName>
                                        </p:attrNameLst>
                                      </p:cBhvr>
                                      <p:to>
                                        <p:strVal val="visible"/>
                                      </p:to>
                                    </p:set>
                                  </p:childTnLst>
                                </p:cTn>
                              </p:par>
                            </p:childTnLst>
                          </p:cTn>
                        </p:par>
                      </p:childTnLst>
                    </p:cTn>
                  </p:par>
                </p:childTnLst>
              </p:cTn>
              <p:nextCondLst>
                <p:cond evt="onClick" delay="0">
                  <p:tgtEl>
                    <p:spTgt spid="55"/>
                  </p:tgtEl>
                </p:cond>
              </p:nextCondLst>
            </p:seq>
            <p:seq concurrent="1" nextAc="seek">
              <p:cTn id="22" restart="whenNotActive" fill="hold" evtFilter="cancelBubble" nodeType="interactiveSeq">
                <p:stCondLst>
                  <p:cond evt="onClick" delay="0">
                    <p:tgtEl>
                      <p:spTgt spid="58"/>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6"/>
                                        </p:tgtEl>
                                        <p:attrNameLst>
                                          <p:attrName>style.visibility</p:attrName>
                                        </p:attrNameLst>
                                      </p:cBhvr>
                                      <p:to>
                                        <p:strVal val="visible"/>
                                      </p:to>
                                    </p:set>
                                  </p:childTnLst>
                                </p:cTn>
                              </p:par>
                            </p:childTnLst>
                          </p:cTn>
                        </p:par>
                      </p:childTnLst>
                    </p:cTn>
                  </p:par>
                </p:childTnLst>
              </p:cTn>
              <p:nextCondLst>
                <p:cond evt="onClick" delay="0">
                  <p:tgtEl>
                    <p:spTgt spid="58"/>
                  </p:tgtEl>
                </p:cond>
              </p:nextCondLst>
            </p:seq>
            <p:seq concurrent="1" nextAc="seek">
              <p:cTn id="27" restart="whenNotActive" fill="hold" evtFilter="cancelBubble" nodeType="interactiveSeq">
                <p:stCondLst>
                  <p:cond evt="onClick" delay="0">
                    <p:tgtEl>
                      <p:spTgt spid="61"/>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0"/>
                                        </p:tgtEl>
                                        <p:attrNameLst>
                                          <p:attrName>style.visibility</p:attrName>
                                        </p:attrNameLst>
                                      </p:cBhvr>
                                      <p:to>
                                        <p:strVal val="visible"/>
                                      </p:to>
                                    </p:set>
                                  </p:childTnLst>
                                </p:cTn>
                              </p:par>
                            </p:childTnLst>
                          </p:cTn>
                        </p:par>
                      </p:childTnLst>
                    </p:cTn>
                  </p:par>
                </p:childTnLst>
              </p:cTn>
              <p:nextCondLst>
                <p:cond evt="onClick" delay="0">
                  <p:tgtEl>
                    <p:spTgt spid="61"/>
                  </p:tgtEl>
                </p:cond>
              </p:nextCondLst>
            </p:seq>
            <p:seq concurrent="1" nextAc="seek">
              <p:cTn id="32" restart="whenNotActive" fill="hold" evtFilter="cancelBubble" nodeType="interactiveSeq">
                <p:stCondLst>
                  <p:cond evt="onClick" delay="0">
                    <p:tgtEl>
                      <p:spTgt spid="64"/>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2"/>
                                        </p:tgtEl>
                                        <p:attrNameLst>
                                          <p:attrName>style.visibility</p:attrName>
                                        </p:attrNameLst>
                                      </p:cBhvr>
                                      <p:to>
                                        <p:strVal val="visible"/>
                                      </p:to>
                                    </p:set>
                                  </p:childTnLst>
                                </p:cTn>
                              </p:par>
                            </p:childTnLst>
                          </p:cTn>
                        </p:par>
                      </p:childTnLst>
                    </p:cTn>
                  </p:par>
                </p:childTnLst>
              </p:cTn>
              <p:nextCondLst>
                <p:cond evt="onClick" delay="0">
                  <p:tgtEl>
                    <p:spTgt spid="64"/>
                  </p:tgtEl>
                </p:cond>
              </p:nextCondLst>
            </p:seq>
            <p:seq concurrent="1" nextAc="seek">
              <p:cTn id="37" restart="whenNotActive" fill="hold" evtFilter="cancelBubble" nodeType="interactiveSeq">
                <p:stCondLst>
                  <p:cond evt="onClick" delay="0">
                    <p:tgtEl>
                      <p:spTgt spid="67"/>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03"/>
                                        </p:tgtEl>
                                        <p:attrNameLst>
                                          <p:attrName>style.visibility</p:attrName>
                                        </p:attrNameLst>
                                      </p:cBhvr>
                                      <p:to>
                                        <p:strVal val="visible"/>
                                      </p:to>
                                    </p:set>
                                  </p:childTnLst>
                                </p:cTn>
                              </p:par>
                            </p:childTnLst>
                          </p:cTn>
                        </p:par>
                      </p:childTnLst>
                    </p:cTn>
                  </p:par>
                </p:childTnLst>
              </p:cTn>
              <p:nextCondLst>
                <p:cond evt="onClick" delay="0">
                  <p:tgtEl>
                    <p:spTgt spid="67"/>
                  </p:tgtEl>
                </p:cond>
              </p:nextCondLst>
            </p:seq>
            <p:seq concurrent="1" nextAc="seek">
              <p:cTn id="42" restart="whenNotActive" fill="hold" evtFilter="cancelBubble" nodeType="interactiveSeq">
                <p:stCondLst>
                  <p:cond evt="onClick" delay="0">
                    <p:tgtEl>
                      <p:spTgt spid="70"/>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4"/>
                                        </p:tgtEl>
                                        <p:attrNameLst>
                                          <p:attrName>style.visibility</p:attrName>
                                        </p:attrNameLst>
                                      </p:cBhvr>
                                      <p:to>
                                        <p:strVal val="visible"/>
                                      </p:to>
                                    </p:set>
                                  </p:childTnLst>
                                </p:cTn>
                              </p:par>
                            </p:childTnLst>
                          </p:cTn>
                        </p:par>
                      </p:childTnLst>
                    </p:cTn>
                  </p:par>
                </p:childTnLst>
              </p:cTn>
              <p:nextCondLst>
                <p:cond evt="onClick" delay="0">
                  <p:tgtEl>
                    <p:spTgt spid="70"/>
                  </p:tgtEl>
                </p:cond>
              </p:nextCondLst>
            </p:seq>
            <p:seq concurrent="1" nextAc="seek">
              <p:cTn id="47" restart="whenNotActive" fill="hold" evtFilter="cancelBubble" nodeType="interactiveSeq">
                <p:stCondLst>
                  <p:cond evt="onClick" delay="0">
                    <p:tgtEl>
                      <p:spTgt spid="73"/>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05"/>
                                        </p:tgtEl>
                                        <p:attrNameLst>
                                          <p:attrName>style.visibility</p:attrName>
                                        </p:attrNameLst>
                                      </p:cBhvr>
                                      <p:to>
                                        <p:strVal val="visible"/>
                                      </p:to>
                                    </p:set>
                                  </p:childTnLst>
                                </p:cTn>
                              </p:par>
                            </p:childTnLst>
                          </p:cTn>
                        </p:par>
                      </p:childTnLst>
                    </p:cTn>
                  </p:par>
                </p:childTnLst>
              </p:cTn>
              <p:nextCondLst>
                <p:cond evt="onClick" delay="0">
                  <p:tgtEl>
                    <p:spTgt spid="73"/>
                  </p:tgtEl>
                </p:cond>
              </p:nextCondLst>
            </p:seq>
            <p:seq concurrent="1" nextAc="seek">
              <p:cTn id="52" restart="whenNotActive" fill="hold" evtFilter="cancelBubble" nodeType="interactiveSeq">
                <p:stCondLst>
                  <p:cond evt="onClick" delay="0">
                    <p:tgtEl>
                      <p:spTgt spid="76"/>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5"/>
                                        </p:tgtEl>
                                        <p:attrNameLst>
                                          <p:attrName>style.visibility</p:attrName>
                                        </p:attrNameLst>
                                      </p:cBhvr>
                                      <p:to>
                                        <p:strVal val="visible"/>
                                      </p:to>
                                    </p:set>
                                  </p:childTnLst>
                                </p:cTn>
                              </p:par>
                            </p:childTnLst>
                          </p:cTn>
                        </p:par>
                      </p:childTnLst>
                    </p:cTn>
                  </p:par>
                </p:childTnLst>
              </p:cTn>
              <p:nextCondLst>
                <p:cond evt="onClick" delay="0">
                  <p:tgtEl>
                    <p:spTgt spid="76"/>
                  </p:tgtEl>
                </p:cond>
              </p:nextCondLst>
            </p:seq>
            <p:seq concurrent="1" nextAc="seek">
              <p:cTn id="57" restart="whenNotActive" fill="hold" evtFilter="cancelBubble" nodeType="interactiveSeq">
                <p:stCondLst>
                  <p:cond evt="onClick" delay="0">
                    <p:tgtEl>
                      <p:spTgt spid="79"/>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06"/>
                                        </p:tgtEl>
                                        <p:attrNameLst>
                                          <p:attrName>style.visibility</p:attrName>
                                        </p:attrNameLst>
                                      </p:cBhvr>
                                      <p:to>
                                        <p:strVal val="visible"/>
                                      </p:to>
                                    </p:set>
                                  </p:childTnLst>
                                </p:cTn>
                              </p:par>
                            </p:childTnLst>
                          </p:cTn>
                        </p:par>
                      </p:childTnLst>
                    </p:cTn>
                  </p:par>
                </p:childTnLst>
              </p:cTn>
              <p:nextCondLst>
                <p:cond evt="onClick" delay="0">
                  <p:tgtEl>
                    <p:spTgt spid="79"/>
                  </p:tgtEl>
                </p:cond>
              </p:nextCondLst>
            </p:seq>
            <p:seq concurrent="1" nextAc="seek">
              <p:cTn id="62" restart="whenNotActive" fill="hold" evtFilter="cancelBubble" nodeType="interactiveSeq">
                <p:stCondLst>
                  <p:cond evt="onClick" delay="0">
                    <p:tgtEl>
                      <p:spTgt spid="82"/>
                    </p:tgtEl>
                  </p:cond>
                </p:stCondLst>
                <p:endSync evt="end" delay="0">
                  <p:rtn val="all"/>
                </p:endSync>
                <p:childTnLst>
                  <p:par>
                    <p:cTn id="63" fill="hold">
                      <p:stCondLst>
                        <p:cond delay="0"/>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7"/>
                                        </p:tgtEl>
                                        <p:attrNameLst>
                                          <p:attrName>style.visibility</p:attrName>
                                        </p:attrNameLst>
                                      </p:cBhvr>
                                      <p:to>
                                        <p:strVal val="visible"/>
                                      </p:to>
                                    </p:set>
                                  </p:childTnLst>
                                </p:cTn>
                              </p:par>
                            </p:childTnLst>
                          </p:cTn>
                        </p:par>
                      </p:childTnLst>
                    </p:cTn>
                  </p:par>
                </p:childTnLst>
              </p:cTn>
              <p:nextCondLst>
                <p:cond evt="onClick" delay="0">
                  <p:tgtEl>
                    <p:spTgt spid="82"/>
                  </p:tgtEl>
                </p:cond>
              </p:nextCondLst>
            </p:seq>
            <p:seq concurrent="1" nextAc="seek">
              <p:cTn id="67" restart="whenNotActive" fill="hold" evtFilter="cancelBubble" nodeType="interactiveSeq">
                <p:stCondLst>
                  <p:cond evt="onClick" delay="0">
                    <p:tgtEl>
                      <p:spTgt spid="85"/>
                    </p:tgtEl>
                  </p:cond>
                </p:stCondLst>
                <p:endSync evt="end" delay="0">
                  <p:rtn val="all"/>
                </p:endSync>
                <p:childTnLst>
                  <p:par>
                    <p:cTn id="68" fill="hold">
                      <p:stCondLst>
                        <p:cond delay="0"/>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08"/>
                                        </p:tgtEl>
                                        <p:attrNameLst>
                                          <p:attrName>style.visibility</p:attrName>
                                        </p:attrNameLst>
                                      </p:cBhvr>
                                      <p:to>
                                        <p:strVal val="visible"/>
                                      </p:to>
                                    </p:set>
                                  </p:childTnLst>
                                </p:cTn>
                              </p:par>
                            </p:childTnLst>
                          </p:cTn>
                        </p:par>
                      </p:childTnLst>
                    </p:cTn>
                  </p:par>
                </p:childTnLst>
              </p:cTn>
              <p:nextCondLst>
                <p:cond evt="onClick" delay="0">
                  <p:tgtEl>
                    <p:spTgt spid="85"/>
                  </p:tgtEl>
                </p:cond>
              </p:nextCondLst>
            </p:seq>
            <p:seq concurrent="1" nextAc="seek">
              <p:cTn id="72" restart="whenNotActive" fill="hold" evtFilter="cancelBubble" nodeType="interactiveSeq">
                <p:stCondLst>
                  <p:cond evt="onClick" delay="0">
                    <p:tgtEl>
                      <p:spTgt spid="88"/>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09"/>
                                        </p:tgtEl>
                                        <p:attrNameLst>
                                          <p:attrName>style.visibility</p:attrName>
                                        </p:attrNameLst>
                                      </p:cBhvr>
                                      <p:to>
                                        <p:strVal val="visible"/>
                                      </p:to>
                                    </p:set>
                                  </p:childTnLst>
                                </p:cTn>
                              </p:par>
                            </p:childTnLst>
                          </p:cTn>
                        </p:par>
                      </p:childTnLst>
                    </p:cTn>
                  </p:par>
                </p:childTnLst>
              </p:cTn>
              <p:nextCondLst>
                <p:cond evt="onClick" delay="0">
                  <p:tgtEl>
                    <p:spTgt spid="88"/>
                  </p:tgtEl>
                </p:cond>
              </p:nextCondLst>
            </p:seq>
            <p:seq concurrent="1" nextAc="seek">
              <p:cTn id="77" restart="whenNotActive" fill="hold" evtFilter="cancelBubble" nodeType="interactiveSeq">
                <p:stCondLst>
                  <p:cond evt="onClick" delay="0">
                    <p:tgtEl>
                      <p:spTgt spid="91"/>
                    </p:tgtEl>
                  </p:cond>
                </p:stCondLst>
                <p:endSync evt="end" delay="0">
                  <p:rtn val="all"/>
                </p:endSync>
                <p:childTnLst>
                  <p:par>
                    <p:cTn id="78" fill="hold">
                      <p:stCondLst>
                        <p:cond delay="0"/>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97"/>
                                        </p:tgtEl>
                                        <p:attrNameLst>
                                          <p:attrName>style.visibility</p:attrName>
                                        </p:attrNameLst>
                                      </p:cBhvr>
                                      <p:to>
                                        <p:strVal val="visible"/>
                                      </p:to>
                                    </p:set>
                                  </p:childTnLst>
                                </p:cTn>
                              </p:par>
                            </p:childTnLst>
                          </p:cTn>
                        </p:par>
                      </p:childTnLst>
                    </p:cTn>
                  </p:par>
                </p:childTnLst>
              </p:cTn>
              <p:nextCondLst>
                <p:cond evt="onClick" delay="0">
                  <p:tgtEl>
                    <p:spTgt spid="91"/>
                  </p:tgtEl>
                </p:cond>
              </p:nextCondLst>
            </p:seq>
          </p:childTnLst>
        </p:cTn>
      </p:par>
    </p:tnLst>
    <p:bldLst>
      <p:bldP spid="12"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5"/>
          <p:cNvSpPr txBox="1">
            <a:spLocks noGrp="1"/>
          </p:cNvSpPr>
          <p:nvPr>
            <p:ph type="ctrTitle" idx="4294967295"/>
          </p:nvPr>
        </p:nvSpPr>
        <p:spPr>
          <a:xfrm>
            <a:off x="685800" y="499125"/>
            <a:ext cx="6593700" cy="75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Additional Resources</a:t>
            </a:r>
            <a:endParaRPr dirty="0"/>
          </a:p>
        </p:txBody>
      </p:sp>
      <p:sp>
        <p:nvSpPr>
          <p:cNvPr id="139" name="Google Shape;139;p15"/>
          <p:cNvSpPr txBox="1">
            <a:spLocks noGrp="1"/>
          </p:cNvSpPr>
          <p:nvPr>
            <p:ph type="subTitle" idx="4294967295"/>
          </p:nvPr>
        </p:nvSpPr>
        <p:spPr>
          <a:xfrm>
            <a:off x="685800" y="1259025"/>
            <a:ext cx="5200200" cy="2703600"/>
          </a:xfrm>
          <a:prstGeom prst="rect">
            <a:avLst/>
          </a:prstGeom>
        </p:spPr>
        <p:txBody>
          <a:bodyPr spcFirstLastPara="1" wrap="square" lIns="91425" tIns="91425" rIns="91425" bIns="91425" anchor="ctr" anchorCtr="0">
            <a:noAutofit/>
          </a:bodyPr>
          <a:lstStyle/>
          <a:p>
            <a:pPr fontAlgn="base"/>
            <a:r>
              <a:rPr lang="en-US" sz="1600" b="1" dirty="0">
                <a:solidFill>
                  <a:srgbClr val="FFFFFF"/>
                </a:solidFill>
              </a:rPr>
              <a:t>Webinar:  </a:t>
            </a:r>
            <a:r>
              <a:rPr lang="en-US" sz="1600" b="1" dirty="0">
                <a:hlinkClick r:id="rId4"/>
              </a:rPr>
              <a:t>Starting the Cost of Care Conversation:  Implementation Strategies, Resources and Available Tools</a:t>
            </a:r>
            <a:endParaRPr lang="en-US" sz="1600" b="1" dirty="0"/>
          </a:p>
          <a:p>
            <a:pPr marL="342900" indent="-342900"/>
            <a:r>
              <a:rPr lang="en-US" sz="1600" b="1" dirty="0">
                <a:solidFill>
                  <a:schemeClr val="bg1"/>
                </a:solidFill>
              </a:rPr>
              <a:t>Podcast:  </a:t>
            </a:r>
            <a:r>
              <a:rPr lang="en-US" sz="1600" b="1" dirty="0">
                <a:solidFill>
                  <a:srgbClr val="94BF6E"/>
                </a:solidFill>
                <a:hlinkClick r:id="rId5"/>
              </a:rPr>
              <a:t>Cost-of-Care Conversations Are Crucial</a:t>
            </a:r>
            <a:endParaRPr lang="en-US" sz="1600" b="1" dirty="0">
              <a:solidFill>
                <a:srgbClr val="94BF6E"/>
              </a:solidFill>
            </a:endParaRPr>
          </a:p>
          <a:p>
            <a:pPr marL="342900" indent="-342900"/>
            <a:r>
              <a:rPr lang="en-US" sz="1600" b="1" dirty="0">
                <a:solidFill>
                  <a:srgbClr val="94BF6E"/>
                </a:solidFill>
                <a:hlinkClick r:id="rId6"/>
              </a:rPr>
              <a:t>ACP Resources</a:t>
            </a:r>
            <a:endParaRPr lang="en-US" sz="1600" b="1" dirty="0">
              <a:solidFill>
                <a:srgbClr val="94BF6E"/>
              </a:solidFill>
            </a:endParaRPr>
          </a:p>
          <a:p>
            <a:pPr marL="342900" indent="-342900"/>
            <a:r>
              <a:rPr lang="en-US" sz="1600" b="1" dirty="0">
                <a:solidFill>
                  <a:srgbClr val="94BF6E"/>
                </a:solidFill>
                <a:hlinkClick r:id="rId7"/>
              </a:rPr>
              <a:t>NYS Health Foundation Patient Survey</a:t>
            </a:r>
            <a:endParaRPr sz="1600" b="1" dirty="0">
              <a:solidFill>
                <a:srgbClr val="94BF6E"/>
              </a:solidFill>
            </a:endParaRPr>
          </a:p>
        </p:txBody>
      </p:sp>
      <p:pic>
        <p:nvPicPr>
          <p:cNvPr id="140" name="Google Shape;140;p15"/>
          <p:cNvPicPr preferRelativeResize="0"/>
          <p:nvPr/>
        </p:nvPicPr>
        <p:blipFill>
          <a:blip r:embed="rId8">
            <a:extLst>
              <a:ext uri="{837473B0-CC2E-450A-ABE3-18F120FF3D39}">
                <a1611:picAttrSrcUrl xmlns:a1611="http://schemas.microsoft.com/office/drawing/2016/11/main" r:id="rId9"/>
              </a:ext>
            </a:extLst>
          </a:blip>
          <a:stretch>
            <a:fillRect/>
          </a:stretch>
        </p:blipFill>
        <p:spPr>
          <a:xfrm>
            <a:off x="5886000" y="1259025"/>
            <a:ext cx="3264087" cy="2703600"/>
          </a:xfrm>
          <a:prstGeom prst="rect">
            <a:avLst/>
          </a:prstGeom>
          <a:noFill/>
          <a:ln>
            <a:noFill/>
          </a:ln>
        </p:spPr>
      </p:pic>
      <p:sp>
        <p:nvSpPr>
          <p:cNvPr id="141" name="Google Shape;141;p15"/>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15</a:t>
            </a:fld>
            <a:endParaRPr/>
          </a:p>
        </p:txBody>
      </p:sp>
      <p:sp>
        <p:nvSpPr>
          <p:cNvPr id="2" name="TextBox 1">
            <a:extLst>
              <a:ext uri="{FF2B5EF4-FFF2-40B4-BE49-F238E27FC236}">
                <a16:creationId xmlns:a16="http://schemas.microsoft.com/office/drawing/2014/main" id="{6EEF7C85-31FC-4A8E-9195-90DF7682ABFF}"/>
              </a:ext>
            </a:extLst>
          </p:cNvPr>
          <p:cNvSpPr txBox="1"/>
          <p:nvPr/>
        </p:nvSpPr>
        <p:spPr>
          <a:xfrm>
            <a:off x="6415675" y="3962625"/>
            <a:ext cx="2728325" cy="200055"/>
          </a:xfrm>
          <a:prstGeom prst="rect">
            <a:avLst/>
          </a:prstGeom>
          <a:noFill/>
        </p:spPr>
        <p:txBody>
          <a:bodyPr wrap="square" rtlCol="0">
            <a:spAutoFit/>
          </a:bodyPr>
          <a:lstStyle/>
          <a:p>
            <a:r>
              <a:rPr lang="en-US" sz="700" dirty="0">
                <a:hlinkClick r:id="rId9" tooltip="http://commons.wikimedia.org/wiki/File:Stetho_book.jpg"/>
              </a:rPr>
              <a:t>This Photo</a:t>
            </a:r>
            <a:r>
              <a:rPr lang="en-US" sz="700" dirty="0"/>
              <a:t> by Unknown Author is licensed under </a:t>
            </a:r>
            <a:r>
              <a:rPr lang="en-US" sz="700" dirty="0">
                <a:hlinkClick r:id="rId10" tooltip="https://creativecommons.org/licenses/by-sa/3.0/"/>
              </a:rPr>
              <a:t>CC BY-SA</a:t>
            </a:r>
            <a:endParaRPr lang="en-US" sz="700" dirty="0"/>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5"/>
          <p:cNvSpPr txBox="1">
            <a:spLocks noGrp="1"/>
          </p:cNvSpPr>
          <p:nvPr>
            <p:ph type="ctrTitle" idx="4294967295"/>
          </p:nvPr>
        </p:nvSpPr>
        <p:spPr>
          <a:xfrm>
            <a:off x="146776" y="296323"/>
            <a:ext cx="6593700" cy="75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Instructions for this Course</a:t>
            </a:r>
            <a:endParaRPr dirty="0"/>
          </a:p>
        </p:txBody>
      </p:sp>
      <p:sp>
        <p:nvSpPr>
          <p:cNvPr id="139" name="Google Shape;139;p15"/>
          <p:cNvSpPr txBox="1">
            <a:spLocks noGrp="1"/>
          </p:cNvSpPr>
          <p:nvPr>
            <p:ph type="subTitle" idx="4294967295"/>
          </p:nvPr>
        </p:nvSpPr>
        <p:spPr>
          <a:xfrm>
            <a:off x="887437" y="1711148"/>
            <a:ext cx="7009228" cy="1262705"/>
          </a:xfrm>
          <a:prstGeom prst="rect">
            <a:avLst/>
          </a:prstGeom>
        </p:spPr>
        <p:txBody>
          <a:bodyPr spcFirstLastPara="1" wrap="square" lIns="91425" tIns="91425" rIns="91425" bIns="91425" anchor="ctr" anchorCtr="0">
            <a:noAutofit/>
          </a:bodyPr>
          <a:lstStyle/>
          <a:p>
            <a:pPr marL="342900" indent="-342900"/>
            <a:r>
              <a:rPr lang="en-US" sz="1600" b="1" dirty="0">
                <a:solidFill>
                  <a:srgbClr val="FFFFFF"/>
                </a:solidFill>
              </a:rPr>
              <a:t>Play this as a slide show by clicking the slideshow icon</a:t>
            </a:r>
          </a:p>
          <a:p>
            <a:pPr marL="342900" indent="-342900"/>
            <a:r>
              <a:rPr lang="en-US" sz="1600" b="1" dirty="0">
                <a:solidFill>
                  <a:srgbClr val="FFFFFF"/>
                </a:solidFill>
              </a:rPr>
              <a:t>Turn the computer sound on</a:t>
            </a:r>
          </a:p>
          <a:p>
            <a:pPr marL="342900" indent="-342900"/>
            <a:r>
              <a:rPr lang="en-US" sz="1600" b="1" dirty="0">
                <a:solidFill>
                  <a:srgbClr val="FFFFFF"/>
                </a:solidFill>
              </a:rPr>
              <a:t>Use the green arrows to advance through the slides</a:t>
            </a:r>
            <a:endParaRPr sz="1600" b="1" dirty="0">
              <a:solidFill>
                <a:srgbClr val="94BF6E"/>
              </a:solidFill>
            </a:endParaRPr>
          </a:p>
        </p:txBody>
      </p:sp>
      <p:sp>
        <p:nvSpPr>
          <p:cNvPr id="141" name="Google Shape;141;p15"/>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a:t>
            </a:fld>
            <a:endParaRPr/>
          </a:p>
        </p:txBody>
      </p:sp>
      <p:pic>
        <p:nvPicPr>
          <p:cNvPr id="3" name="Picture 2">
            <a:extLst>
              <a:ext uri="{FF2B5EF4-FFF2-40B4-BE49-F238E27FC236}">
                <a16:creationId xmlns:a16="http://schemas.microsoft.com/office/drawing/2014/main" id="{155EEE71-009D-4EEA-AC28-C6C576903ABA}"/>
              </a:ext>
            </a:extLst>
          </p:cNvPr>
          <p:cNvPicPr>
            <a:picLocks noChangeAspect="1"/>
          </p:cNvPicPr>
          <p:nvPr/>
        </p:nvPicPr>
        <p:blipFill>
          <a:blip r:embed="rId4"/>
          <a:stretch>
            <a:fillRect/>
          </a:stretch>
        </p:blipFill>
        <p:spPr>
          <a:xfrm>
            <a:off x="6932735" y="1882163"/>
            <a:ext cx="339456" cy="339456"/>
          </a:xfrm>
          <a:prstGeom prst="rect">
            <a:avLst/>
          </a:prstGeom>
        </p:spPr>
      </p:pic>
      <p:sp>
        <p:nvSpPr>
          <p:cNvPr id="4" name="TextBox 3">
            <a:extLst>
              <a:ext uri="{FF2B5EF4-FFF2-40B4-BE49-F238E27FC236}">
                <a16:creationId xmlns:a16="http://schemas.microsoft.com/office/drawing/2014/main" id="{055B6B76-C48B-4E49-8013-B4DB658CECFD}"/>
              </a:ext>
            </a:extLst>
          </p:cNvPr>
          <p:cNvSpPr txBox="1"/>
          <p:nvPr/>
        </p:nvSpPr>
        <p:spPr>
          <a:xfrm>
            <a:off x="-590843" y="849847"/>
            <a:ext cx="8937672" cy="307777"/>
          </a:xfrm>
          <a:prstGeom prst="rect">
            <a:avLst/>
          </a:prstGeom>
          <a:noFill/>
        </p:spPr>
        <p:txBody>
          <a:bodyPr wrap="square" rtlCol="0">
            <a:spAutoFit/>
          </a:bodyPr>
          <a:lstStyle/>
          <a:p>
            <a:pPr algn="ctr"/>
            <a:r>
              <a:rPr lang="en-US" dirty="0">
                <a:solidFill>
                  <a:srgbClr val="94BF6E"/>
                </a:solidFill>
                <a:latin typeface="Roboto Slab" pitchFamily="2" charset="0"/>
                <a:ea typeface="Roboto Slab" pitchFamily="2" charset="0"/>
                <a:cs typeface="Roboto" panose="02000000000000000000" pitchFamily="2" charset="0"/>
              </a:rPr>
              <a:t>In order to ensure that learners are able to fully interact with this course module, please:  </a:t>
            </a:r>
          </a:p>
        </p:txBody>
      </p:sp>
      <p:pic>
        <p:nvPicPr>
          <p:cNvPr id="9" name="Graphic 8" descr="Circle with left arrow">
            <a:hlinkClick r:id="" action="ppaction://hlinkshowjump?jump=nextslide"/>
            <a:extLst>
              <a:ext uri="{FF2B5EF4-FFF2-40B4-BE49-F238E27FC236}">
                <a16:creationId xmlns:a16="http://schemas.microsoft.com/office/drawing/2014/main" id="{743FD4E9-5F3F-4C7F-A229-E19F700291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26131" y="4650154"/>
            <a:ext cx="480325" cy="480325"/>
          </a:xfrm>
          <a:prstGeom prst="rect">
            <a:avLst/>
          </a:prstGeom>
        </p:spPr>
      </p:pic>
    </p:spTree>
    <p:custDataLst>
      <p:tags r:id="rId1"/>
    </p:custDataLst>
    <p:extLst>
      <p:ext uri="{BB962C8B-B14F-4D97-AF65-F5344CB8AC3E}">
        <p14:creationId xmlns:p14="http://schemas.microsoft.com/office/powerpoint/2010/main" val="3401711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6"/>
          <p:cNvSpPr txBox="1">
            <a:spLocks noGrp="1"/>
          </p:cNvSpPr>
          <p:nvPr>
            <p:ph type="ctrTitle"/>
          </p:nvPr>
        </p:nvSpPr>
        <p:spPr>
          <a:xfrm>
            <a:off x="3926031" y="375650"/>
            <a:ext cx="45057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Learners will:</a:t>
            </a:r>
            <a:endParaRPr dirty="0"/>
          </a:p>
        </p:txBody>
      </p:sp>
      <p:sp>
        <p:nvSpPr>
          <p:cNvPr id="147" name="Google Shape;147;p16"/>
          <p:cNvSpPr txBox="1">
            <a:spLocks noGrp="1"/>
          </p:cNvSpPr>
          <p:nvPr>
            <p:ph type="subTitle" idx="1"/>
          </p:nvPr>
        </p:nvSpPr>
        <p:spPr>
          <a:xfrm>
            <a:off x="3926031" y="1627900"/>
            <a:ext cx="4505700" cy="784800"/>
          </a:xfrm>
          <a:prstGeom prst="rect">
            <a:avLst/>
          </a:prstGeom>
        </p:spPr>
        <p:txBody>
          <a:bodyPr spcFirstLastPara="1" wrap="square" lIns="91425" tIns="91425" rIns="91425" bIns="91425" anchor="t" anchorCtr="0">
            <a:noAutofit/>
          </a:bodyPr>
          <a:lstStyle/>
          <a:p>
            <a:pPr marL="342900" lvl="0" indent="-342900" algn="l" rtl="0">
              <a:spcBef>
                <a:spcPts val="0"/>
              </a:spcBef>
              <a:spcAft>
                <a:spcPts val="0"/>
              </a:spcAft>
              <a:buAutoNum type="arabicPeriod"/>
            </a:pPr>
            <a:r>
              <a:rPr lang="en-US" dirty="0"/>
              <a:t>Define costs of care</a:t>
            </a:r>
          </a:p>
          <a:p>
            <a:pPr marL="342900" lvl="0" indent="-342900" algn="l" rtl="0">
              <a:spcBef>
                <a:spcPts val="0"/>
              </a:spcBef>
              <a:spcAft>
                <a:spcPts val="0"/>
              </a:spcAft>
              <a:buAutoNum type="arabicPeriod"/>
            </a:pPr>
            <a:r>
              <a:rPr lang="en-US" dirty="0"/>
              <a:t>Identify the value of out-of-pocket cost conversations</a:t>
            </a:r>
          </a:p>
          <a:p>
            <a:pPr marL="342900" lvl="0" indent="-342900" algn="l" rtl="0">
              <a:spcBef>
                <a:spcPts val="0"/>
              </a:spcBef>
              <a:spcAft>
                <a:spcPts val="0"/>
              </a:spcAft>
              <a:buAutoNum type="arabicPeriod"/>
            </a:pPr>
            <a:endParaRPr dirty="0"/>
          </a:p>
        </p:txBody>
      </p:sp>
      <p:sp>
        <p:nvSpPr>
          <p:cNvPr id="148" name="Google Shape;148;p16"/>
          <p:cNvSpPr txBox="1"/>
          <p:nvPr/>
        </p:nvSpPr>
        <p:spPr>
          <a:xfrm>
            <a:off x="0" y="503350"/>
            <a:ext cx="3471300" cy="3818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solidFill>
                  <a:srgbClr val="18637B"/>
                </a:solidFill>
                <a:latin typeface="Roboto Slab"/>
                <a:ea typeface="Roboto Slab"/>
                <a:cs typeface="Roboto Slab"/>
                <a:sym typeface="Roboto Slab"/>
              </a:rPr>
              <a:t>OBJECTIVES</a:t>
            </a:r>
            <a:endParaRPr sz="2000" dirty="0">
              <a:solidFill>
                <a:srgbClr val="18637B"/>
              </a:solidFill>
              <a:latin typeface="Roboto Slab"/>
              <a:ea typeface="Roboto Slab"/>
              <a:cs typeface="Roboto Slab"/>
              <a:sym typeface="Roboto Slab"/>
            </a:endParaRPr>
          </a:p>
        </p:txBody>
      </p:sp>
      <p:sp>
        <p:nvSpPr>
          <p:cNvPr id="149" name="Google Shape;149;p16"/>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a:t>
            </a:fld>
            <a:endParaRPr/>
          </a:p>
        </p:txBody>
      </p:sp>
      <p:pic>
        <p:nvPicPr>
          <p:cNvPr id="6" name="Graphic 5" descr="Circle with left arrow">
            <a:hlinkClick r:id="" action="ppaction://hlinkshowjump?jump=nextslide"/>
            <a:extLst>
              <a:ext uri="{FF2B5EF4-FFF2-40B4-BE49-F238E27FC236}">
                <a16:creationId xmlns:a16="http://schemas.microsoft.com/office/drawing/2014/main" id="{6EF24366-995D-4478-9384-43FCD0001C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26131" y="4650154"/>
            <a:ext cx="480325" cy="480325"/>
          </a:xfrm>
          <a:prstGeom prst="rect">
            <a:avLst/>
          </a:prstGeom>
        </p:spPr>
      </p:pic>
    </p:spTree>
    <p:custDataLst>
      <p:tags r:id="rId1"/>
    </p:custDataLst>
    <p:extLst>
      <p:ext uri="{BB962C8B-B14F-4D97-AF65-F5344CB8AC3E}">
        <p14:creationId xmlns:p14="http://schemas.microsoft.com/office/powerpoint/2010/main" val="1860748446"/>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4"/>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Knowledge Check</a:t>
            </a:r>
            <a:endParaRPr dirty="0"/>
          </a:p>
        </p:txBody>
      </p:sp>
      <p:grpSp>
        <p:nvGrpSpPr>
          <p:cNvPr id="123" name="Google Shape;123;p14"/>
          <p:cNvGrpSpPr/>
          <p:nvPr/>
        </p:nvGrpSpPr>
        <p:grpSpPr>
          <a:xfrm>
            <a:off x="333623" y="861852"/>
            <a:ext cx="366458" cy="366437"/>
            <a:chOff x="1923675" y="1633650"/>
            <a:chExt cx="436000" cy="435975"/>
          </a:xfrm>
        </p:grpSpPr>
        <p:sp>
          <p:nvSpPr>
            <p:cNvPr id="124" name="Google Shape;124;p14"/>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4"/>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4"/>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4"/>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4"/>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4"/>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Google Shape;130;p14"/>
          <p:cNvSpPr txBox="1"/>
          <p:nvPr/>
        </p:nvSpPr>
        <p:spPr>
          <a:xfrm>
            <a:off x="496890" y="1803678"/>
            <a:ext cx="4372356" cy="3015722"/>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sz="1600" b="1" dirty="0">
                <a:solidFill>
                  <a:srgbClr val="114454"/>
                </a:solidFill>
                <a:highlight>
                  <a:srgbClr val="94BF6E"/>
                </a:highlight>
                <a:latin typeface="Nixie One"/>
                <a:ea typeface="Nixie One"/>
                <a:cs typeface="Nixie One"/>
                <a:sym typeface="Nixie One"/>
              </a:rPr>
              <a:t>What does “Cost of Care” Mean to you?</a:t>
            </a:r>
            <a:endParaRPr sz="1600" b="1" dirty="0">
              <a:solidFill>
                <a:srgbClr val="114454"/>
              </a:solidFill>
              <a:highlight>
                <a:srgbClr val="94BF6E"/>
              </a:highlight>
              <a:latin typeface="Nixie One"/>
              <a:ea typeface="Nixie One"/>
              <a:cs typeface="Nixie One"/>
              <a:sym typeface="Nixie One"/>
            </a:endParaRPr>
          </a:p>
          <a:p>
            <a:pPr marL="0" lvl="0" indent="0" algn="l" rtl="0">
              <a:spcBef>
                <a:spcPts val="600"/>
              </a:spcBef>
              <a:spcAft>
                <a:spcPts val="0"/>
              </a:spcAft>
              <a:buClr>
                <a:schemeClr val="dk1"/>
              </a:buClr>
              <a:buSzPts val="1100"/>
              <a:buFont typeface="Arial"/>
              <a:buNone/>
            </a:pPr>
            <a:r>
              <a:rPr lang="en-US" sz="1200" b="1" dirty="0">
                <a:solidFill>
                  <a:srgbClr val="114454"/>
                </a:solidFill>
                <a:latin typeface="Nixie One"/>
                <a:ea typeface="Nixie One"/>
                <a:cs typeface="Nixie One"/>
                <a:sym typeface="Nixie One"/>
              </a:rPr>
              <a:t>Before we begin, take a moment to think about what this phrase means to you. </a:t>
            </a:r>
          </a:p>
          <a:p>
            <a:pPr marL="0" lvl="0" indent="0" algn="l" rtl="0">
              <a:spcBef>
                <a:spcPts val="600"/>
              </a:spcBef>
              <a:spcAft>
                <a:spcPts val="0"/>
              </a:spcAft>
              <a:buClr>
                <a:schemeClr val="dk1"/>
              </a:buClr>
              <a:buSzPts val="1100"/>
              <a:buFont typeface="Arial"/>
              <a:buNone/>
            </a:pPr>
            <a:r>
              <a:rPr lang="en-US" sz="1200" b="1" dirty="0">
                <a:solidFill>
                  <a:srgbClr val="114454"/>
                </a:solidFill>
                <a:latin typeface="Nixie One"/>
                <a:ea typeface="Nixie One"/>
                <a:cs typeface="Nixie One"/>
                <a:sym typeface="Nixie One"/>
              </a:rPr>
              <a:t>Once you’ve have a general description or definition, click next.</a:t>
            </a:r>
            <a:endParaRPr sz="1200" b="1" dirty="0">
              <a:solidFill>
                <a:srgbClr val="114454"/>
              </a:solidFill>
              <a:latin typeface="Nixie One"/>
              <a:ea typeface="Nixie One"/>
              <a:cs typeface="Nixie One"/>
              <a:sym typeface="Nixie One"/>
            </a:endParaRPr>
          </a:p>
          <a:p>
            <a:pPr marL="0" lvl="0" indent="0" algn="l" rtl="0">
              <a:spcBef>
                <a:spcPts val="600"/>
              </a:spcBef>
              <a:spcAft>
                <a:spcPts val="0"/>
              </a:spcAft>
              <a:buNone/>
            </a:pPr>
            <a:endParaRPr sz="1200" b="1" dirty="0">
              <a:solidFill>
                <a:srgbClr val="114454"/>
              </a:solidFill>
              <a:latin typeface="Nixie One"/>
              <a:ea typeface="Nixie One"/>
              <a:cs typeface="Nixie One"/>
              <a:sym typeface="Nixie One"/>
            </a:endParaRPr>
          </a:p>
        </p:txBody>
      </p:sp>
      <p:sp>
        <p:nvSpPr>
          <p:cNvPr id="133" name="Google Shape;133;p14"/>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a:t>
            </a:fld>
            <a:endParaRPr/>
          </a:p>
        </p:txBody>
      </p:sp>
      <p:pic>
        <p:nvPicPr>
          <p:cNvPr id="4" name="meaning">
            <a:hlinkClick r:id="" action="ppaction://media"/>
            <a:extLst>
              <a:ext uri="{FF2B5EF4-FFF2-40B4-BE49-F238E27FC236}">
                <a16:creationId xmlns:a16="http://schemas.microsoft.com/office/drawing/2014/main" id="{ACC4E903-9306-4E26-BCFC-5303E36B90E0}"/>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3319701" y="910987"/>
            <a:ext cx="304800" cy="304800"/>
          </a:xfrm>
          <a:prstGeom prst="rect">
            <a:avLst/>
          </a:prstGeom>
        </p:spPr>
      </p:pic>
      <p:sp>
        <p:nvSpPr>
          <p:cNvPr id="5" name="Rectangle 4">
            <a:extLst>
              <a:ext uri="{FF2B5EF4-FFF2-40B4-BE49-F238E27FC236}">
                <a16:creationId xmlns:a16="http://schemas.microsoft.com/office/drawing/2014/main" id="{B51747C2-25D0-47A0-BF46-7E919AC58FF7}"/>
              </a:ext>
            </a:extLst>
          </p:cNvPr>
          <p:cNvSpPr/>
          <p:nvPr/>
        </p:nvSpPr>
        <p:spPr>
          <a:xfrm>
            <a:off x="2037145" y="3519889"/>
            <a:ext cx="1088020" cy="450228"/>
          </a:xfrm>
          <a:prstGeom prst="rect">
            <a:avLst/>
          </a:prstGeom>
          <a:solidFill>
            <a:srgbClr val="165751"/>
          </a:solidFill>
          <a:ln>
            <a:solidFill>
              <a:srgbClr val="94BF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Roboto Slab" pitchFamily="2" charset="0"/>
                <a:ea typeface="Roboto Slab" pitchFamily="2" charset="0"/>
              </a:rPr>
              <a:t>NEXT</a:t>
            </a:r>
          </a:p>
        </p:txBody>
      </p:sp>
      <p:pic>
        <p:nvPicPr>
          <p:cNvPr id="3" name="Graphic 2" descr="Circle with left arrow">
            <a:hlinkClick r:id="" action="ppaction://hlinkshowjump?jump=nextslide"/>
            <a:extLst>
              <a:ext uri="{FF2B5EF4-FFF2-40B4-BE49-F238E27FC236}">
                <a16:creationId xmlns:a16="http://schemas.microsoft.com/office/drawing/2014/main" id="{7B20FB98-08E1-40C2-9A09-22956E8A3BE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26131" y="4650154"/>
            <a:ext cx="480325" cy="480325"/>
          </a:xfrm>
          <a:prstGeom prst="rect">
            <a:avLst/>
          </a:prstGeom>
        </p:spPr>
      </p:pic>
    </p:spTree>
    <p:custDataLst>
      <p:tags r:id="rId1"/>
    </p:custDataLst>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83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4"/>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Knowledge Check</a:t>
            </a:r>
            <a:endParaRPr dirty="0"/>
          </a:p>
        </p:txBody>
      </p:sp>
      <p:grpSp>
        <p:nvGrpSpPr>
          <p:cNvPr id="123" name="Google Shape;123;p14"/>
          <p:cNvGrpSpPr/>
          <p:nvPr/>
        </p:nvGrpSpPr>
        <p:grpSpPr>
          <a:xfrm>
            <a:off x="333623" y="861852"/>
            <a:ext cx="366458" cy="366437"/>
            <a:chOff x="1923675" y="1633650"/>
            <a:chExt cx="436000" cy="435975"/>
          </a:xfrm>
        </p:grpSpPr>
        <p:sp>
          <p:nvSpPr>
            <p:cNvPr id="124" name="Google Shape;124;p14"/>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4"/>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4"/>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4"/>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4"/>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4"/>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Google Shape;130;p14"/>
          <p:cNvSpPr txBox="1"/>
          <p:nvPr/>
        </p:nvSpPr>
        <p:spPr>
          <a:xfrm>
            <a:off x="496890" y="1803678"/>
            <a:ext cx="4372356" cy="3015722"/>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sz="1600" b="1" dirty="0">
                <a:solidFill>
                  <a:srgbClr val="114454"/>
                </a:solidFill>
                <a:highlight>
                  <a:srgbClr val="94BF6E"/>
                </a:highlight>
                <a:latin typeface="Nixie One"/>
                <a:ea typeface="Nixie One"/>
                <a:cs typeface="Nixie One"/>
                <a:sym typeface="Nixie One"/>
              </a:rPr>
              <a:t>What does “Cost of Care” Mean to you?</a:t>
            </a:r>
            <a:endParaRPr sz="1600" b="1" dirty="0">
              <a:solidFill>
                <a:srgbClr val="114454"/>
              </a:solidFill>
              <a:highlight>
                <a:srgbClr val="94BF6E"/>
              </a:highlight>
              <a:latin typeface="Nixie One"/>
              <a:ea typeface="Nixie One"/>
              <a:cs typeface="Nixie One"/>
              <a:sym typeface="Nixie One"/>
            </a:endParaRPr>
          </a:p>
          <a:p>
            <a:pPr marL="0" lvl="0" indent="0" algn="l" rtl="0">
              <a:spcBef>
                <a:spcPts val="600"/>
              </a:spcBef>
              <a:spcAft>
                <a:spcPts val="0"/>
              </a:spcAft>
              <a:buClr>
                <a:schemeClr val="dk1"/>
              </a:buClr>
              <a:buSzPts val="1100"/>
              <a:buFont typeface="Arial"/>
              <a:buNone/>
            </a:pPr>
            <a:r>
              <a:rPr lang="en-US" sz="1200" b="1" dirty="0">
                <a:solidFill>
                  <a:srgbClr val="114454"/>
                </a:solidFill>
                <a:latin typeface="Nixie One"/>
                <a:ea typeface="Nixie One"/>
                <a:cs typeface="Nixie One"/>
                <a:sym typeface="Nixie One"/>
              </a:rPr>
              <a:t>Before we begin, take a moment to think about what this phrase means to you. </a:t>
            </a:r>
          </a:p>
          <a:p>
            <a:pPr marL="0" lvl="0" indent="0" algn="l" rtl="0">
              <a:spcBef>
                <a:spcPts val="600"/>
              </a:spcBef>
              <a:spcAft>
                <a:spcPts val="0"/>
              </a:spcAft>
              <a:buClr>
                <a:schemeClr val="dk1"/>
              </a:buClr>
              <a:buSzPts val="1100"/>
              <a:buFont typeface="Arial"/>
              <a:buNone/>
            </a:pPr>
            <a:r>
              <a:rPr lang="en-US" sz="1200" b="1" dirty="0">
                <a:solidFill>
                  <a:srgbClr val="114454"/>
                </a:solidFill>
                <a:latin typeface="Nixie One"/>
                <a:ea typeface="Nixie One"/>
                <a:cs typeface="Nixie One"/>
                <a:sym typeface="Nixie One"/>
              </a:rPr>
              <a:t>Once you’ve have a general description or definition, click next.</a:t>
            </a:r>
            <a:endParaRPr sz="1200" b="1" dirty="0">
              <a:solidFill>
                <a:srgbClr val="114454"/>
              </a:solidFill>
              <a:latin typeface="Nixie One"/>
              <a:ea typeface="Nixie One"/>
              <a:cs typeface="Nixie One"/>
              <a:sym typeface="Nixie One"/>
            </a:endParaRPr>
          </a:p>
          <a:p>
            <a:pPr marL="0" lvl="0" indent="0" algn="l" rtl="0">
              <a:spcBef>
                <a:spcPts val="600"/>
              </a:spcBef>
              <a:spcAft>
                <a:spcPts val="0"/>
              </a:spcAft>
              <a:buNone/>
            </a:pPr>
            <a:endParaRPr sz="1200" b="1" dirty="0">
              <a:solidFill>
                <a:srgbClr val="114454"/>
              </a:solidFill>
              <a:latin typeface="Nixie One"/>
              <a:ea typeface="Nixie One"/>
              <a:cs typeface="Nixie One"/>
              <a:sym typeface="Nixie One"/>
            </a:endParaRPr>
          </a:p>
        </p:txBody>
      </p:sp>
      <p:sp>
        <p:nvSpPr>
          <p:cNvPr id="133" name="Google Shape;133;p14"/>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a:p>
        </p:txBody>
      </p:sp>
      <p:pic>
        <p:nvPicPr>
          <p:cNvPr id="4" name="meaning">
            <a:hlinkClick r:id="" action="ppaction://media"/>
            <a:extLst>
              <a:ext uri="{FF2B5EF4-FFF2-40B4-BE49-F238E27FC236}">
                <a16:creationId xmlns:a16="http://schemas.microsoft.com/office/drawing/2014/main" id="{ACC4E903-9306-4E26-BCFC-5303E36B90E0}"/>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3319701" y="910987"/>
            <a:ext cx="304800" cy="304800"/>
          </a:xfrm>
          <a:prstGeom prst="rect">
            <a:avLst/>
          </a:prstGeom>
        </p:spPr>
      </p:pic>
      <p:sp>
        <p:nvSpPr>
          <p:cNvPr id="5" name="Rectangle 4">
            <a:extLst>
              <a:ext uri="{FF2B5EF4-FFF2-40B4-BE49-F238E27FC236}">
                <a16:creationId xmlns:a16="http://schemas.microsoft.com/office/drawing/2014/main" id="{B51747C2-25D0-47A0-BF46-7E919AC58FF7}"/>
              </a:ext>
            </a:extLst>
          </p:cNvPr>
          <p:cNvSpPr/>
          <p:nvPr/>
        </p:nvSpPr>
        <p:spPr>
          <a:xfrm>
            <a:off x="2037145" y="3519889"/>
            <a:ext cx="1088020" cy="450228"/>
          </a:xfrm>
          <a:prstGeom prst="rect">
            <a:avLst/>
          </a:prstGeom>
          <a:solidFill>
            <a:srgbClr val="165751"/>
          </a:solidFill>
          <a:ln>
            <a:solidFill>
              <a:srgbClr val="94BF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Roboto Slab" pitchFamily="2" charset="0"/>
                <a:ea typeface="Roboto Slab" pitchFamily="2" charset="0"/>
              </a:rPr>
              <a:t>NEXT</a:t>
            </a:r>
          </a:p>
        </p:txBody>
      </p:sp>
      <p:grpSp>
        <p:nvGrpSpPr>
          <p:cNvPr id="14" name="Group 13">
            <a:extLst>
              <a:ext uri="{FF2B5EF4-FFF2-40B4-BE49-F238E27FC236}">
                <a16:creationId xmlns:a16="http://schemas.microsoft.com/office/drawing/2014/main" id="{B3FF4962-E34F-4BBB-82AD-A0D0F472A921}"/>
              </a:ext>
            </a:extLst>
          </p:cNvPr>
          <p:cNvGrpSpPr/>
          <p:nvPr/>
        </p:nvGrpSpPr>
        <p:grpSpPr>
          <a:xfrm>
            <a:off x="4869246" y="100"/>
            <a:ext cx="4274756" cy="5143400"/>
            <a:chOff x="4869246" y="100"/>
            <a:chExt cx="4274756" cy="5143400"/>
          </a:xfrm>
        </p:grpSpPr>
        <p:sp>
          <p:nvSpPr>
            <p:cNvPr id="6" name="Flowchart: Process 5">
              <a:extLst>
                <a:ext uri="{FF2B5EF4-FFF2-40B4-BE49-F238E27FC236}">
                  <a16:creationId xmlns:a16="http://schemas.microsoft.com/office/drawing/2014/main" id="{1179C0F8-F549-4725-8F7F-BA4A2C4A9D6D}"/>
                </a:ext>
              </a:extLst>
            </p:cNvPr>
            <p:cNvSpPr/>
            <p:nvPr/>
          </p:nvSpPr>
          <p:spPr>
            <a:xfrm>
              <a:off x="4869246" y="100"/>
              <a:ext cx="4274754" cy="5143400"/>
            </a:xfrm>
            <a:prstGeom prst="flowChartProcess">
              <a:avLst/>
            </a:prstGeom>
            <a:solidFill>
              <a:srgbClr val="18637B"/>
            </a:solidFill>
            <a:ln>
              <a:solidFill>
                <a:srgbClr val="94BF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788F9A3-0E8E-472B-8A7A-FA19BA0A1821}"/>
                </a:ext>
              </a:extLst>
            </p:cNvPr>
            <p:cNvSpPr txBox="1"/>
            <p:nvPr/>
          </p:nvSpPr>
          <p:spPr>
            <a:xfrm>
              <a:off x="4869246" y="223048"/>
              <a:ext cx="4274756" cy="523220"/>
            </a:xfrm>
            <a:prstGeom prst="rect">
              <a:avLst/>
            </a:prstGeom>
            <a:noFill/>
          </p:spPr>
          <p:txBody>
            <a:bodyPr wrap="square" rtlCol="0">
              <a:spAutoFit/>
            </a:bodyPr>
            <a:lstStyle/>
            <a:p>
              <a:pPr algn="ctr"/>
              <a:r>
                <a:rPr lang="en-US" b="1" dirty="0">
                  <a:solidFill>
                    <a:schemeClr val="bg1"/>
                  </a:solidFill>
                  <a:latin typeface="Roboto Slab" pitchFamily="2" charset="0"/>
                  <a:ea typeface="Roboto Slab" pitchFamily="2" charset="0"/>
                  <a:cs typeface="Roboto Medium" panose="02000000000000000000" pitchFamily="2" charset="0"/>
                </a:rPr>
                <a:t>Click on the term that best describes your definition</a:t>
              </a:r>
            </a:p>
          </p:txBody>
        </p:sp>
      </p:grpSp>
      <p:sp>
        <p:nvSpPr>
          <p:cNvPr id="9" name="TextBox 8">
            <a:extLst>
              <a:ext uri="{FF2B5EF4-FFF2-40B4-BE49-F238E27FC236}">
                <a16:creationId xmlns:a16="http://schemas.microsoft.com/office/drawing/2014/main" id="{A5007307-A7FC-4337-8379-BEFAAC88D30E}"/>
              </a:ext>
            </a:extLst>
          </p:cNvPr>
          <p:cNvSpPr txBox="1"/>
          <p:nvPr/>
        </p:nvSpPr>
        <p:spPr>
          <a:xfrm>
            <a:off x="5516846" y="961904"/>
            <a:ext cx="2488556" cy="307777"/>
          </a:xfrm>
          <a:prstGeom prst="rect">
            <a:avLst/>
          </a:prstGeom>
          <a:noFill/>
        </p:spPr>
        <p:txBody>
          <a:bodyPr wrap="square" rtlCol="0">
            <a:spAutoFit/>
          </a:bodyPr>
          <a:lstStyle/>
          <a:p>
            <a:pPr algn="ctr"/>
            <a:r>
              <a:rPr lang="en-US" dirty="0">
                <a:solidFill>
                  <a:schemeClr val="bg1"/>
                </a:solidFill>
                <a:latin typeface="Roboto Slab" pitchFamily="2" charset="0"/>
                <a:ea typeface="Roboto Slab" pitchFamily="2" charset="0"/>
              </a:rPr>
              <a:t>Cost to the “System”</a:t>
            </a:r>
          </a:p>
        </p:txBody>
      </p:sp>
      <p:sp>
        <p:nvSpPr>
          <p:cNvPr id="23" name="TextBox 22">
            <a:extLst>
              <a:ext uri="{FF2B5EF4-FFF2-40B4-BE49-F238E27FC236}">
                <a16:creationId xmlns:a16="http://schemas.microsoft.com/office/drawing/2014/main" id="{01ABC7A7-2B57-4F0F-974F-5AD738D18601}"/>
              </a:ext>
            </a:extLst>
          </p:cNvPr>
          <p:cNvSpPr txBox="1"/>
          <p:nvPr/>
        </p:nvSpPr>
        <p:spPr>
          <a:xfrm>
            <a:off x="5516846" y="2401059"/>
            <a:ext cx="2695956" cy="307777"/>
          </a:xfrm>
          <a:prstGeom prst="rect">
            <a:avLst/>
          </a:prstGeom>
          <a:noFill/>
        </p:spPr>
        <p:txBody>
          <a:bodyPr wrap="square" rtlCol="0">
            <a:spAutoFit/>
          </a:bodyPr>
          <a:lstStyle/>
          <a:p>
            <a:pPr algn="ctr"/>
            <a:r>
              <a:rPr lang="en-US" dirty="0">
                <a:solidFill>
                  <a:schemeClr val="bg1"/>
                </a:solidFill>
                <a:latin typeface="Roboto Slab" pitchFamily="2" charset="0"/>
                <a:ea typeface="Roboto Slab" pitchFamily="2" charset="0"/>
              </a:rPr>
              <a:t>Cost to Insurance Companies</a:t>
            </a:r>
          </a:p>
        </p:txBody>
      </p:sp>
      <p:sp>
        <p:nvSpPr>
          <p:cNvPr id="24" name="TextBox 23">
            <a:extLst>
              <a:ext uri="{FF2B5EF4-FFF2-40B4-BE49-F238E27FC236}">
                <a16:creationId xmlns:a16="http://schemas.microsoft.com/office/drawing/2014/main" id="{2C303CC3-A5B6-4B02-B08D-79EE1BDF2CF8}"/>
              </a:ext>
            </a:extLst>
          </p:cNvPr>
          <p:cNvSpPr txBox="1"/>
          <p:nvPr/>
        </p:nvSpPr>
        <p:spPr>
          <a:xfrm>
            <a:off x="5630092" y="3904954"/>
            <a:ext cx="2695956" cy="307777"/>
          </a:xfrm>
          <a:prstGeom prst="rect">
            <a:avLst/>
          </a:prstGeom>
          <a:noFill/>
        </p:spPr>
        <p:txBody>
          <a:bodyPr wrap="square" rtlCol="0">
            <a:spAutoFit/>
          </a:bodyPr>
          <a:lstStyle/>
          <a:p>
            <a:pPr algn="ctr"/>
            <a:r>
              <a:rPr lang="en-US" dirty="0">
                <a:solidFill>
                  <a:schemeClr val="bg1"/>
                </a:solidFill>
                <a:latin typeface="Roboto Slab" pitchFamily="2" charset="0"/>
                <a:ea typeface="Roboto Slab" pitchFamily="2" charset="0"/>
              </a:rPr>
              <a:t>Patient Out-of-Pocket Costs</a:t>
            </a:r>
          </a:p>
        </p:txBody>
      </p:sp>
      <p:pic>
        <p:nvPicPr>
          <p:cNvPr id="3" name="Graphic 2" descr="Circle with left arrow">
            <a:hlinkClick r:id="" action="ppaction://hlinkshowjump?jump=nextslide"/>
            <a:extLst>
              <a:ext uri="{FF2B5EF4-FFF2-40B4-BE49-F238E27FC236}">
                <a16:creationId xmlns:a16="http://schemas.microsoft.com/office/drawing/2014/main" id="{7B20FB98-08E1-40C2-9A09-22956E8A3BE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26131" y="4650154"/>
            <a:ext cx="480325" cy="480325"/>
          </a:xfrm>
          <a:prstGeom prst="rect">
            <a:avLst/>
          </a:prstGeom>
        </p:spPr>
      </p:pic>
    </p:spTree>
    <p:custDataLst>
      <p:tags r:id="rId1"/>
    </p:custDataLst>
    <p:extLst>
      <p:ext uri="{BB962C8B-B14F-4D97-AF65-F5344CB8AC3E}">
        <p14:creationId xmlns:p14="http://schemas.microsoft.com/office/powerpoint/2010/main" val="1245838999"/>
      </p:ext>
    </p:extLst>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83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4"/>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Knowledge Check</a:t>
            </a:r>
            <a:endParaRPr dirty="0"/>
          </a:p>
        </p:txBody>
      </p:sp>
      <p:grpSp>
        <p:nvGrpSpPr>
          <p:cNvPr id="123" name="Google Shape;123;p14"/>
          <p:cNvGrpSpPr/>
          <p:nvPr/>
        </p:nvGrpSpPr>
        <p:grpSpPr>
          <a:xfrm>
            <a:off x="333623" y="861852"/>
            <a:ext cx="366458" cy="366437"/>
            <a:chOff x="1923675" y="1633650"/>
            <a:chExt cx="436000" cy="435975"/>
          </a:xfrm>
        </p:grpSpPr>
        <p:sp>
          <p:nvSpPr>
            <p:cNvPr id="124" name="Google Shape;124;p14"/>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4"/>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4"/>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4"/>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4"/>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4"/>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Google Shape;130;p14"/>
          <p:cNvSpPr txBox="1"/>
          <p:nvPr/>
        </p:nvSpPr>
        <p:spPr>
          <a:xfrm>
            <a:off x="496890" y="1803678"/>
            <a:ext cx="4372356" cy="3015722"/>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sz="1600" b="1" dirty="0">
                <a:solidFill>
                  <a:srgbClr val="114454"/>
                </a:solidFill>
                <a:highlight>
                  <a:srgbClr val="94BF6E"/>
                </a:highlight>
                <a:latin typeface="Nixie One"/>
                <a:ea typeface="Nixie One"/>
                <a:cs typeface="Nixie One"/>
                <a:sym typeface="Nixie One"/>
              </a:rPr>
              <a:t>What does “Cost of Care” Mean to you?</a:t>
            </a:r>
            <a:endParaRPr sz="1600" b="1" dirty="0">
              <a:solidFill>
                <a:srgbClr val="114454"/>
              </a:solidFill>
              <a:highlight>
                <a:srgbClr val="94BF6E"/>
              </a:highlight>
              <a:latin typeface="Nixie One"/>
              <a:ea typeface="Nixie One"/>
              <a:cs typeface="Nixie One"/>
              <a:sym typeface="Nixie One"/>
            </a:endParaRPr>
          </a:p>
          <a:p>
            <a:pPr marL="0" lvl="0" indent="0" algn="l" rtl="0">
              <a:spcBef>
                <a:spcPts val="600"/>
              </a:spcBef>
              <a:spcAft>
                <a:spcPts val="0"/>
              </a:spcAft>
              <a:buClr>
                <a:schemeClr val="dk1"/>
              </a:buClr>
              <a:buSzPts val="1100"/>
              <a:buFont typeface="Arial"/>
              <a:buNone/>
            </a:pPr>
            <a:r>
              <a:rPr lang="en-US" sz="1200" b="1" dirty="0">
                <a:solidFill>
                  <a:srgbClr val="114454"/>
                </a:solidFill>
                <a:latin typeface="Nixie One"/>
                <a:ea typeface="Nixie One"/>
                <a:cs typeface="Nixie One"/>
                <a:sym typeface="Nixie One"/>
              </a:rPr>
              <a:t>Before we begin, take a moment to think about what this phrase means to you. </a:t>
            </a:r>
          </a:p>
          <a:p>
            <a:pPr marL="0" lvl="0" indent="0" algn="l" rtl="0">
              <a:spcBef>
                <a:spcPts val="600"/>
              </a:spcBef>
              <a:spcAft>
                <a:spcPts val="0"/>
              </a:spcAft>
              <a:buClr>
                <a:schemeClr val="dk1"/>
              </a:buClr>
              <a:buSzPts val="1100"/>
              <a:buFont typeface="Arial"/>
              <a:buNone/>
            </a:pPr>
            <a:r>
              <a:rPr lang="en-US" sz="1200" b="1" dirty="0">
                <a:solidFill>
                  <a:srgbClr val="114454"/>
                </a:solidFill>
                <a:latin typeface="Nixie One"/>
                <a:ea typeface="Nixie One"/>
                <a:cs typeface="Nixie One"/>
                <a:sym typeface="Nixie One"/>
              </a:rPr>
              <a:t>Once you’ve have a general description or definition, click next.</a:t>
            </a:r>
            <a:endParaRPr sz="1200" b="1" dirty="0">
              <a:solidFill>
                <a:srgbClr val="114454"/>
              </a:solidFill>
              <a:latin typeface="Nixie One"/>
              <a:ea typeface="Nixie One"/>
              <a:cs typeface="Nixie One"/>
              <a:sym typeface="Nixie One"/>
            </a:endParaRPr>
          </a:p>
          <a:p>
            <a:pPr marL="0" lvl="0" indent="0" algn="l" rtl="0">
              <a:spcBef>
                <a:spcPts val="600"/>
              </a:spcBef>
              <a:spcAft>
                <a:spcPts val="0"/>
              </a:spcAft>
              <a:buNone/>
            </a:pPr>
            <a:endParaRPr sz="1200" b="1" dirty="0">
              <a:solidFill>
                <a:srgbClr val="114454"/>
              </a:solidFill>
              <a:latin typeface="Nixie One"/>
              <a:ea typeface="Nixie One"/>
              <a:cs typeface="Nixie One"/>
              <a:sym typeface="Nixie One"/>
            </a:endParaRPr>
          </a:p>
        </p:txBody>
      </p:sp>
      <p:sp>
        <p:nvSpPr>
          <p:cNvPr id="133" name="Google Shape;133;p14"/>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a:p>
        </p:txBody>
      </p:sp>
      <p:pic>
        <p:nvPicPr>
          <p:cNvPr id="4" name="meaning">
            <a:hlinkClick r:id="" action="ppaction://media"/>
            <a:extLst>
              <a:ext uri="{FF2B5EF4-FFF2-40B4-BE49-F238E27FC236}">
                <a16:creationId xmlns:a16="http://schemas.microsoft.com/office/drawing/2014/main" id="{ACC4E903-9306-4E26-BCFC-5303E36B90E0}"/>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3319701" y="910987"/>
            <a:ext cx="304800" cy="304800"/>
          </a:xfrm>
          <a:prstGeom prst="rect">
            <a:avLst/>
          </a:prstGeom>
        </p:spPr>
      </p:pic>
      <p:sp>
        <p:nvSpPr>
          <p:cNvPr id="5" name="Rectangle 4">
            <a:extLst>
              <a:ext uri="{FF2B5EF4-FFF2-40B4-BE49-F238E27FC236}">
                <a16:creationId xmlns:a16="http://schemas.microsoft.com/office/drawing/2014/main" id="{B51747C2-25D0-47A0-BF46-7E919AC58FF7}"/>
              </a:ext>
            </a:extLst>
          </p:cNvPr>
          <p:cNvSpPr/>
          <p:nvPr/>
        </p:nvSpPr>
        <p:spPr>
          <a:xfrm>
            <a:off x="2037145" y="3519889"/>
            <a:ext cx="1088020" cy="450228"/>
          </a:xfrm>
          <a:prstGeom prst="rect">
            <a:avLst/>
          </a:prstGeom>
          <a:solidFill>
            <a:srgbClr val="165751"/>
          </a:solidFill>
          <a:ln>
            <a:solidFill>
              <a:srgbClr val="94BF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Roboto Slab" pitchFamily="2" charset="0"/>
                <a:ea typeface="Roboto Slab" pitchFamily="2" charset="0"/>
              </a:rPr>
              <a:t>NEXT</a:t>
            </a:r>
          </a:p>
        </p:txBody>
      </p:sp>
      <p:grpSp>
        <p:nvGrpSpPr>
          <p:cNvPr id="14" name="Group 13">
            <a:extLst>
              <a:ext uri="{FF2B5EF4-FFF2-40B4-BE49-F238E27FC236}">
                <a16:creationId xmlns:a16="http://schemas.microsoft.com/office/drawing/2014/main" id="{B3FF4962-E34F-4BBB-82AD-A0D0F472A921}"/>
              </a:ext>
            </a:extLst>
          </p:cNvPr>
          <p:cNvGrpSpPr/>
          <p:nvPr/>
        </p:nvGrpSpPr>
        <p:grpSpPr>
          <a:xfrm>
            <a:off x="4869246" y="100"/>
            <a:ext cx="4274756" cy="5143400"/>
            <a:chOff x="4869246" y="100"/>
            <a:chExt cx="4274756" cy="5143400"/>
          </a:xfrm>
        </p:grpSpPr>
        <p:sp>
          <p:nvSpPr>
            <p:cNvPr id="6" name="Flowchart: Process 5">
              <a:extLst>
                <a:ext uri="{FF2B5EF4-FFF2-40B4-BE49-F238E27FC236}">
                  <a16:creationId xmlns:a16="http://schemas.microsoft.com/office/drawing/2014/main" id="{1179C0F8-F549-4725-8F7F-BA4A2C4A9D6D}"/>
                </a:ext>
              </a:extLst>
            </p:cNvPr>
            <p:cNvSpPr/>
            <p:nvPr/>
          </p:nvSpPr>
          <p:spPr>
            <a:xfrm>
              <a:off x="4869246" y="100"/>
              <a:ext cx="4274754" cy="5143400"/>
            </a:xfrm>
            <a:prstGeom prst="flowChartProcess">
              <a:avLst/>
            </a:prstGeom>
            <a:solidFill>
              <a:srgbClr val="18637B"/>
            </a:solidFill>
            <a:ln>
              <a:solidFill>
                <a:srgbClr val="94BF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788F9A3-0E8E-472B-8A7A-FA19BA0A1821}"/>
                </a:ext>
              </a:extLst>
            </p:cNvPr>
            <p:cNvSpPr txBox="1"/>
            <p:nvPr/>
          </p:nvSpPr>
          <p:spPr>
            <a:xfrm>
              <a:off x="4869246" y="223048"/>
              <a:ext cx="4274756" cy="523220"/>
            </a:xfrm>
            <a:prstGeom prst="rect">
              <a:avLst/>
            </a:prstGeom>
            <a:noFill/>
          </p:spPr>
          <p:txBody>
            <a:bodyPr wrap="square" rtlCol="0">
              <a:spAutoFit/>
            </a:bodyPr>
            <a:lstStyle/>
            <a:p>
              <a:pPr algn="ctr"/>
              <a:r>
                <a:rPr lang="en-US" b="1" dirty="0">
                  <a:solidFill>
                    <a:schemeClr val="bg1"/>
                  </a:solidFill>
                  <a:latin typeface="Roboto Slab" pitchFamily="2" charset="0"/>
                  <a:ea typeface="Roboto Slab" pitchFamily="2" charset="0"/>
                  <a:cs typeface="Roboto Medium" panose="02000000000000000000" pitchFamily="2" charset="0"/>
                </a:rPr>
                <a:t>Click on the term that best describes your definition</a:t>
              </a:r>
            </a:p>
          </p:txBody>
        </p:sp>
      </p:grpSp>
      <p:sp>
        <p:nvSpPr>
          <p:cNvPr id="9" name="TextBox 8">
            <a:extLst>
              <a:ext uri="{FF2B5EF4-FFF2-40B4-BE49-F238E27FC236}">
                <a16:creationId xmlns:a16="http://schemas.microsoft.com/office/drawing/2014/main" id="{A5007307-A7FC-4337-8379-BEFAAC88D30E}"/>
              </a:ext>
            </a:extLst>
          </p:cNvPr>
          <p:cNvSpPr txBox="1"/>
          <p:nvPr/>
        </p:nvSpPr>
        <p:spPr>
          <a:xfrm>
            <a:off x="5516846" y="961904"/>
            <a:ext cx="2488556" cy="307777"/>
          </a:xfrm>
          <a:prstGeom prst="rect">
            <a:avLst/>
          </a:prstGeom>
          <a:noFill/>
        </p:spPr>
        <p:txBody>
          <a:bodyPr wrap="square" rtlCol="0">
            <a:spAutoFit/>
          </a:bodyPr>
          <a:lstStyle/>
          <a:p>
            <a:pPr algn="ctr"/>
            <a:r>
              <a:rPr lang="en-US" dirty="0">
                <a:solidFill>
                  <a:schemeClr val="bg1"/>
                </a:solidFill>
                <a:latin typeface="Roboto Slab" pitchFamily="2" charset="0"/>
                <a:ea typeface="Roboto Slab" pitchFamily="2" charset="0"/>
              </a:rPr>
              <a:t>Cost to the “System”</a:t>
            </a:r>
          </a:p>
        </p:txBody>
      </p:sp>
      <p:sp>
        <p:nvSpPr>
          <p:cNvPr id="23" name="TextBox 22">
            <a:extLst>
              <a:ext uri="{FF2B5EF4-FFF2-40B4-BE49-F238E27FC236}">
                <a16:creationId xmlns:a16="http://schemas.microsoft.com/office/drawing/2014/main" id="{01ABC7A7-2B57-4F0F-974F-5AD738D18601}"/>
              </a:ext>
            </a:extLst>
          </p:cNvPr>
          <p:cNvSpPr txBox="1"/>
          <p:nvPr/>
        </p:nvSpPr>
        <p:spPr>
          <a:xfrm>
            <a:off x="5516846" y="2401059"/>
            <a:ext cx="2695956" cy="307777"/>
          </a:xfrm>
          <a:prstGeom prst="rect">
            <a:avLst/>
          </a:prstGeom>
          <a:noFill/>
        </p:spPr>
        <p:txBody>
          <a:bodyPr wrap="square" rtlCol="0">
            <a:spAutoFit/>
          </a:bodyPr>
          <a:lstStyle/>
          <a:p>
            <a:pPr algn="ctr"/>
            <a:r>
              <a:rPr lang="en-US" dirty="0">
                <a:solidFill>
                  <a:schemeClr val="bg1"/>
                </a:solidFill>
                <a:latin typeface="Roboto Slab" pitchFamily="2" charset="0"/>
                <a:ea typeface="Roboto Slab" pitchFamily="2" charset="0"/>
              </a:rPr>
              <a:t>Cost to Insurance Companies</a:t>
            </a:r>
          </a:p>
        </p:txBody>
      </p:sp>
      <p:sp>
        <p:nvSpPr>
          <p:cNvPr id="24" name="TextBox 23">
            <a:extLst>
              <a:ext uri="{FF2B5EF4-FFF2-40B4-BE49-F238E27FC236}">
                <a16:creationId xmlns:a16="http://schemas.microsoft.com/office/drawing/2014/main" id="{2C303CC3-A5B6-4B02-B08D-79EE1BDF2CF8}"/>
              </a:ext>
            </a:extLst>
          </p:cNvPr>
          <p:cNvSpPr txBox="1"/>
          <p:nvPr/>
        </p:nvSpPr>
        <p:spPr>
          <a:xfrm>
            <a:off x="5630092" y="3904954"/>
            <a:ext cx="2695956" cy="307777"/>
          </a:xfrm>
          <a:prstGeom prst="rect">
            <a:avLst/>
          </a:prstGeom>
          <a:noFill/>
        </p:spPr>
        <p:txBody>
          <a:bodyPr wrap="square" rtlCol="0">
            <a:spAutoFit/>
          </a:bodyPr>
          <a:lstStyle/>
          <a:p>
            <a:pPr algn="ctr"/>
            <a:r>
              <a:rPr lang="en-US" dirty="0">
                <a:solidFill>
                  <a:schemeClr val="bg1"/>
                </a:solidFill>
                <a:latin typeface="Roboto Slab" pitchFamily="2" charset="0"/>
                <a:ea typeface="Roboto Slab" pitchFamily="2" charset="0"/>
              </a:rPr>
              <a:t>Patient Out-of-Pocket Costs</a:t>
            </a:r>
          </a:p>
        </p:txBody>
      </p:sp>
      <p:sp>
        <p:nvSpPr>
          <p:cNvPr id="11" name="TextBox 10">
            <a:extLst>
              <a:ext uri="{FF2B5EF4-FFF2-40B4-BE49-F238E27FC236}">
                <a16:creationId xmlns:a16="http://schemas.microsoft.com/office/drawing/2014/main" id="{6D3BA066-E3F5-4E49-B3EC-AF836DD51B1C}"/>
              </a:ext>
            </a:extLst>
          </p:cNvPr>
          <p:cNvSpPr txBox="1"/>
          <p:nvPr/>
        </p:nvSpPr>
        <p:spPr>
          <a:xfrm>
            <a:off x="5658645" y="4241045"/>
            <a:ext cx="2895678" cy="738664"/>
          </a:xfrm>
          <a:prstGeom prst="rect">
            <a:avLst/>
          </a:prstGeom>
          <a:noFill/>
        </p:spPr>
        <p:txBody>
          <a:bodyPr wrap="square" rtlCol="0">
            <a:spAutoFit/>
          </a:bodyPr>
          <a:lstStyle/>
          <a:p>
            <a:pPr algn="ctr"/>
            <a:r>
              <a:rPr lang="en-US" dirty="0">
                <a:solidFill>
                  <a:srgbClr val="94BF6E"/>
                </a:solidFill>
                <a:latin typeface="Roboto Slab" pitchFamily="2" charset="0"/>
                <a:ea typeface="Roboto Slab" pitchFamily="2" charset="0"/>
              </a:rPr>
              <a:t>Perfect!  That’s exactly what we will be focusing on for Cost of Care Conversations.</a:t>
            </a:r>
          </a:p>
        </p:txBody>
      </p:sp>
      <p:sp>
        <p:nvSpPr>
          <p:cNvPr id="13" name="TextBox 12">
            <a:extLst>
              <a:ext uri="{FF2B5EF4-FFF2-40B4-BE49-F238E27FC236}">
                <a16:creationId xmlns:a16="http://schemas.microsoft.com/office/drawing/2014/main" id="{0339EB2F-C652-41E2-B4B1-ED60AF7189E2}"/>
              </a:ext>
            </a:extLst>
          </p:cNvPr>
          <p:cNvSpPr txBox="1"/>
          <p:nvPr/>
        </p:nvSpPr>
        <p:spPr>
          <a:xfrm>
            <a:off x="4840693" y="1256595"/>
            <a:ext cx="4274754" cy="954107"/>
          </a:xfrm>
          <a:prstGeom prst="rect">
            <a:avLst/>
          </a:prstGeom>
          <a:noFill/>
        </p:spPr>
        <p:txBody>
          <a:bodyPr wrap="square" rtlCol="0">
            <a:spAutoFit/>
          </a:bodyPr>
          <a:lstStyle/>
          <a:p>
            <a:pPr algn="ctr"/>
            <a:r>
              <a:rPr lang="en-US" dirty="0">
                <a:solidFill>
                  <a:srgbClr val="94BF6E"/>
                </a:solidFill>
                <a:latin typeface="Roboto Slab" pitchFamily="2" charset="0"/>
                <a:ea typeface="Roboto Slab" pitchFamily="2" charset="0"/>
              </a:rPr>
              <a:t>That’s a common thought!  Though it’s a hot topic in healthcare, that’s not the cost topic in this conversation.  We are focusing on out-of-pocket costs for patients.  </a:t>
            </a:r>
          </a:p>
        </p:txBody>
      </p:sp>
      <p:sp>
        <p:nvSpPr>
          <p:cNvPr id="15" name="TextBox 14">
            <a:extLst>
              <a:ext uri="{FF2B5EF4-FFF2-40B4-BE49-F238E27FC236}">
                <a16:creationId xmlns:a16="http://schemas.microsoft.com/office/drawing/2014/main" id="{08077F83-59BC-47C6-90F9-B19DD98EE97E}"/>
              </a:ext>
            </a:extLst>
          </p:cNvPr>
          <p:cNvSpPr txBox="1"/>
          <p:nvPr/>
        </p:nvSpPr>
        <p:spPr>
          <a:xfrm>
            <a:off x="4897799" y="2722993"/>
            <a:ext cx="4271973" cy="954107"/>
          </a:xfrm>
          <a:prstGeom prst="rect">
            <a:avLst/>
          </a:prstGeom>
          <a:noFill/>
        </p:spPr>
        <p:txBody>
          <a:bodyPr wrap="square" rtlCol="0">
            <a:spAutoFit/>
          </a:bodyPr>
          <a:lstStyle/>
          <a:p>
            <a:pPr algn="ctr"/>
            <a:r>
              <a:rPr lang="en-US" dirty="0">
                <a:solidFill>
                  <a:srgbClr val="94BF6E"/>
                </a:solidFill>
                <a:latin typeface="Roboto Slab" pitchFamily="2" charset="0"/>
                <a:ea typeface="Roboto Slab" pitchFamily="2" charset="0"/>
              </a:rPr>
              <a:t>That’s a common thought!  Though it’s a hot topic in healthcare, that’s not the cost topic in this conversation.  We are focusing on out-of-pocket costs for patients.  </a:t>
            </a:r>
          </a:p>
        </p:txBody>
      </p:sp>
      <p:pic>
        <p:nvPicPr>
          <p:cNvPr id="3" name="Graphic 2" descr="Circle with left arrow">
            <a:hlinkClick r:id="" action="ppaction://hlinkshowjump?jump=nextslide"/>
            <a:extLst>
              <a:ext uri="{FF2B5EF4-FFF2-40B4-BE49-F238E27FC236}">
                <a16:creationId xmlns:a16="http://schemas.microsoft.com/office/drawing/2014/main" id="{7B20FB98-08E1-40C2-9A09-22956E8A3BE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26131" y="4650154"/>
            <a:ext cx="480325" cy="480325"/>
          </a:xfrm>
          <a:prstGeom prst="rect">
            <a:avLst/>
          </a:prstGeom>
        </p:spPr>
      </p:pic>
    </p:spTree>
    <p:custDataLst>
      <p:tags r:id="rId1"/>
    </p:custDataLst>
    <p:extLst>
      <p:ext uri="{BB962C8B-B14F-4D97-AF65-F5344CB8AC3E}">
        <p14:creationId xmlns:p14="http://schemas.microsoft.com/office/powerpoint/2010/main" val="3059762822"/>
      </p:ext>
    </p:extLst>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83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nextCondLst>
                <p:cond evt="onClick" delay="0">
                  <p:tgtEl>
                    <p:spTgt spid="9"/>
                  </p:tgtEl>
                </p:cond>
              </p:nextCondLst>
            </p:seq>
            <p:seq concurrent="1" nextAc="seek">
              <p:cTn id="19" restart="whenNotActive" fill="hold" evtFilter="cancelBubble" nodeType="interactiveSeq">
                <p:stCondLst>
                  <p:cond evt="onClick" delay="0">
                    <p:tgtEl>
                      <p:spTgt spid="23"/>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nextCondLst>
                <p:cond evt="onClick" delay="0">
                  <p:tgtEl>
                    <p:spTgt spid="23"/>
                  </p:tgtEl>
                </p:cond>
              </p:nextCondLst>
            </p:seq>
            <p:seq concurrent="1" nextAc="seek">
              <p:cTn id="24" restart="whenNotActive" fill="hold" evtFilter="cancelBubble" nodeType="interactiveSeq">
                <p:stCondLst>
                  <p:cond evt="onClick" delay="0">
                    <p:tgtEl>
                      <p:spTgt spid="24"/>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childTnLst>
              </p:cTn>
              <p:nextCondLst>
                <p:cond evt="onClick" delay="0">
                  <p:tgtEl>
                    <p:spTgt spid="24"/>
                  </p:tgtEl>
                </p:cond>
              </p:nextCondLst>
            </p:seq>
          </p:childTnLst>
        </p:cTn>
      </p:par>
    </p:tnLst>
    <p:bldLst>
      <p:bldP spid="11" grpId="0"/>
      <p:bldP spid="1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9"/>
          <p:cNvSpPr txBox="1">
            <a:spLocks noGrp="1"/>
          </p:cNvSpPr>
          <p:nvPr>
            <p:ph type="ctrTitle" idx="4294967295"/>
          </p:nvPr>
        </p:nvSpPr>
        <p:spPr>
          <a:xfrm>
            <a:off x="685799" y="1583350"/>
            <a:ext cx="4608265"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5000" dirty="0">
                <a:solidFill>
                  <a:srgbClr val="94BF6E"/>
                </a:solidFill>
              </a:rPr>
              <a:t>What is a Cost of Care Conversation?</a:t>
            </a:r>
            <a:endParaRPr sz="5000" dirty="0">
              <a:solidFill>
                <a:srgbClr val="94BF6E"/>
              </a:solidFill>
            </a:endParaRPr>
          </a:p>
        </p:txBody>
      </p:sp>
      <p:sp>
        <p:nvSpPr>
          <p:cNvPr id="175" name="Google Shape;175;p19"/>
          <p:cNvSpPr txBox="1">
            <a:spLocks noGrp="1"/>
          </p:cNvSpPr>
          <p:nvPr>
            <p:ph type="subTitle" idx="4294967295"/>
          </p:nvPr>
        </p:nvSpPr>
        <p:spPr>
          <a:xfrm>
            <a:off x="603943" y="2743150"/>
            <a:ext cx="4608259" cy="1869833"/>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US" sz="2400" dirty="0"/>
              <a:t>Sharing information about coverage and/or out-of-pocket costs with the patient/family/caregiver. </a:t>
            </a:r>
            <a:endParaRPr sz="2400" dirty="0"/>
          </a:p>
        </p:txBody>
      </p:sp>
      <p:sp>
        <p:nvSpPr>
          <p:cNvPr id="187" name="Google Shape;187;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7</a:t>
            </a:fld>
            <a:endParaRPr/>
          </a:p>
        </p:txBody>
      </p:sp>
      <p:pic>
        <p:nvPicPr>
          <p:cNvPr id="3" name="Graphic 2" descr="Coins">
            <a:extLst>
              <a:ext uri="{FF2B5EF4-FFF2-40B4-BE49-F238E27FC236}">
                <a16:creationId xmlns:a16="http://schemas.microsoft.com/office/drawing/2014/main" id="{6D0EBEAD-ABC8-4E6A-B5B0-F730B73349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01872" y="135807"/>
            <a:ext cx="544481" cy="544481"/>
          </a:xfrm>
          <a:prstGeom prst="rect">
            <a:avLst/>
          </a:prstGeom>
        </p:spPr>
      </p:pic>
      <p:pic>
        <p:nvPicPr>
          <p:cNvPr id="5" name="Graphic 4" descr="Money">
            <a:extLst>
              <a:ext uri="{FF2B5EF4-FFF2-40B4-BE49-F238E27FC236}">
                <a16:creationId xmlns:a16="http://schemas.microsoft.com/office/drawing/2014/main" id="{2C7E6E7A-B3D0-4AB3-BCD2-53C9F093DED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375201">
            <a:off x="5635318" y="4058052"/>
            <a:ext cx="641028" cy="641028"/>
          </a:xfrm>
          <a:prstGeom prst="rect">
            <a:avLst/>
          </a:prstGeom>
        </p:spPr>
      </p:pic>
      <p:pic>
        <p:nvPicPr>
          <p:cNvPr id="7" name="Graphic 6" descr="Wallet">
            <a:extLst>
              <a:ext uri="{FF2B5EF4-FFF2-40B4-BE49-F238E27FC236}">
                <a16:creationId xmlns:a16="http://schemas.microsoft.com/office/drawing/2014/main" id="{410FF808-AB13-4CAF-8E86-D74E823919E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311392">
            <a:off x="6103762" y="4467336"/>
            <a:ext cx="635329" cy="635329"/>
          </a:xfrm>
          <a:prstGeom prst="rect">
            <a:avLst/>
          </a:prstGeom>
        </p:spPr>
      </p:pic>
      <p:pic>
        <p:nvPicPr>
          <p:cNvPr id="9" name="Graphic 8" descr="Piggy Bank">
            <a:extLst>
              <a:ext uri="{FF2B5EF4-FFF2-40B4-BE49-F238E27FC236}">
                <a16:creationId xmlns:a16="http://schemas.microsoft.com/office/drawing/2014/main" id="{A0CFE76B-1227-4AF3-9072-877D4774C94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777141" y="339558"/>
            <a:ext cx="681459" cy="681459"/>
          </a:xfrm>
          <a:prstGeom prst="rect">
            <a:avLst/>
          </a:prstGeom>
        </p:spPr>
      </p:pic>
      <p:sp>
        <p:nvSpPr>
          <p:cNvPr id="10" name="TextBox 9">
            <a:extLst>
              <a:ext uri="{FF2B5EF4-FFF2-40B4-BE49-F238E27FC236}">
                <a16:creationId xmlns:a16="http://schemas.microsoft.com/office/drawing/2014/main" id="{26B5838D-D75D-423E-88C7-C23CC2F54729}"/>
              </a:ext>
            </a:extLst>
          </p:cNvPr>
          <p:cNvSpPr txBox="1"/>
          <p:nvPr/>
        </p:nvSpPr>
        <p:spPr>
          <a:xfrm>
            <a:off x="5399073" y="1177112"/>
            <a:ext cx="3744927" cy="2862322"/>
          </a:xfrm>
          <a:prstGeom prst="rect">
            <a:avLst/>
          </a:prstGeom>
          <a:noFill/>
        </p:spPr>
        <p:txBody>
          <a:bodyPr wrap="square" rtlCol="0">
            <a:spAutoFit/>
          </a:bodyPr>
          <a:lstStyle/>
          <a:p>
            <a:pPr algn="ctr"/>
            <a:r>
              <a:rPr lang="en-US" sz="1800" b="1" u="sng" dirty="0">
                <a:solidFill>
                  <a:srgbClr val="18637B"/>
                </a:solidFill>
                <a:latin typeface="Roboto Slab" pitchFamily="2" charset="0"/>
                <a:ea typeface="Roboto Slab" pitchFamily="2" charset="0"/>
              </a:rPr>
              <a:t>EXAMPLES</a:t>
            </a:r>
            <a:br>
              <a:rPr lang="en-US" sz="1800" b="1" u="sng" dirty="0">
                <a:solidFill>
                  <a:srgbClr val="124057"/>
                </a:solidFill>
                <a:latin typeface="Roboto Slab" pitchFamily="2" charset="0"/>
                <a:ea typeface="Roboto Slab" pitchFamily="2" charset="0"/>
              </a:rPr>
            </a:br>
            <a:endParaRPr lang="en-US" sz="1800" b="1" u="sng" dirty="0">
              <a:solidFill>
                <a:srgbClr val="124057"/>
              </a:solidFill>
              <a:latin typeface="Roboto Slab" pitchFamily="2" charset="0"/>
              <a:ea typeface="Roboto Slab" pitchFamily="2" charset="0"/>
            </a:endParaRPr>
          </a:p>
          <a:p>
            <a:pPr marL="285750" indent="-285750">
              <a:buFont typeface="Arial" panose="020B0604020202020204" pitchFamily="34" charset="0"/>
              <a:buChar char="•"/>
            </a:pPr>
            <a:r>
              <a:rPr lang="en-US" sz="1300" dirty="0">
                <a:solidFill>
                  <a:srgbClr val="124057"/>
                </a:solidFill>
                <a:latin typeface="Nixie One" panose="020B0604020202020204" charset="0"/>
              </a:rPr>
              <a:t>Educating about the Medicare Donut Hole</a:t>
            </a:r>
          </a:p>
          <a:p>
            <a:pPr marL="285750" indent="-285750">
              <a:buFont typeface="Arial" panose="020B0604020202020204" pitchFamily="34" charset="0"/>
              <a:buChar char="•"/>
            </a:pPr>
            <a:r>
              <a:rPr lang="en-US" sz="1300" dirty="0">
                <a:solidFill>
                  <a:srgbClr val="124057"/>
                </a:solidFill>
                <a:latin typeface="Nixie One" panose="020B0604020202020204" charset="0"/>
              </a:rPr>
              <a:t>Reminding about a service going towards the deductible</a:t>
            </a:r>
          </a:p>
          <a:p>
            <a:pPr marL="285750" indent="-285750">
              <a:buFont typeface="Arial" panose="020B0604020202020204" pitchFamily="34" charset="0"/>
              <a:buChar char="•"/>
            </a:pPr>
            <a:r>
              <a:rPr lang="en-US" sz="1300" dirty="0">
                <a:solidFill>
                  <a:srgbClr val="124057"/>
                </a:solidFill>
                <a:latin typeface="Nixie One" panose="020B0604020202020204" charset="0"/>
              </a:rPr>
              <a:t>Helping to find in-network providers</a:t>
            </a:r>
          </a:p>
          <a:p>
            <a:pPr marL="285750" indent="-285750">
              <a:buFont typeface="Arial" panose="020B0604020202020204" pitchFamily="34" charset="0"/>
              <a:buChar char="•"/>
            </a:pPr>
            <a:r>
              <a:rPr lang="en-US" sz="1300" dirty="0">
                <a:solidFill>
                  <a:srgbClr val="124057"/>
                </a:solidFill>
                <a:latin typeface="Nixie One" panose="020B0604020202020204" charset="0"/>
              </a:rPr>
              <a:t>Giving price estimates (ranges count!)</a:t>
            </a:r>
          </a:p>
          <a:p>
            <a:pPr marL="285750" indent="-285750">
              <a:buFont typeface="Arial" panose="020B0604020202020204" pitchFamily="34" charset="0"/>
              <a:buChar char="•"/>
            </a:pPr>
            <a:r>
              <a:rPr lang="en-US" sz="1300" dirty="0">
                <a:solidFill>
                  <a:srgbClr val="124057"/>
                </a:solidFill>
                <a:latin typeface="Nixie One" panose="020B0604020202020204" charset="0"/>
              </a:rPr>
              <a:t>Comparing relative costs for treatment options</a:t>
            </a:r>
          </a:p>
          <a:p>
            <a:pPr marL="285750" indent="-285750">
              <a:buFont typeface="Arial" panose="020B0604020202020204" pitchFamily="34" charset="0"/>
              <a:buChar char="•"/>
            </a:pPr>
            <a:r>
              <a:rPr lang="en-US" sz="1300" dirty="0">
                <a:solidFill>
                  <a:srgbClr val="124057"/>
                </a:solidFill>
                <a:latin typeface="Nixie One" panose="020B0604020202020204" charset="0"/>
              </a:rPr>
              <a:t>Consolidating visits to reduce transportation costs and missed work</a:t>
            </a:r>
          </a:p>
          <a:p>
            <a:pPr marL="285750" indent="-285750">
              <a:buFont typeface="Arial" panose="020B0604020202020204" pitchFamily="34" charset="0"/>
              <a:buChar char="•"/>
            </a:pPr>
            <a:endParaRPr lang="en-US" dirty="0"/>
          </a:p>
        </p:txBody>
      </p:sp>
      <p:cxnSp>
        <p:nvCxnSpPr>
          <p:cNvPr id="12" name="Straight Connector 11">
            <a:extLst>
              <a:ext uri="{FF2B5EF4-FFF2-40B4-BE49-F238E27FC236}">
                <a16:creationId xmlns:a16="http://schemas.microsoft.com/office/drawing/2014/main" id="{B2DD3E8B-A05B-46A9-9E0C-9108E0462E79}"/>
              </a:ext>
            </a:extLst>
          </p:cNvPr>
          <p:cNvCxnSpPr/>
          <p:nvPr/>
        </p:nvCxnSpPr>
        <p:spPr>
          <a:xfrm>
            <a:off x="5294067" y="135807"/>
            <a:ext cx="0" cy="4845593"/>
          </a:xfrm>
          <a:prstGeom prst="line">
            <a:avLst/>
          </a:prstGeom>
          <a:ln>
            <a:solidFill>
              <a:srgbClr val="3B8D61"/>
            </a:solidFill>
          </a:ln>
        </p:spPr>
        <p:style>
          <a:lnRef idx="1">
            <a:schemeClr val="accent1"/>
          </a:lnRef>
          <a:fillRef idx="0">
            <a:schemeClr val="accent1"/>
          </a:fillRef>
          <a:effectRef idx="0">
            <a:schemeClr val="accent1"/>
          </a:effectRef>
          <a:fontRef idx="minor">
            <a:schemeClr val="tx1"/>
          </a:fontRef>
        </p:style>
      </p:cxnSp>
      <p:pic>
        <p:nvPicPr>
          <p:cNvPr id="27" name="Graphic 26" descr="Circle with left arrow">
            <a:hlinkClick r:id="" action="ppaction://hlinkshowjump?jump=nextslide"/>
            <a:extLst>
              <a:ext uri="{FF2B5EF4-FFF2-40B4-BE49-F238E27FC236}">
                <a16:creationId xmlns:a16="http://schemas.microsoft.com/office/drawing/2014/main" id="{C7806E89-F713-457D-BE12-5D8CEC91A05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626131" y="4650154"/>
            <a:ext cx="480325" cy="480325"/>
          </a:xfrm>
          <a:prstGeom prst="rect">
            <a:avLst/>
          </a:prstGeom>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1"/>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The Value of Out-of-Pocket Cost Conversations</a:t>
            </a:r>
            <a:endParaRPr dirty="0"/>
          </a:p>
        </p:txBody>
      </p:sp>
      <p:sp>
        <p:nvSpPr>
          <p:cNvPr id="382" name="Google Shape;382;p31"/>
          <p:cNvSpPr txBox="1">
            <a:spLocks noGrp="1"/>
          </p:cNvSpPr>
          <p:nvPr>
            <p:ph type="body" idx="1"/>
          </p:nvPr>
        </p:nvSpPr>
        <p:spPr>
          <a:xfrm>
            <a:off x="174660" y="2612297"/>
            <a:ext cx="2180070" cy="1305000"/>
          </a:xfrm>
          <a:prstGeom prst="rect">
            <a:avLst/>
          </a:prstGeom>
        </p:spPr>
        <p:txBody>
          <a:bodyPr spcFirstLastPara="1" wrap="square" lIns="91425" tIns="91425" rIns="91425" bIns="91425" anchor="t" anchorCtr="0">
            <a:noAutofit/>
          </a:bodyPr>
          <a:lstStyle/>
          <a:p>
            <a:pPr marL="285750" indent="-285750">
              <a:buFont typeface="Arial" panose="020B0604020202020204" pitchFamily="34" charset="0"/>
              <a:buChar char="•"/>
            </a:pPr>
            <a:r>
              <a:rPr lang="en-US" sz="1000" dirty="0">
                <a:solidFill>
                  <a:schemeClr val="tx1">
                    <a:lumMod val="75000"/>
                    <a:lumOff val="25000"/>
                  </a:schemeClr>
                </a:solidFill>
              </a:rPr>
              <a:t>With patients, referring physicians, pharmacies, other healthcare clinicians</a:t>
            </a:r>
          </a:p>
          <a:p>
            <a:pPr marL="285750" indent="-285750">
              <a:buFont typeface="Arial" panose="020B0604020202020204" pitchFamily="34" charset="0"/>
              <a:buChar char="•"/>
            </a:pPr>
            <a:r>
              <a:rPr lang="en-US" sz="1000" dirty="0">
                <a:solidFill>
                  <a:schemeClr val="tx1">
                    <a:lumMod val="75000"/>
                    <a:lumOff val="25000"/>
                  </a:schemeClr>
                </a:solidFill>
              </a:rPr>
              <a:t>Communication improves when you understand the patient and what they want/need to hear</a:t>
            </a:r>
          </a:p>
          <a:p>
            <a:pPr marL="285750" indent="-285750">
              <a:buFont typeface="Arial" panose="020B0604020202020204" pitchFamily="34" charset="0"/>
              <a:buChar char="•"/>
            </a:pPr>
            <a:r>
              <a:rPr lang="en-US" sz="1000" dirty="0">
                <a:solidFill>
                  <a:schemeClr val="tx1">
                    <a:lumMod val="75000"/>
                    <a:lumOff val="25000"/>
                  </a:schemeClr>
                </a:solidFill>
              </a:rPr>
              <a:t>Removes assumptions</a:t>
            </a:r>
          </a:p>
        </p:txBody>
      </p:sp>
      <p:sp>
        <p:nvSpPr>
          <p:cNvPr id="395" name="Google Shape;395;p31"/>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8</a:t>
            </a:fld>
            <a:endParaRPr/>
          </a:p>
        </p:txBody>
      </p:sp>
      <p:sp>
        <p:nvSpPr>
          <p:cNvPr id="30" name="Google Shape;382;p31">
            <a:extLst>
              <a:ext uri="{FF2B5EF4-FFF2-40B4-BE49-F238E27FC236}">
                <a16:creationId xmlns:a16="http://schemas.microsoft.com/office/drawing/2014/main" id="{5A4AB1FC-9B97-46C8-A59E-F097BCEC3A56}"/>
              </a:ext>
            </a:extLst>
          </p:cNvPr>
          <p:cNvSpPr txBox="1">
            <a:spLocks/>
          </p:cNvSpPr>
          <p:nvPr/>
        </p:nvSpPr>
        <p:spPr>
          <a:xfrm>
            <a:off x="2426141" y="2664703"/>
            <a:ext cx="2180070" cy="1305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1pPr>
            <a:lvl2pPr marL="914400" marR="0" lvl="1"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2pPr>
            <a:lvl3pPr marL="1371600" marR="0" lvl="2"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3pPr>
            <a:lvl4pPr marL="1828800" marR="0" lvl="3"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4pPr>
            <a:lvl5pPr marL="2286000" marR="0" lvl="4"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5pPr>
            <a:lvl6pPr marL="2743200" marR="0" lvl="5"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6pPr>
            <a:lvl7pPr marL="3200400" marR="0" lvl="6"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7pPr>
            <a:lvl8pPr marL="3657600" marR="0" lvl="7"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8pPr>
            <a:lvl9pPr marL="4114800" marR="0" lvl="8"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9pPr>
          </a:lstStyle>
          <a:p>
            <a:pPr marL="285750" indent="-285750">
              <a:buFont typeface="Arial" panose="020B0604020202020204" pitchFamily="34" charset="0"/>
              <a:buChar char="•"/>
            </a:pPr>
            <a:r>
              <a:rPr lang="en-US" sz="1000" dirty="0">
                <a:solidFill>
                  <a:schemeClr val="tx1">
                    <a:lumMod val="75000"/>
                    <a:lumOff val="25000"/>
                  </a:schemeClr>
                </a:solidFill>
              </a:rPr>
              <a:t>Patients have responded with relief </a:t>
            </a:r>
          </a:p>
          <a:p>
            <a:pPr marL="285750" indent="-285750">
              <a:buFont typeface="Arial" panose="020B0604020202020204" pitchFamily="34" charset="0"/>
              <a:buChar char="•"/>
            </a:pPr>
            <a:r>
              <a:rPr lang="en-US" sz="1000" dirty="0">
                <a:solidFill>
                  <a:schemeClr val="tx1">
                    <a:lumMod val="75000"/>
                    <a:lumOff val="25000"/>
                  </a:schemeClr>
                </a:solidFill>
              </a:rPr>
              <a:t>Help patients find low cost medications and immunizations</a:t>
            </a:r>
          </a:p>
          <a:p>
            <a:pPr marL="285750" indent="-285750">
              <a:buFont typeface="Arial" panose="020B0604020202020204" pitchFamily="34" charset="0"/>
              <a:buChar char="•"/>
            </a:pPr>
            <a:r>
              <a:rPr lang="en-US" sz="1000" dirty="0">
                <a:solidFill>
                  <a:schemeClr val="tx1">
                    <a:lumMod val="75000"/>
                    <a:lumOff val="25000"/>
                  </a:schemeClr>
                </a:solidFill>
              </a:rPr>
              <a:t>Prevent surprise bills</a:t>
            </a:r>
          </a:p>
          <a:p>
            <a:pPr marL="285750" indent="-285750">
              <a:buFont typeface="Arial" panose="020B0604020202020204" pitchFamily="34" charset="0"/>
              <a:buChar char="•"/>
            </a:pPr>
            <a:r>
              <a:rPr lang="en-US" sz="1000" dirty="0">
                <a:solidFill>
                  <a:schemeClr val="tx1">
                    <a:lumMod val="75000"/>
                    <a:lumOff val="25000"/>
                  </a:schemeClr>
                </a:solidFill>
              </a:rPr>
              <a:t>Find savings in high utilization reports</a:t>
            </a:r>
          </a:p>
        </p:txBody>
      </p:sp>
      <p:sp>
        <p:nvSpPr>
          <p:cNvPr id="31" name="Google Shape;382;p31">
            <a:extLst>
              <a:ext uri="{FF2B5EF4-FFF2-40B4-BE49-F238E27FC236}">
                <a16:creationId xmlns:a16="http://schemas.microsoft.com/office/drawing/2014/main" id="{B50EE853-B69F-43CB-877B-E04D39F6B2B9}"/>
              </a:ext>
            </a:extLst>
          </p:cNvPr>
          <p:cNvSpPr txBox="1">
            <a:spLocks/>
          </p:cNvSpPr>
          <p:nvPr/>
        </p:nvSpPr>
        <p:spPr>
          <a:xfrm>
            <a:off x="4841629" y="2370660"/>
            <a:ext cx="2180070" cy="1305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1pPr>
            <a:lvl2pPr marL="914400" marR="0" lvl="1"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2pPr>
            <a:lvl3pPr marL="1371600" marR="0" lvl="2"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3pPr>
            <a:lvl4pPr marL="1828800" marR="0" lvl="3"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4pPr>
            <a:lvl5pPr marL="2286000" marR="0" lvl="4"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5pPr>
            <a:lvl6pPr marL="2743200" marR="0" lvl="5"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6pPr>
            <a:lvl7pPr marL="3200400" marR="0" lvl="6"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7pPr>
            <a:lvl8pPr marL="3657600" marR="0" lvl="7"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8pPr>
            <a:lvl9pPr marL="4114800" marR="0" lvl="8"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9pPr>
          </a:lstStyle>
          <a:p>
            <a:pPr marL="0" indent="0">
              <a:buFont typeface="Nixie One"/>
              <a:buNone/>
            </a:pPr>
            <a:endParaRPr lang="en-US" sz="1400" b="1" dirty="0"/>
          </a:p>
          <a:p>
            <a:pPr marL="285750" indent="-285750">
              <a:buFont typeface="Arial" panose="020B0604020202020204" pitchFamily="34" charset="0"/>
              <a:buChar char="•"/>
            </a:pPr>
            <a:r>
              <a:rPr lang="en-US" sz="1000" dirty="0">
                <a:solidFill>
                  <a:schemeClr val="tx1">
                    <a:lumMod val="75000"/>
                    <a:lumOff val="25000"/>
                  </a:schemeClr>
                </a:solidFill>
              </a:rPr>
              <a:t>Patients learn about the Donut hole and deductibles</a:t>
            </a:r>
          </a:p>
          <a:p>
            <a:pPr marL="285750" indent="-285750">
              <a:buFont typeface="Arial" panose="020B0604020202020204" pitchFamily="34" charset="0"/>
              <a:buChar char="•"/>
            </a:pPr>
            <a:r>
              <a:rPr lang="en-US" sz="1000" dirty="0">
                <a:solidFill>
                  <a:schemeClr val="tx1">
                    <a:lumMod val="75000"/>
                    <a:lumOff val="25000"/>
                  </a:schemeClr>
                </a:solidFill>
              </a:rPr>
              <a:t>Billing and Coding</a:t>
            </a:r>
          </a:p>
          <a:p>
            <a:pPr marL="285750" indent="-285750">
              <a:buFont typeface="Arial" panose="020B0604020202020204" pitchFamily="34" charset="0"/>
              <a:buChar char="•"/>
            </a:pPr>
            <a:r>
              <a:rPr lang="en-US" sz="1000" dirty="0">
                <a:solidFill>
                  <a:schemeClr val="tx1">
                    <a:lumMod val="75000"/>
                    <a:lumOff val="25000"/>
                  </a:schemeClr>
                </a:solidFill>
              </a:rPr>
              <a:t>Options to offer beyond your number one choice</a:t>
            </a:r>
          </a:p>
          <a:p>
            <a:pPr marL="285750" indent="-285750">
              <a:buFont typeface="Arial" panose="020B0604020202020204" pitchFamily="34" charset="0"/>
              <a:buChar char="•"/>
            </a:pPr>
            <a:r>
              <a:rPr lang="en-US" sz="1000" dirty="0">
                <a:solidFill>
                  <a:schemeClr val="tx1">
                    <a:lumMod val="75000"/>
                    <a:lumOff val="25000"/>
                  </a:schemeClr>
                </a:solidFill>
              </a:rPr>
              <a:t>Where to find the information</a:t>
            </a:r>
          </a:p>
          <a:p>
            <a:pPr marL="285750" indent="-285750">
              <a:buFont typeface="Arial" panose="020B0604020202020204" pitchFamily="34" charset="0"/>
              <a:buChar char="•"/>
            </a:pPr>
            <a:r>
              <a:rPr lang="en-US" sz="1000" dirty="0">
                <a:solidFill>
                  <a:schemeClr val="tx1">
                    <a:lumMod val="75000"/>
                    <a:lumOff val="25000"/>
                  </a:schemeClr>
                </a:solidFill>
              </a:rPr>
              <a:t>Awareness of cost</a:t>
            </a:r>
          </a:p>
        </p:txBody>
      </p:sp>
      <p:sp>
        <p:nvSpPr>
          <p:cNvPr id="32" name="Google Shape;382;p31">
            <a:extLst>
              <a:ext uri="{FF2B5EF4-FFF2-40B4-BE49-F238E27FC236}">
                <a16:creationId xmlns:a16="http://schemas.microsoft.com/office/drawing/2014/main" id="{635853D2-AC9A-4B7B-A109-CF480696CCD0}"/>
              </a:ext>
            </a:extLst>
          </p:cNvPr>
          <p:cNvSpPr txBox="1">
            <a:spLocks/>
          </p:cNvSpPr>
          <p:nvPr/>
        </p:nvSpPr>
        <p:spPr>
          <a:xfrm>
            <a:off x="7087398" y="1559425"/>
            <a:ext cx="2180070" cy="1305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1pPr>
            <a:lvl2pPr marL="914400" marR="0" lvl="1"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2pPr>
            <a:lvl3pPr marL="1371600" marR="0" lvl="2"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3pPr>
            <a:lvl4pPr marL="1828800" marR="0" lvl="3"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4pPr>
            <a:lvl5pPr marL="2286000" marR="0" lvl="4"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5pPr>
            <a:lvl6pPr marL="2743200" marR="0" lvl="5"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6pPr>
            <a:lvl7pPr marL="3200400" marR="0" lvl="6"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7pPr>
            <a:lvl8pPr marL="3657600" marR="0" lvl="7"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8pPr>
            <a:lvl9pPr marL="4114800" marR="0" lvl="8"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9pPr>
          </a:lstStyle>
          <a:p>
            <a:pPr marL="0" indent="0" algn="ctr">
              <a:buFont typeface="Nixie One"/>
              <a:buNone/>
            </a:pPr>
            <a:r>
              <a:rPr lang="en-US" sz="1400" b="1" dirty="0">
                <a:solidFill>
                  <a:srgbClr val="94BF6E"/>
                </a:solidFill>
              </a:rPr>
              <a:t>Outcomes</a:t>
            </a:r>
          </a:p>
        </p:txBody>
      </p:sp>
      <p:pic>
        <p:nvPicPr>
          <p:cNvPr id="13" name="Graphic 12" descr="Doctor">
            <a:extLst>
              <a:ext uri="{FF2B5EF4-FFF2-40B4-BE49-F238E27FC236}">
                <a16:creationId xmlns:a16="http://schemas.microsoft.com/office/drawing/2014/main" id="{82D63C0A-9EF4-4232-8F9E-AF186D1DA4B6}"/>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87168" y="681494"/>
            <a:ext cx="727162" cy="727162"/>
          </a:xfrm>
          <a:prstGeom prst="rect">
            <a:avLst/>
          </a:prstGeom>
        </p:spPr>
      </p:pic>
      <p:grpSp>
        <p:nvGrpSpPr>
          <p:cNvPr id="35" name="Group 34">
            <a:extLst>
              <a:ext uri="{FF2B5EF4-FFF2-40B4-BE49-F238E27FC236}">
                <a16:creationId xmlns:a16="http://schemas.microsoft.com/office/drawing/2014/main" id="{43E5E4EA-DABC-41C1-BFD5-27CF9A6EA970}"/>
              </a:ext>
            </a:extLst>
          </p:cNvPr>
          <p:cNvGrpSpPr/>
          <p:nvPr/>
        </p:nvGrpSpPr>
        <p:grpSpPr>
          <a:xfrm>
            <a:off x="321456" y="1615862"/>
            <a:ext cx="433492" cy="467859"/>
            <a:chOff x="497438" y="1578915"/>
            <a:chExt cx="898742" cy="862168"/>
          </a:xfrm>
          <a:solidFill>
            <a:srgbClr val="18637B"/>
          </a:solidFill>
        </p:grpSpPr>
        <p:sp>
          <p:nvSpPr>
            <p:cNvPr id="36" name="Oval 35">
              <a:extLst>
                <a:ext uri="{FF2B5EF4-FFF2-40B4-BE49-F238E27FC236}">
                  <a16:creationId xmlns:a16="http://schemas.microsoft.com/office/drawing/2014/main" id="{5B3D28AC-D9AD-4EE6-9809-988F194F2031}"/>
                </a:ext>
              </a:extLst>
            </p:cNvPr>
            <p:cNvSpPr/>
            <p:nvPr/>
          </p:nvSpPr>
          <p:spPr>
            <a:xfrm>
              <a:off x="497438" y="1593592"/>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Graphic 36" descr="Handshake">
              <a:extLst>
                <a:ext uri="{FF2B5EF4-FFF2-40B4-BE49-F238E27FC236}">
                  <a16:creationId xmlns:a16="http://schemas.microsoft.com/office/drawing/2014/main" id="{101B1368-EF4B-4932-902F-B8E520A3A8DD}"/>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529917" y="1578915"/>
              <a:ext cx="833785" cy="833785"/>
            </a:xfrm>
            <a:prstGeom prst="rect">
              <a:avLst/>
            </a:prstGeom>
          </p:spPr>
        </p:pic>
      </p:grpSp>
      <p:grpSp>
        <p:nvGrpSpPr>
          <p:cNvPr id="38" name="Group 37">
            <a:extLst>
              <a:ext uri="{FF2B5EF4-FFF2-40B4-BE49-F238E27FC236}">
                <a16:creationId xmlns:a16="http://schemas.microsoft.com/office/drawing/2014/main" id="{2E3C0647-4B9E-4FF6-9855-4FFF840BD462}"/>
              </a:ext>
            </a:extLst>
          </p:cNvPr>
          <p:cNvGrpSpPr/>
          <p:nvPr/>
        </p:nvGrpSpPr>
        <p:grpSpPr>
          <a:xfrm>
            <a:off x="2673293" y="1632868"/>
            <a:ext cx="463880" cy="455176"/>
            <a:chOff x="2038608" y="1834273"/>
            <a:chExt cx="898742" cy="847491"/>
          </a:xfrm>
          <a:solidFill>
            <a:srgbClr val="165751"/>
          </a:solidFill>
        </p:grpSpPr>
        <p:sp>
          <p:nvSpPr>
            <p:cNvPr id="39" name="Oval 38">
              <a:extLst>
                <a:ext uri="{FF2B5EF4-FFF2-40B4-BE49-F238E27FC236}">
                  <a16:creationId xmlns:a16="http://schemas.microsoft.com/office/drawing/2014/main" id="{3D7EA546-F7C5-4FA0-B2A3-EDCBD07DDE05}"/>
                </a:ext>
              </a:extLst>
            </p:cNvPr>
            <p:cNvSpPr/>
            <p:nvPr/>
          </p:nvSpPr>
          <p:spPr>
            <a:xfrm>
              <a:off x="2038608" y="1834273"/>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Graphic 39" descr="Scales of justice">
              <a:extLst>
                <a:ext uri="{FF2B5EF4-FFF2-40B4-BE49-F238E27FC236}">
                  <a16:creationId xmlns:a16="http://schemas.microsoft.com/office/drawing/2014/main" id="{0B1231D0-7F56-452F-B859-7B17BE4B2F9D}"/>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161775" y="1885701"/>
              <a:ext cx="652407" cy="652407"/>
            </a:xfrm>
            <a:prstGeom prst="rect">
              <a:avLst/>
            </a:prstGeom>
          </p:spPr>
        </p:pic>
      </p:grpSp>
      <p:grpSp>
        <p:nvGrpSpPr>
          <p:cNvPr id="41" name="Group 40">
            <a:extLst>
              <a:ext uri="{FF2B5EF4-FFF2-40B4-BE49-F238E27FC236}">
                <a16:creationId xmlns:a16="http://schemas.microsoft.com/office/drawing/2014/main" id="{B8BBE9BA-B728-4727-A49F-527052CD4A5D}"/>
              </a:ext>
            </a:extLst>
          </p:cNvPr>
          <p:cNvGrpSpPr/>
          <p:nvPr/>
        </p:nvGrpSpPr>
        <p:grpSpPr>
          <a:xfrm>
            <a:off x="4858013" y="1641808"/>
            <a:ext cx="448488" cy="413547"/>
            <a:chOff x="417947" y="3188922"/>
            <a:chExt cx="898742" cy="847491"/>
          </a:xfrm>
          <a:solidFill>
            <a:srgbClr val="3B8D61"/>
          </a:solidFill>
        </p:grpSpPr>
        <p:sp>
          <p:nvSpPr>
            <p:cNvPr id="42" name="Oval 41">
              <a:extLst>
                <a:ext uri="{FF2B5EF4-FFF2-40B4-BE49-F238E27FC236}">
                  <a16:creationId xmlns:a16="http://schemas.microsoft.com/office/drawing/2014/main" id="{99FB1991-2D56-49B1-BE88-BDA3D61D8A67}"/>
                </a:ext>
              </a:extLst>
            </p:cNvPr>
            <p:cNvSpPr/>
            <p:nvPr/>
          </p:nvSpPr>
          <p:spPr>
            <a:xfrm>
              <a:off x="417947" y="3188922"/>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Graphic 42" descr="Graduation cap">
              <a:extLst>
                <a:ext uri="{FF2B5EF4-FFF2-40B4-BE49-F238E27FC236}">
                  <a16:creationId xmlns:a16="http://schemas.microsoft.com/office/drawing/2014/main" id="{43B4A3B9-2968-4EA2-A56E-DB7624B7F98E}"/>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477783" y="3218049"/>
              <a:ext cx="779069" cy="779069"/>
            </a:xfrm>
            <a:prstGeom prst="rect">
              <a:avLst/>
            </a:prstGeom>
          </p:spPr>
        </p:pic>
      </p:grpSp>
      <p:grpSp>
        <p:nvGrpSpPr>
          <p:cNvPr id="44" name="Group 43">
            <a:extLst>
              <a:ext uri="{FF2B5EF4-FFF2-40B4-BE49-F238E27FC236}">
                <a16:creationId xmlns:a16="http://schemas.microsoft.com/office/drawing/2014/main" id="{91CA73C5-D6E7-4B67-81FC-64BDC3ADA464}"/>
              </a:ext>
            </a:extLst>
          </p:cNvPr>
          <p:cNvGrpSpPr/>
          <p:nvPr/>
        </p:nvGrpSpPr>
        <p:grpSpPr>
          <a:xfrm>
            <a:off x="7089346" y="1630325"/>
            <a:ext cx="427601" cy="453396"/>
            <a:chOff x="2005666" y="3149627"/>
            <a:chExt cx="898742" cy="847491"/>
          </a:xfrm>
          <a:solidFill>
            <a:srgbClr val="94BF6E"/>
          </a:solidFill>
        </p:grpSpPr>
        <p:sp>
          <p:nvSpPr>
            <p:cNvPr id="45" name="Oval 44">
              <a:extLst>
                <a:ext uri="{FF2B5EF4-FFF2-40B4-BE49-F238E27FC236}">
                  <a16:creationId xmlns:a16="http://schemas.microsoft.com/office/drawing/2014/main" id="{B98521FD-35A8-440E-B6BA-5412D373F18E}"/>
                </a:ext>
              </a:extLst>
            </p:cNvPr>
            <p:cNvSpPr/>
            <p:nvPr/>
          </p:nvSpPr>
          <p:spPr>
            <a:xfrm>
              <a:off x="2005666" y="3149627"/>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Graphic 45" descr="Muscular arm">
              <a:extLst>
                <a:ext uri="{FF2B5EF4-FFF2-40B4-BE49-F238E27FC236}">
                  <a16:creationId xmlns:a16="http://schemas.microsoft.com/office/drawing/2014/main" id="{2CC2471A-E9E4-45A6-80B0-5DD8FFDF7C2D}"/>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136673" y="3230243"/>
              <a:ext cx="636728" cy="636728"/>
            </a:xfrm>
            <a:prstGeom prst="rect">
              <a:avLst/>
            </a:prstGeom>
          </p:spPr>
        </p:pic>
      </p:grpSp>
      <p:sp>
        <p:nvSpPr>
          <p:cNvPr id="67" name="Google Shape;382;p31">
            <a:extLst>
              <a:ext uri="{FF2B5EF4-FFF2-40B4-BE49-F238E27FC236}">
                <a16:creationId xmlns:a16="http://schemas.microsoft.com/office/drawing/2014/main" id="{9CC619B6-CFCC-44DA-9ED7-B9D57ADE0841}"/>
              </a:ext>
            </a:extLst>
          </p:cNvPr>
          <p:cNvSpPr txBox="1">
            <a:spLocks/>
          </p:cNvSpPr>
          <p:nvPr/>
        </p:nvSpPr>
        <p:spPr>
          <a:xfrm>
            <a:off x="430906" y="1468669"/>
            <a:ext cx="2180070" cy="66612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1pPr>
            <a:lvl2pPr marL="914400" marR="0" lvl="1"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2pPr>
            <a:lvl3pPr marL="1371600" marR="0" lvl="2"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3pPr>
            <a:lvl4pPr marL="1828800" marR="0" lvl="3"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4pPr>
            <a:lvl5pPr marL="2286000" marR="0" lvl="4"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5pPr>
            <a:lvl6pPr marL="2743200" marR="0" lvl="5"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6pPr>
            <a:lvl7pPr marL="3200400" marR="0" lvl="6"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7pPr>
            <a:lvl8pPr marL="3657600" marR="0" lvl="7"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8pPr>
            <a:lvl9pPr marL="4114800" marR="0" lvl="8"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9pPr>
          </a:lstStyle>
          <a:p>
            <a:pPr marL="0" indent="0" algn="ctr">
              <a:buFont typeface="Nixie One"/>
              <a:buNone/>
            </a:pPr>
            <a:r>
              <a:rPr lang="en-US" sz="1400" b="1" dirty="0"/>
              <a:t>Stronger Relationships</a:t>
            </a:r>
          </a:p>
        </p:txBody>
      </p:sp>
      <p:pic>
        <p:nvPicPr>
          <p:cNvPr id="22" name="Lab vs Office Testing">
            <a:hlinkClick r:id="" action="ppaction://media"/>
            <a:extLst>
              <a:ext uri="{FF2B5EF4-FFF2-40B4-BE49-F238E27FC236}">
                <a16:creationId xmlns:a16="http://schemas.microsoft.com/office/drawing/2014/main" id="{6FA274C4-9948-4BA3-BE30-2DE0AEFDE38E}"/>
              </a:ext>
            </a:extLst>
          </p:cNvPr>
          <p:cNvPicPr>
            <a:picLocks noChangeAspect="1"/>
          </p:cNvPicPr>
          <p:nvPr>
            <a:audioFile r:link="rId3"/>
            <p:extLst>
              <p:ext uri="{DAA4B4D4-6D71-4841-9C94-3DE7FCFB9230}">
                <p14:media xmlns:p14="http://schemas.microsoft.com/office/powerpoint/2010/main" r:embed="rId2"/>
              </p:ext>
            </p:extLst>
          </p:nvPr>
        </p:nvPicPr>
        <p:blipFill>
          <a:blip r:embed="rId30"/>
          <a:stretch>
            <a:fillRect/>
          </a:stretch>
        </p:blipFill>
        <p:spPr>
          <a:xfrm>
            <a:off x="529519" y="4443290"/>
            <a:ext cx="304800" cy="304800"/>
          </a:xfrm>
          <a:prstGeom prst="rect">
            <a:avLst/>
          </a:prstGeom>
          <a:solidFill>
            <a:srgbClr val="18637B">
              <a:alpha val="75000"/>
            </a:srgbClr>
          </a:solidFill>
          <a:ln>
            <a:solidFill>
              <a:srgbClr val="18637B"/>
            </a:solidFill>
          </a:ln>
        </p:spPr>
      </p:pic>
      <p:pic>
        <p:nvPicPr>
          <p:cNvPr id="23" name="tell my friends">
            <a:hlinkClick r:id="" action="ppaction://media"/>
            <a:extLst>
              <a:ext uri="{FF2B5EF4-FFF2-40B4-BE49-F238E27FC236}">
                <a16:creationId xmlns:a16="http://schemas.microsoft.com/office/drawing/2014/main" id="{325F5019-D5ED-453B-B762-58D22F3A2C6F}"/>
              </a:ext>
            </a:extLst>
          </p:cNvPr>
          <p:cNvPicPr>
            <a:picLocks noChangeAspect="1"/>
          </p:cNvPicPr>
          <p:nvPr>
            <a:audioFile r:link="rId5"/>
            <p:extLst>
              <p:ext uri="{DAA4B4D4-6D71-4841-9C94-3DE7FCFB9230}">
                <p14:media xmlns:p14="http://schemas.microsoft.com/office/powerpoint/2010/main" r:embed="rId4"/>
              </p:ext>
            </p:extLst>
          </p:nvPr>
        </p:nvPicPr>
        <p:blipFill>
          <a:blip r:embed="rId30"/>
          <a:stretch>
            <a:fillRect/>
          </a:stretch>
        </p:blipFill>
        <p:spPr>
          <a:xfrm>
            <a:off x="1624714" y="4453946"/>
            <a:ext cx="304800" cy="304800"/>
          </a:xfrm>
          <a:prstGeom prst="rect">
            <a:avLst/>
          </a:prstGeom>
          <a:solidFill>
            <a:srgbClr val="18637B">
              <a:alpha val="75000"/>
            </a:srgbClr>
          </a:solidFill>
          <a:ln>
            <a:solidFill>
              <a:srgbClr val="18637B"/>
            </a:solidFill>
          </a:ln>
        </p:spPr>
      </p:pic>
      <p:sp>
        <p:nvSpPr>
          <p:cNvPr id="24" name="TextBox 23">
            <a:extLst>
              <a:ext uri="{FF2B5EF4-FFF2-40B4-BE49-F238E27FC236}">
                <a16:creationId xmlns:a16="http://schemas.microsoft.com/office/drawing/2014/main" id="{1DC196CA-3BDB-4689-8D61-108F6F778504}"/>
              </a:ext>
            </a:extLst>
          </p:cNvPr>
          <p:cNvSpPr txBox="1"/>
          <p:nvPr/>
        </p:nvSpPr>
        <p:spPr>
          <a:xfrm>
            <a:off x="2504689" y="2130668"/>
            <a:ext cx="2126221" cy="507831"/>
          </a:xfrm>
          <a:prstGeom prst="rect">
            <a:avLst/>
          </a:prstGeom>
          <a:solidFill>
            <a:srgbClr val="165751"/>
          </a:solidFill>
        </p:spPr>
        <p:txBody>
          <a:bodyPr wrap="square" rtlCol="0">
            <a:spAutoFit/>
          </a:bodyPr>
          <a:lstStyle/>
          <a:p>
            <a:pPr algn="ctr"/>
            <a:r>
              <a:rPr lang="en-US" sz="900" dirty="0">
                <a:solidFill>
                  <a:schemeClr val="bg1"/>
                </a:solidFill>
                <a:latin typeface="Roboto Slab" pitchFamily="2" charset="0"/>
                <a:ea typeface="Roboto Slab" pitchFamily="2" charset="0"/>
              </a:rPr>
              <a:t>“Just because someone may be able to sacrifice, doesn’t mean they should.”  </a:t>
            </a:r>
            <a:r>
              <a:rPr lang="en-US" sz="600" dirty="0">
                <a:solidFill>
                  <a:schemeClr val="bg1"/>
                </a:solidFill>
                <a:latin typeface="Roboto Slab" pitchFamily="2" charset="0"/>
                <a:ea typeface="Roboto Slab" pitchFamily="2" charset="0"/>
              </a:rPr>
              <a:t>– NYACP Physician</a:t>
            </a:r>
          </a:p>
        </p:txBody>
      </p:sp>
      <p:sp>
        <p:nvSpPr>
          <p:cNvPr id="71" name="Google Shape;382;p31">
            <a:extLst>
              <a:ext uri="{FF2B5EF4-FFF2-40B4-BE49-F238E27FC236}">
                <a16:creationId xmlns:a16="http://schemas.microsoft.com/office/drawing/2014/main" id="{86527328-7230-4061-B666-0874636C7DA3}"/>
              </a:ext>
            </a:extLst>
          </p:cNvPr>
          <p:cNvSpPr txBox="1">
            <a:spLocks/>
          </p:cNvSpPr>
          <p:nvPr/>
        </p:nvSpPr>
        <p:spPr>
          <a:xfrm>
            <a:off x="3137173" y="1566697"/>
            <a:ext cx="2180070" cy="4605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1pPr>
            <a:lvl2pPr marL="914400" marR="0" lvl="1"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2pPr>
            <a:lvl3pPr marL="1371600" marR="0" lvl="2"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3pPr>
            <a:lvl4pPr marL="1828800" marR="0" lvl="3"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4pPr>
            <a:lvl5pPr marL="2286000" marR="0" lvl="4"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5pPr>
            <a:lvl6pPr marL="2743200" marR="0" lvl="5"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6pPr>
            <a:lvl7pPr marL="3200400" marR="0" lvl="6"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7pPr>
            <a:lvl8pPr marL="3657600" marR="0" lvl="7"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8pPr>
            <a:lvl9pPr marL="4114800" marR="0" lvl="8"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9pPr>
          </a:lstStyle>
          <a:p>
            <a:pPr marL="0" indent="0">
              <a:buFont typeface="Nixie One"/>
              <a:buNone/>
            </a:pPr>
            <a:r>
              <a:rPr lang="en-US" sz="1400" b="1" dirty="0">
                <a:solidFill>
                  <a:srgbClr val="165751"/>
                </a:solidFill>
              </a:rPr>
              <a:t>Reduce Harm</a:t>
            </a:r>
          </a:p>
        </p:txBody>
      </p:sp>
      <p:pic>
        <p:nvPicPr>
          <p:cNvPr id="25" name="Recorded Sound">
            <a:hlinkClick r:id="" action="ppaction://media"/>
            <a:extLst>
              <a:ext uri="{FF2B5EF4-FFF2-40B4-BE49-F238E27FC236}">
                <a16:creationId xmlns:a16="http://schemas.microsoft.com/office/drawing/2014/main" id="{1877D4D8-5058-49A8-B2BC-2366F07419AB}"/>
              </a:ext>
            </a:extLst>
          </p:cNvPr>
          <p:cNvPicPr>
            <a:picLocks noChangeAspect="1"/>
          </p:cNvPicPr>
          <p:nvPr>
            <a:audioFile r:link="rId7"/>
            <p:extLst>
              <p:ext uri="{DAA4B4D4-6D71-4841-9C94-3DE7FCFB9230}">
                <p14:media xmlns:p14="http://schemas.microsoft.com/office/powerpoint/2010/main" r:embed="rId6"/>
              </p:ext>
            </p:extLst>
          </p:nvPr>
        </p:nvPicPr>
        <p:blipFill>
          <a:blip r:embed="rId30"/>
          <a:stretch>
            <a:fillRect/>
          </a:stretch>
        </p:blipFill>
        <p:spPr>
          <a:xfrm>
            <a:off x="2821810" y="4460375"/>
            <a:ext cx="304800" cy="304800"/>
          </a:xfrm>
          <a:prstGeom prst="rect">
            <a:avLst/>
          </a:prstGeom>
          <a:solidFill>
            <a:srgbClr val="165751">
              <a:alpha val="75000"/>
            </a:srgbClr>
          </a:solidFill>
          <a:ln>
            <a:solidFill>
              <a:srgbClr val="165751"/>
            </a:solidFill>
          </a:ln>
        </p:spPr>
      </p:pic>
      <p:cxnSp>
        <p:nvCxnSpPr>
          <p:cNvPr id="33" name="Straight Connector 32">
            <a:extLst>
              <a:ext uri="{FF2B5EF4-FFF2-40B4-BE49-F238E27FC236}">
                <a16:creationId xmlns:a16="http://schemas.microsoft.com/office/drawing/2014/main" id="{DBE16104-C59F-4A93-A978-CFCC5553EF59}"/>
              </a:ext>
            </a:extLst>
          </p:cNvPr>
          <p:cNvCxnSpPr/>
          <p:nvPr/>
        </p:nvCxnSpPr>
        <p:spPr>
          <a:xfrm>
            <a:off x="2425184" y="1586916"/>
            <a:ext cx="0" cy="3232484"/>
          </a:xfrm>
          <a:prstGeom prst="line">
            <a:avLst/>
          </a:prstGeom>
          <a:ln>
            <a:solidFill>
              <a:srgbClr val="124057"/>
            </a:solidFill>
          </a:ln>
        </p:spPr>
        <p:style>
          <a:lnRef idx="1">
            <a:schemeClr val="accent1"/>
          </a:lnRef>
          <a:fillRef idx="0">
            <a:schemeClr val="accent1"/>
          </a:fillRef>
          <a:effectRef idx="0">
            <a:schemeClr val="accent1"/>
          </a:effectRef>
          <a:fontRef idx="minor">
            <a:schemeClr val="tx1"/>
          </a:fontRef>
        </p:style>
      </p:cxnSp>
      <p:pic>
        <p:nvPicPr>
          <p:cNvPr id="34" name="Mammogram">
            <a:hlinkClick r:id="" action="ppaction://media"/>
            <a:extLst>
              <a:ext uri="{FF2B5EF4-FFF2-40B4-BE49-F238E27FC236}">
                <a16:creationId xmlns:a16="http://schemas.microsoft.com/office/drawing/2014/main" id="{4EBB6851-5423-42B7-A70E-812F2DA9A32A}"/>
              </a:ext>
            </a:extLst>
          </p:cNvPr>
          <p:cNvPicPr>
            <a:picLocks noChangeAspect="1"/>
          </p:cNvPicPr>
          <p:nvPr>
            <a:audioFile r:link="rId9"/>
            <p:extLst>
              <p:ext uri="{DAA4B4D4-6D71-4841-9C94-3DE7FCFB9230}">
                <p14:media xmlns:p14="http://schemas.microsoft.com/office/powerpoint/2010/main" r:embed="rId8"/>
              </p:ext>
            </p:extLst>
          </p:nvPr>
        </p:nvPicPr>
        <p:blipFill>
          <a:blip r:embed="rId30"/>
          <a:stretch>
            <a:fillRect/>
          </a:stretch>
        </p:blipFill>
        <p:spPr>
          <a:xfrm>
            <a:off x="3943021" y="4443290"/>
            <a:ext cx="304800" cy="304800"/>
          </a:xfrm>
          <a:prstGeom prst="rect">
            <a:avLst/>
          </a:prstGeom>
          <a:solidFill>
            <a:srgbClr val="165751">
              <a:alpha val="75000"/>
            </a:srgbClr>
          </a:solidFill>
          <a:ln>
            <a:solidFill>
              <a:srgbClr val="165751"/>
            </a:solidFill>
          </a:ln>
        </p:spPr>
      </p:pic>
      <p:sp>
        <p:nvSpPr>
          <p:cNvPr id="76" name="Google Shape;382;p31">
            <a:extLst>
              <a:ext uri="{FF2B5EF4-FFF2-40B4-BE49-F238E27FC236}">
                <a16:creationId xmlns:a16="http://schemas.microsoft.com/office/drawing/2014/main" id="{D8B1D288-F462-4892-8C56-1D5F2F13AD23}"/>
              </a:ext>
            </a:extLst>
          </p:cNvPr>
          <p:cNvSpPr txBox="1">
            <a:spLocks/>
          </p:cNvSpPr>
          <p:nvPr/>
        </p:nvSpPr>
        <p:spPr>
          <a:xfrm>
            <a:off x="5355472" y="1581826"/>
            <a:ext cx="2180070" cy="4778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1pPr>
            <a:lvl2pPr marL="914400" marR="0" lvl="1"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2pPr>
            <a:lvl3pPr marL="1371600" marR="0" lvl="2"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3pPr>
            <a:lvl4pPr marL="1828800" marR="0" lvl="3"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4pPr>
            <a:lvl5pPr marL="2286000" marR="0" lvl="4"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5pPr>
            <a:lvl6pPr marL="2743200" marR="0" lvl="5"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6pPr>
            <a:lvl7pPr marL="3200400" marR="0" lvl="6"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7pPr>
            <a:lvl8pPr marL="3657600" marR="0" lvl="7"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8pPr>
            <a:lvl9pPr marL="4114800" marR="0" lvl="8"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9pPr>
          </a:lstStyle>
          <a:p>
            <a:pPr marL="0" indent="0">
              <a:buFont typeface="Nixie One"/>
              <a:buNone/>
            </a:pPr>
            <a:r>
              <a:rPr lang="en-US" sz="1400" b="1" dirty="0">
                <a:solidFill>
                  <a:srgbClr val="3B8D61"/>
                </a:solidFill>
              </a:rPr>
              <a:t>Knowledge</a:t>
            </a:r>
          </a:p>
        </p:txBody>
      </p:sp>
      <p:sp>
        <p:nvSpPr>
          <p:cNvPr id="77" name="Google Shape;382;p31">
            <a:extLst>
              <a:ext uri="{FF2B5EF4-FFF2-40B4-BE49-F238E27FC236}">
                <a16:creationId xmlns:a16="http://schemas.microsoft.com/office/drawing/2014/main" id="{EA83C0A5-A963-4AEE-BB65-D240FC6CE68D}"/>
              </a:ext>
            </a:extLst>
          </p:cNvPr>
          <p:cNvSpPr txBox="1">
            <a:spLocks/>
          </p:cNvSpPr>
          <p:nvPr/>
        </p:nvSpPr>
        <p:spPr>
          <a:xfrm>
            <a:off x="7021699" y="2690082"/>
            <a:ext cx="2180070" cy="1305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1pPr>
            <a:lvl2pPr marL="914400" marR="0" lvl="1"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2pPr>
            <a:lvl3pPr marL="1371600" marR="0" lvl="2"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3pPr>
            <a:lvl4pPr marL="1828800" marR="0" lvl="3"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4pPr>
            <a:lvl5pPr marL="2286000" marR="0" lvl="4"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5pPr>
            <a:lvl6pPr marL="2743200" marR="0" lvl="5"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6pPr>
            <a:lvl7pPr marL="3200400" marR="0" lvl="6"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7pPr>
            <a:lvl8pPr marL="3657600" marR="0" lvl="7"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8pPr>
            <a:lvl9pPr marL="4114800" marR="0" lvl="8"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9pPr>
          </a:lstStyle>
          <a:p>
            <a:pPr marL="285750" indent="-285750">
              <a:buFont typeface="Arial" panose="020B0604020202020204" pitchFamily="34" charset="0"/>
              <a:buChar char="•"/>
            </a:pPr>
            <a:r>
              <a:rPr lang="en-US" sz="1000" dirty="0">
                <a:solidFill>
                  <a:schemeClr val="tx1">
                    <a:lumMod val="75000"/>
                    <a:lumOff val="25000"/>
                  </a:schemeClr>
                </a:solidFill>
              </a:rPr>
              <a:t>Cost becomes possible reason that outcomes aren’t improving/changing.  </a:t>
            </a:r>
          </a:p>
          <a:p>
            <a:pPr marL="285750" indent="-285750">
              <a:buFont typeface="Arial" panose="020B0604020202020204" pitchFamily="34" charset="0"/>
              <a:buChar char="•"/>
            </a:pPr>
            <a:r>
              <a:rPr lang="en-US" sz="1000" dirty="0">
                <a:solidFill>
                  <a:schemeClr val="tx1">
                    <a:lumMod val="75000"/>
                    <a:lumOff val="25000"/>
                  </a:schemeClr>
                </a:solidFill>
              </a:rPr>
              <a:t>Office operations improve as well!</a:t>
            </a:r>
          </a:p>
        </p:txBody>
      </p:sp>
      <p:sp>
        <p:nvSpPr>
          <p:cNvPr id="48" name="Flowchart: Process 47">
            <a:extLst>
              <a:ext uri="{FF2B5EF4-FFF2-40B4-BE49-F238E27FC236}">
                <a16:creationId xmlns:a16="http://schemas.microsoft.com/office/drawing/2014/main" id="{4174BC43-2619-4F81-AA1B-18291825E5AD}"/>
              </a:ext>
            </a:extLst>
          </p:cNvPr>
          <p:cNvSpPr/>
          <p:nvPr/>
        </p:nvSpPr>
        <p:spPr>
          <a:xfrm>
            <a:off x="246071" y="2130668"/>
            <a:ext cx="2114370" cy="507831"/>
          </a:xfrm>
          <a:prstGeom prst="flowChartProcess">
            <a:avLst/>
          </a:prstGeom>
          <a:solidFill>
            <a:srgbClr val="186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900" dirty="0">
                <a:solidFill>
                  <a:schemeClr val="bg1"/>
                </a:solidFill>
                <a:latin typeface="Roboto Slab" pitchFamily="2" charset="0"/>
                <a:ea typeface="Roboto Slab" pitchFamily="2" charset="0"/>
              </a:rPr>
              <a:t>“Whenever you can assist a patient, it enhances the relationship”  </a:t>
            </a:r>
          </a:p>
          <a:p>
            <a:pPr algn="ctr"/>
            <a:r>
              <a:rPr lang="en-US" sz="600" dirty="0">
                <a:solidFill>
                  <a:schemeClr val="bg1"/>
                </a:solidFill>
                <a:latin typeface="Roboto Slab" pitchFamily="2" charset="0"/>
                <a:ea typeface="Roboto Slab" pitchFamily="2" charset="0"/>
              </a:rPr>
              <a:t>- NYACP Physician</a:t>
            </a:r>
          </a:p>
        </p:txBody>
      </p:sp>
      <p:sp>
        <p:nvSpPr>
          <p:cNvPr id="81" name="Flowchart: Process 80">
            <a:extLst>
              <a:ext uri="{FF2B5EF4-FFF2-40B4-BE49-F238E27FC236}">
                <a16:creationId xmlns:a16="http://schemas.microsoft.com/office/drawing/2014/main" id="{950AFD09-5471-4C92-B57F-5E1F9E6B9BBC}"/>
              </a:ext>
            </a:extLst>
          </p:cNvPr>
          <p:cNvSpPr/>
          <p:nvPr/>
        </p:nvSpPr>
        <p:spPr>
          <a:xfrm>
            <a:off x="4791791" y="2130668"/>
            <a:ext cx="2114370" cy="507831"/>
          </a:xfrm>
          <a:prstGeom prst="flowChartProcess">
            <a:avLst/>
          </a:prstGeom>
          <a:solidFill>
            <a:srgbClr val="3B8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900" dirty="0">
                <a:solidFill>
                  <a:schemeClr val="bg1"/>
                </a:solidFill>
                <a:latin typeface="Roboto Slab" pitchFamily="2" charset="0"/>
                <a:ea typeface="Roboto Slab" pitchFamily="2" charset="0"/>
              </a:rPr>
              <a:t>“Go out of the box and think a little different!”</a:t>
            </a:r>
            <a:br>
              <a:rPr lang="en-US" sz="900" dirty="0">
                <a:solidFill>
                  <a:schemeClr val="bg1"/>
                </a:solidFill>
                <a:latin typeface="Roboto Slab" pitchFamily="2" charset="0"/>
                <a:ea typeface="Roboto Slab" pitchFamily="2" charset="0"/>
              </a:rPr>
            </a:br>
            <a:r>
              <a:rPr lang="en-US" sz="900" dirty="0">
                <a:solidFill>
                  <a:schemeClr val="bg1"/>
                </a:solidFill>
                <a:latin typeface="Roboto Slab" pitchFamily="2" charset="0"/>
                <a:ea typeface="Roboto Slab" pitchFamily="2" charset="0"/>
              </a:rPr>
              <a:t>- </a:t>
            </a:r>
            <a:r>
              <a:rPr lang="en-US" sz="600" dirty="0">
                <a:solidFill>
                  <a:schemeClr val="bg1"/>
                </a:solidFill>
                <a:latin typeface="Roboto Slab" pitchFamily="2" charset="0"/>
                <a:ea typeface="Roboto Slab" pitchFamily="2" charset="0"/>
              </a:rPr>
              <a:t>NYACP Physician</a:t>
            </a:r>
          </a:p>
        </p:txBody>
      </p:sp>
      <p:sp>
        <p:nvSpPr>
          <p:cNvPr id="82" name="Flowchart: Process 81">
            <a:extLst>
              <a:ext uri="{FF2B5EF4-FFF2-40B4-BE49-F238E27FC236}">
                <a16:creationId xmlns:a16="http://schemas.microsoft.com/office/drawing/2014/main" id="{E4E7FB6A-53F5-4FB2-AEAB-DFCFADF8F97A}"/>
              </a:ext>
            </a:extLst>
          </p:cNvPr>
          <p:cNvSpPr/>
          <p:nvPr/>
        </p:nvSpPr>
        <p:spPr>
          <a:xfrm>
            <a:off x="7029630" y="2140170"/>
            <a:ext cx="2114370" cy="507831"/>
          </a:xfrm>
          <a:prstGeom prst="flowChartProcess">
            <a:avLst/>
          </a:prstGeom>
          <a:solidFill>
            <a:srgbClr val="94B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900" dirty="0">
                <a:solidFill>
                  <a:schemeClr val="bg1"/>
                </a:solidFill>
                <a:latin typeface="Roboto Slab" pitchFamily="2" charset="0"/>
                <a:ea typeface="Roboto Slab" pitchFamily="2" charset="0"/>
              </a:rPr>
              <a:t>“It’s our obligation because if someone can’t afford it, they aren’t going to do it!” </a:t>
            </a:r>
            <a:r>
              <a:rPr lang="en-US" sz="600" dirty="0">
                <a:solidFill>
                  <a:schemeClr val="bg1"/>
                </a:solidFill>
                <a:latin typeface="Roboto Slab" pitchFamily="2" charset="0"/>
                <a:ea typeface="Roboto Slab" pitchFamily="2" charset="0"/>
              </a:rPr>
              <a:t>– NYACP Physician</a:t>
            </a:r>
          </a:p>
        </p:txBody>
      </p:sp>
      <p:cxnSp>
        <p:nvCxnSpPr>
          <p:cNvPr id="83" name="Straight Connector 82">
            <a:extLst>
              <a:ext uri="{FF2B5EF4-FFF2-40B4-BE49-F238E27FC236}">
                <a16:creationId xmlns:a16="http://schemas.microsoft.com/office/drawing/2014/main" id="{4BDFCF0C-D8C5-4F02-A56B-903BFFED0D53}"/>
              </a:ext>
            </a:extLst>
          </p:cNvPr>
          <p:cNvCxnSpPr/>
          <p:nvPr/>
        </p:nvCxnSpPr>
        <p:spPr>
          <a:xfrm>
            <a:off x="4707401" y="1586916"/>
            <a:ext cx="0" cy="3232484"/>
          </a:xfrm>
          <a:prstGeom prst="line">
            <a:avLst/>
          </a:prstGeom>
          <a:ln>
            <a:solidFill>
              <a:srgbClr val="124057"/>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8D1FBD-12D5-4D2B-8222-F1B8D0350876}"/>
              </a:ext>
            </a:extLst>
          </p:cNvPr>
          <p:cNvCxnSpPr/>
          <p:nvPr/>
        </p:nvCxnSpPr>
        <p:spPr>
          <a:xfrm>
            <a:off x="6963930" y="1593684"/>
            <a:ext cx="0" cy="3232484"/>
          </a:xfrm>
          <a:prstGeom prst="line">
            <a:avLst/>
          </a:prstGeom>
          <a:ln>
            <a:solidFill>
              <a:srgbClr val="124057"/>
            </a:solidFill>
          </a:ln>
        </p:spPr>
        <p:style>
          <a:lnRef idx="1">
            <a:schemeClr val="accent1"/>
          </a:lnRef>
          <a:fillRef idx="0">
            <a:schemeClr val="accent1"/>
          </a:fillRef>
          <a:effectRef idx="0">
            <a:schemeClr val="accent1"/>
          </a:effectRef>
          <a:fontRef idx="minor">
            <a:schemeClr val="tx1"/>
          </a:fontRef>
        </p:style>
      </p:cxnSp>
      <p:pic>
        <p:nvPicPr>
          <p:cNvPr id="60" name="med Prices">
            <a:hlinkClick r:id="" action="ppaction://media"/>
            <a:extLst>
              <a:ext uri="{FF2B5EF4-FFF2-40B4-BE49-F238E27FC236}">
                <a16:creationId xmlns:a16="http://schemas.microsoft.com/office/drawing/2014/main" id="{339897A9-366A-4E54-A3B7-C85C21AC25E3}"/>
              </a:ext>
            </a:extLst>
          </p:cNvPr>
          <p:cNvPicPr>
            <a:picLocks noChangeAspect="1"/>
          </p:cNvPicPr>
          <p:nvPr>
            <a:audioFile r:link="rId11"/>
            <p:extLst>
              <p:ext uri="{DAA4B4D4-6D71-4841-9C94-3DE7FCFB9230}">
                <p14:media xmlns:p14="http://schemas.microsoft.com/office/powerpoint/2010/main" r:embed="rId10"/>
              </p:ext>
            </p:extLst>
          </p:nvPr>
        </p:nvPicPr>
        <p:blipFill>
          <a:blip r:embed="rId30"/>
          <a:stretch>
            <a:fillRect/>
          </a:stretch>
        </p:blipFill>
        <p:spPr>
          <a:xfrm>
            <a:off x="5188824" y="4454319"/>
            <a:ext cx="304800" cy="304800"/>
          </a:xfrm>
          <a:prstGeom prst="rect">
            <a:avLst/>
          </a:prstGeom>
          <a:solidFill>
            <a:srgbClr val="3B8D61">
              <a:alpha val="75000"/>
            </a:srgbClr>
          </a:solidFill>
          <a:ln>
            <a:solidFill>
              <a:srgbClr val="3B8D61"/>
            </a:solidFill>
          </a:ln>
        </p:spPr>
      </p:pic>
      <p:pic>
        <p:nvPicPr>
          <p:cNvPr id="61" name="Billing questions">
            <a:hlinkClick r:id="" action="ppaction://media"/>
            <a:extLst>
              <a:ext uri="{FF2B5EF4-FFF2-40B4-BE49-F238E27FC236}">
                <a16:creationId xmlns:a16="http://schemas.microsoft.com/office/drawing/2014/main" id="{DC59A2CD-43C2-4FA5-96E1-896CA5D336AA}"/>
              </a:ext>
            </a:extLst>
          </p:cNvPr>
          <p:cNvPicPr>
            <a:picLocks noChangeAspect="1"/>
          </p:cNvPicPr>
          <p:nvPr>
            <a:audioFile r:link="rId13"/>
            <p:extLst>
              <p:ext uri="{DAA4B4D4-6D71-4841-9C94-3DE7FCFB9230}">
                <p14:media xmlns:p14="http://schemas.microsoft.com/office/powerpoint/2010/main" r:embed="rId12"/>
              </p:ext>
            </p:extLst>
          </p:nvPr>
        </p:nvPicPr>
        <p:blipFill>
          <a:blip r:embed="rId30"/>
          <a:stretch>
            <a:fillRect/>
          </a:stretch>
        </p:blipFill>
        <p:spPr>
          <a:xfrm>
            <a:off x="6377637" y="4425344"/>
            <a:ext cx="304800" cy="304800"/>
          </a:xfrm>
          <a:prstGeom prst="rect">
            <a:avLst/>
          </a:prstGeom>
          <a:solidFill>
            <a:srgbClr val="3B8D61">
              <a:alpha val="75000"/>
            </a:srgbClr>
          </a:solidFill>
          <a:ln>
            <a:solidFill>
              <a:srgbClr val="3B8D61"/>
            </a:solidFill>
          </a:ln>
        </p:spPr>
      </p:pic>
      <p:pic>
        <p:nvPicPr>
          <p:cNvPr id="62" name="unclogged phones">
            <a:hlinkClick r:id="" action="ppaction://media"/>
            <a:extLst>
              <a:ext uri="{FF2B5EF4-FFF2-40B4-BE49-F238E27FC236}">
                <a16:creationId xmlns:a16="http://schemas.microsoft.com/office/drawing/2014/main" id="{ABDCC9EC-07AD-4E7D-8CC4-5F881A295D8A}"/>
              </a:ext>
            </a:extLst>
          </p:cNvPr>
          <p:cNvPicPr>
            <a:picLocks noChangeAspect="1"/>
          </p:cNvPicPr>
          <p:nvPr>
            <a:audioFile r:link="rId15"/>
            <p:extLst>
              <p:ext uri="{DAA4B4D4-6D71-4841-9C94-3DE7FCFB9230}">
                <p14:media xmlns:p14="http://schemas.microsoft.com/office/powerpoint/2010/main" r:embed="rId14"/>
              </p:ext>
            </p:extLst>
          </p:nvPr>
        </p:nvPicPr>
        <p:blipFill>
          <a:blip r:embed="rId30"/>
          <a:stretch>
            <a:fillRect/>
          </a:stretch>
        </p:blipFill>
        <p:spPr>
          <a:xfrm>
            <a:off x="8310711" y="4402003"/>
            <a:ext cx="304800" cy="304800"/>
          </a:xfrm>
          <a:prstGeom prst="rect">
            <a:avLst/>
          </a:prstGeom>
          <a:solidFill>
            <a:srgbClr val="94BF6E">
              <a:alpha val="75000"/>
            </a:srgbClr>
          </a:solidFill>
          <a:ln>
            <a:solidFill>
              <a:srgbClr val="94BF6E"/>
            </a:solidFill>
          </a:ln>
        </p:spPr>
      </p:pic>
      <p:pic>
        <p:nvPicPr>
          <p:cNvPr id="63" name="outcomes">
            <a:hlinkClick r:id="" action="ppaction://media"/>
            <a:extLst>
              <a:ext uri="{FF2B5EF4-FFF2-40B4-BE49-F238E27FC236}">
                <a16:creationId xmlns:a16="http://schemas.microsoft.com/office/drawing/2014/main" id="{875802F4-A94C-4E5B-81F7-52C5C97A47A9}"/>
              </a:ext>
            </a:extLst>
          </p:cNvPr>
          <p:cNvPicPr>
            <a:picLocks noChangeAspect="1"/>
          </p:cNvPicPr>
          <p:nvPr>
            <a:audioFile r:link="rId17"/>
            <p:extLst>
              <p:ext uri="{DAA4B4D4-6D71-4841-9C94-3DE7FCFB9230}">
                <p14:media xmlns:p14="http://schemas.microsoft.com/office/powerpoint/2010/main" r:embed="rId16"/>
              </p:ext>
            </p:extLst>
          </p:nvPr>
        </p:nvPicPr>
        <p:blipFill>
          <a:blip r:embed="rId30"/>
          <a:stretch>
            <a:fillRect/>
          </a:stretch>
        </p:blipFill>
        <p:spPr>
          <a:xfrm>
            <a:off x="7414050" y="4399026"/>
            <a:ext cx="304800" cy="304800"/>
          </a:xfrm>
          <a:prstGeom prst="rect">
            <a:avLst/>
          </a:prstGeom>
          <a:solidFill>
            <a:srgbClr val="94BF6E">
              <a:alpha val="75000"/>
            </a:srgbClr>
          </a:solidFill>
          <a:ln>
            <a:solidFill>
              <a:srgbClr val="94BF6E"/>
            </a:solidFill>
          </a:ln>
        </p:spPr>
      </p:pic>
      <p:sp>
        <p:nvSpPr>
          <p:cNvPr id="64" name="TextBox 63">
            <a:extLst>
              <a:ext uri="{FF2B5EF4-FFF2-40B4-BE49-F238E27FC236}">
                <a16:creationId xmlns:a16="http://schemas.microsoft.com/office/drawing/2014/main" id="{043A34D7-5825-47FE-AB71-7BD31D584D67}"/>
              </a:ext>
            </a:extLst>
          </p:cNvPr>
          <p:cNvSpPr txBox="1"/>
          <p:nvPr/>
        </p:nvSpPr>
        <p:spPr>
          <a:xfrm>
            <a:off x="246072" y="4897166"/>
            <a:ext cx="8932388" cy="215444"/>
          </a:xfrm>
          <a:prstGeom prst="rect">
            <a:avLst/>
          </a:prstGeom>
          <a:noFill/>
        </p:spPr>
        <p:txBody>
          <a:bodyPr wrap="square" rtlCol="0">
            <a:spAutoFit/>
          </a:bodyPr>
          <a:lstStyle/>
          <a:p>
            <a:r>
              <a:rPr lang="en-US" sz="800" dirty="0">
                <a:solidFill>
                  <a:srgbClr val="165751"/>
                </a:solidFill>
                <a:latin typeface="Roboto Slab" pitchFamily="2" charset="0"/>
                <a:ea typeface="Roboto Slab" pitchFamily="2" charset="0"/>
              </a:rPr>
              <a:t>Click on the speakers icons for stories from </a:t>
            </a:r>
            <a:r>
              <a:rPr lang="en-US" sz="800">
                <a:solidFill>
                  <a:srgbClr val="165751"/>
                </a:solidFill>
                <a:latin typeface="Roboto Slab" pitchFamily="2" charset="0"/>
                <a:ea typeface="Roboto Slab" pitchFamily="2" charset="0"/>
              </a:rPr>
              <a:t>Physicians participants </a:t>
            </a:r>
            <a:r>
              <a:rPr lang="en-US" sz="800" dirty="0">
                <a:solidFill>
                  <a:srgbClr val="165751"/>
                </a:solidFill>
                <a:latin typeface="Roboto Slab" pitchFamily="2" charset="0"/>
                <a:ea typeface="Roboto Slab" pitchFamily="2" charset="0"/>
              </a:rPr>
              <a:t>in NYACP’s Early Adopter Incentive Program to implement out-of-pocket cost conversations with patients.</a:t>
            </a:r>
          </a:p>
        </p:txBody>
      </p:sp>
      <p:pic>
        <p:nvPicPr>
          <p:cNvPr id="90" name="Graphic 89" descr="Circle with left arrow">
            <a:hlinkClick r:id="" action="ppaction://hlinkshowjump?jump=nextslide"/>
            <a:extLst>
              <a:ext uri="{FF2B5EF4-FFF2-40B4-BE49-F238E27FC236}">
                <a16:creationId xmlns:a16="http://schemas.microsoft.com/office/drawing/2014/main" id="{394C17CF-DCD6-42A7-9F21-2328F4EA79A8}"/>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8647856" y="4686982"/>
            <a:ext cx="480325" cy="480325"/>
          </a:xfrm>
          <a:prstGeom prst="rect">
            <a:avLst/>
          </a:prstGeom>
        </p:spPr>
      </p:pic>
    </p:spTree>
    <p:custDataLst>
      <p:tags r:id="rId1"/>
    </p:custDataLst>
  </p:cSld>
  <p:clrMapOvr>
    <a:masterClrMapping/>
  </p:clrMapOvr>
  <p:transition advClick="0">
    <p:fade thruBlk="1"/>
  </p:transition>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502" fill="hold"/>
                                        <p:tgtEl>
                                          <p:spTgt spid="22"/>
                                        </p:tgtEl>
                                      </p:cBhvr>
                                    </p:cmd>
                                  </p:childTnLst>
                                </p:cTn>
                              </p:par>
                            </p:childTnLst>
                          </p:cTn>
                        </p:par>
                      </p:childTnLst>
                    </p:cTn>
                  </p:par>
                </p:childTnLst>
              </p:cTn>
              <p:nextCondLst>
                <p:cond evt="onClick" delay="0">
                  <p:tgtEl>
                    <p:spTgt spid="22"/>
                  </p:tgtEl>
                </p:cond>
              </p:nextCondLst>
            </p:seq>
            <p:audio>
              <p:cMediaNode vol="80000">
                <p:cTn id="7" fill="hold" display="0">
                  <p:stCondLst>
                    <p:cond delay="indefinite"/>
                  </p:stCondLst>
                  <p:endCondLst>
                    <p:cond evt="onStopAudio" delay="0">
                      <p:tgtEl>
                        <p:sldTgt/>
                      </p:tgtEl>
                    </p:cond>
                  </p:endCondLst>
                </p:cTn>
                <p:tgtEl>
                  <p:spTgt spid="22"/>
                </p:tgtEl>
              </p:cMediaNode>
            </p:audio>
            <p:seq concurrent="1" nextAc="seek">
              <p:cTn id="8" restart="whenNotActive" fill="hold" evtFilter="cancelBubble" nodeType="interactiveSeq">
                <p:stCondLst>
                  <p:cond evt="onClick" delay="0">
                    <p:tgtEl>
                      <p:spTgt spid="60"/>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784" fill="hold"/>
                                        <p:tgtEl>
                                          <p:spTgt spid="60"/>
                                        </p:tgtEl>
                                      </p:cBhvr>
                                    </p:cmd>
                                  </p:childTnLst>
                                </p:cTn>
                              </p:par>
                            </p:childTnLst>
                          </p:cTn>
                        </p:par>
                      </p:childTnLst>
                    </p:cTn>
                  </p:par>
                </p:childTnLst>
              </p:cTn>
              <p:nextCondLst>
                <p:cond evt="onClick" delay="0">
                  <p:tgtEl>
                    <p:spTgt spid="60"/>
                  </p:tgtEl>
                </p:cond>
              </p:nextCondLst>
            </p:seq>
            <p:audio>
              <p:cMediaNode vol="80000">
                <p:cTn id="13" fill="hold" display="0">
                  <p:stCondLst>
                    <p:cond delay="indefinite"/>
                  </p:stCondLst>
                  <p:endCondLst>
                    <p:cond evt="onStopAudio" delay="0">
                      <p:tgtEl>
                        <p:sldTgt/>
                      </p:tgtEl>
                    </p:cond>
                  </p:endCondLst>
                </p:cTn>
                <p:tgtEl>
                  <p:spTgt spid="60"/>
                </p:tgtEl>
              </p:cMediaNode>
            </p:audio>
            <p:seq concurrent="1" nextAc="seek">
              <p:cTn id="14" restart="whenNotActive" fill="hold" evtFilter="cancelBubble" nodeType="interactiveSeq">
                <p:stCondLst>
                  <p:cond evt="onClick" delay="0">
                    <p:tgtEl>
                      <p:spTgt spid="25"/>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0419" fill="hold"/>
                                        <p:tgtEl>
                                          <p:spTgt spid="25"/>
                                        </p:tgtEl>
                                      </p:cBhvr>
                                    </p:cmd>
                                  </p:childTnLst>
                                </p:cTn>
                              </p:par>
                            </p:childTnLst>
                          </p:cTn>
                        </p:par>
                      </p:childTnLst>
                    </p:cTn>
                  </p:par>
                </p:childTnLst>
              </p:cTn>
              <p:nextCondLst>
                <p:cond evt="onClick" delay="0">
                  <p:tgtEl>
                    <p:spTgt spid="25"/>
                  </p:tgtEl>
                </p:cond>
              </p:nextCondLst>
            </p:seq>
            <p:audio>
              <p:cMediaNode vol="80000">
                <p:cTn id="19" fill="hold" display="0">
                  <p:stCondLst>
                    <p:cond delay="indefinite"/>
                  </p:stCondLst>
                  <p:endCondLst>
                    <p:cond evt="onStopAudio" delay="0">
                      <p:tgtEl>
                        <p:sldTgt/>
                      </p:tgtEl>
                    </p:cond>
                  </p:endCondLst>
                </p:cTn>
                <p:tgtEl>
                  <p:spTgt spid="25"/>
                </p:tgtEl>
              </p:cMediaNode>
            </p:audio>
            <p:seq concurrent="1" nextAc="seek">
              <p:cTn id="20" restart="whenNotActive" fill="hold" evtFilter="cancelBubble" nodeType="interactiveSeq">
                <p:stCondLst>
                  <p:cond evt="onClick" delay="0">
                    <p:tgtEl>
                      <p:spTgt spid="23"/>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0789" fill="hold"/>
                                        <p:tgtEl>
                                          <p:spTgt spid="23"/>
                                        </p:tgtEl>
                                      </p:cBhvr>
                                    </p:cmd>
                                  </p:childTnLst>
                                </p:cTn>
                              </p:par>
                            </p:childTnLst>
                          </p:cTn>
                        </p:par>
                      </p:childTnLst>
                    </p:cTn>
                  </p:par>
                </p:childTnLst>
              </p:cTn>
              <p:nextCondLst>
                <p:cond evt="onClick" delay="0">
                  <p:tgtEl>
                    <p:spTgt spid="23"/>
                  </p:tgtEl>
                </p:cond>
              </p:nextCondLst>
            </p:seq>
            <p:audio>
              <p:cMediaNode vol="80000">
                <p:cTn id="25" fill="hold" display="0">
                  <p:stCondLst>
                    <p:cond delay="indefinite"/>
                  </p:stCondLst>
                  <p:endCondLst>
                    <p:cond evt="onStopAudio" delay="0">
                      <p:tgtEl>
                        <p:sldTgt/>
                      </p:tgtEl>
                    </p:cond>
                  </p:endCondLst>
                </p:cTn>
                <p:tgtEl>
                  <p:spTgt spid="23"/>
                </p:tgtEl>
              </p:cMediaNode>
            </p:audio>
            <p:seq concurrent="1" nextAc="seek">
              <p:cTn id="26" restart="whenNotActive" fill="hold" evtFilter="cancelBubble" nodeType="interactiveSeq">
                <p:stCondLst>
                  <p:cond evt="onClick" delay="0">
                    <p:tgtEl>
                      <p:spTgt spid="34"/>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9460" fill="hold"/>
                                        <p:tgtEl>
                                          <p:spTgt spid="34"/>
                                        </p:tgtEl>
                                      </p:cBhvr>
                                    </p:cmd>
                                  </p:childTnLst>
                                </p:cTn>
                              </p:par>
                            </p:childTnLst>
                          </p:cTn>
                        </p:par>
                      </p:childTnLst>
                    </p:cTn>
                  </p:par>
                </p:childTnLst>
              </p:cTn>
              <p:nextCondLst>
                <p:cond evt="onClick" delay="0">
                  <p:tgtEl>
                    <p:spTgt spid="34"/>
                  </p:tgtEl>
                </p:cond>
              </p:nextCondLst>
            </p:seq>
            <p:audio>
              <p:cMediaNode vol="80000">
                <p:cTn id="31" fill="hold" display="0">
                  <p:stCondLst>
                    <p:cond delay="indefinite"/>
                  </p:stCondLst>
                  <p:endCondLst>
                    <p:cond evt="onStopAudio" delay="0">
                      <p:tgtEl>
                        <p:sldTgt/>
                      </p:tgtEl>
                    </p:cond>
                  </p:endCondLst>
                </p:cTn>
                <p:tgtEl>
                  <p:spTgt spid="34"/>
                </p:tgtEl>
              </p:cMediaNode>
            </p:audio>
            <p:seq concurrent="1" nextAc="seek">
              <p:cTn id="32" restart="whenNotActive" fill="hold" evtFilter="cancelBubble" nodeType="interactiveSeq">
                <p:stCondLst>
                  <p:cond evt="onClick" delay="0">
                    <p:tgtEl>
                      <p:spTgt spid="61"/>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20211" fill="hold"/>
                                        <p:tgtEl>
                                          <p:spTgt spid="61"/>
                                        </p:tgtEl>
                                      </p:cBhvr>
                                    </p:cmd>
                                  </p:childTnLst>
                                </p:cTn>
                              </p:par>
                            </p:childTnLst>
                          </p:cTn>
                        </p:par>
                      </p:childTnLst>
                    </p:cTn>
                  </p:par>
                </p:childTnLst>
              </p:cTn>
              <p:nextCondLst>
                <p:cond evt="onClick" delay="0">
                  <p:tgtEl>
                    <p:spTgt spid="61"/>
                  </p:tgtEl>
                </p:cond>
              </p:nextCondLst>
            </p:seq>
            <p:audio>
              <p:cMediaNode vol="80000">
                <p:cTn id="37" fill="hold" display="0">
                  <p:stCondLst>
                    <p:cond delay="indefinite"/>
                  </p:stCondLst>
                  <p:endCondLst>
                    <p:cond evt="onStopAudio" delay="0">
                      <p:tgtEl>
                        <p:sldTgt/>
                      </p:tgtEl>
                    </p:cond>
                  </p:endCondLst>
                </p:cTn>
                <p:tgtEl>
                  <p:spTgt spid="61"/>
                </p:tgtEl>
              </p:cMediaNode>
            </p:audio>
            <p:seq concurrent="1" nextAc="seek">
              <p:cTn id="38" restart="whenNotActive" fill="hold" evtFilter="cancelBubble" nodeType="interactiveSeq">
                <p:stCondLst>
                  <p:cond evt="onClick" delay="0">
                    <p:tgtEl>
                      <p:spTgt spid="62"/>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8996" fill="hold"/>
                                        <p:tgtEl>
                                          <p:spTgt spid="62"/>
                                        </p:tgtEl>
                                      </p:cBhvr>
                                    </p:cmd>
                                  </p:childTnLst>
                                </p:cTn>
                              </p:par>
                            </p:childTnLst>
                          </p:cTn>
                        </p:par>
                      </p:childTnLst>
                    </p:cTn>
                  </p:par>
                </p:childTnLst>
              </p:cTn>
              <p:nextCondLst>
                <p:cond evt="onClick" delay="0">
                  <p:tgtEl>
                    <p:spTgt spid="62"/>
                  </p:tgtEl>
                </p:cond>
              </p:nextCondLst>
            </p:seq>
            <p:audio>
              <p:cMediaNode vol="80000">
                <p:cTn id="43" fill="hold" display="0">
                  <p:stCondLst>
                    <p:cond delay="indefinite"/>
                  </p:stCondLst>
                  <p:endCondLst>
                    <p:cond evt="onStopAudio" delay="0">
                      <p:tgtEl>
                        <p:sldTgt/>
                      </p:tgtEl>
                    </p:cond>
                  </p:endCondLst>
                </p:cTn>
                <p:tgtEl>
                  <p:spTgt spid="62"/>
                </p:tgtEl>
              </p:cMediaNode>
            </p:audio>
            <p:seq concurrent="1" nextAc="seek">
              <p:cTn id="44" restart="whenNotActive" fill="hold" evtFilter="cancelBubble" nodeType="interactiveSeq">
                <p:stCondLst>
                  <p:cond evt="onClick" delay="0">
                    <p:tgtEl>
                      <p:spTgt spid="63"/>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20281" fill="hold"/>
                                        <p:tgtEl>
                                          <p:spTgt spid="63"/>
                                        </p:tgtEl>
                                      </p:cBhvr>
                                    </p:cmd>
                                  </p:childTnLst>
                                </p:cTn>
                              </p:par>
                            </p:childTnLst>
                          </p:cTn>
                        </p:par>
                      </p:childTnLst>
                    </p:cTn>
                  </p:par>
                </p:childTnLst>
              </p:cTn>
              <p:nextCondLst>
                <p:cond evt="onClick" delay="0">
                  <p:tgtEl>
                    <p:spTgt spid="63"/>
                  </p:tgtEl>
                </p:cond>
              </p:nextCondLst>
            </p:seq>
            <p:audio>
              <p:cMediaNode vol="80000">
                <p:cTn id="49" fill="hold" display="0">
                  <p:stCondLst>
                    <p:cond delay="indefinite"/>
                  </p:stCondLst>
                  <p:endCondLst>
                    <p:cond evt="onStopAudio" delay="0">
                      <p:tgtEl>
                        <p:sldTgt/>
                      </p:tgtEl>
                    </p:cond>
                  </p:endCondLst>
                </p:cTn>
                <p:tgtEl>
                  <p:spTgt spid="6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9"/>
          <p:cNvSpPr txBox="1">
            <a:spLocks noGrp="1"/>
          </p:cNvSpPr>
          <p:nvPr>
            <p:ph type="ctrTitle" idx="4294967295"/>
          </p:nvPr>
        </p:nvSpPr>
        <p:spPr>
          <a:xfrm>
            <a:off x="757509" y="175198"/>
            <a:ext cx="7901695"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6000" dirty="0">
                <a:solidFill>
                  <a:srgbClr val="94BF6E"/>
                </a:solidFill>
              </a:rPr>
              <a:t>Direct Costs Of Care</a:t>
            </a:r>
            <a:endParaRPr sz="6000" dirty="0">
              <a:solidFill>
                <a:srgbClr val="94BF6E"/>
              </a:solidFill>
            </a:endParaRPr>
          </a:p>
        </p:txBody>
      </p:sp>
      <p:sp>
        <p:nvSpPr>
          <p:cNvPr id="175" name="Google Shape;175;p19"/>
          <p:cNvSpPr txBox="1">
            <a:spLocks noGrp="1"/>
          </p:cNvSpPr>
          <p:nvPr>
            <p:ph type="subTitle" idx="4294967295"/>
          </p:nvPr>
        </p:nvSpPr>
        <p:spPr>
          <a:xfrm>
            <a:off x="797614" y="1357356"/>
            <a:ext cx="7901695" cy="784800"/>
          </a:xfrm>
          <a:prstGeom prst="rect">
            <a:avLst/>
          </a:prstGeom>
        </p:spPr>
        <p:txBody>
          <a:bodyPr spcFirstLastPara="1" wrap="square" lIns="91425" tIns="91425" rIns="91425" bIns="91425" anchor="ctr" anchorCtr="0">
            <a:noAutofit/>
          </a:bodyPr>
          <a:lstStyle/>
          <a:p>
            <a:pPr marL="0" lvl="0" indent="0">
              <a:buNone/>
            </a:pPr>
            <a:r>
              <a:rPr lang="en-US" sz="1400" dirty="0"/>
              <a:t>These are the traditional costs that we all associate with our healthcare. It’s the cost of the plan itself as well as any patient responsibility when the services are rendered. For many years, the most typical patient responsibility for services was a copay. However, deductibles and co-insurance are now encountered more frequently. And one service can result in multiple types of patient responsibility!</a:t>
            </a:r>
            <a:endParaRPr sz="1400" dirty="0"/>
          </a:p>
        </p:txBody>
      </p:sp>
      <p:sp>
        <p:nvSpPr>
          <p:cNvPr id="187" name="Google Shape;187;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9</a:t>
            </a:fld>
            <a:endParaRPr/>
          </a:p>
        </p:txBody>
      </p:sp>
      <p:pic>
        <p:nvPicPr>
          <p:cNvPr id="3" name="Picture 2">
            <a:extLst>
              <a:ext uri="{FF2B5EF4-FFF2-40B4-BE49-F238E27FC236}">
                <a16:creationId xmlns:a16="http://schemas.microsoft.com/office/drawing/2014/main" id="{9D71BF73-248B-4ED5-8B38-8847113EA231}"/>
              </a:ext>
            </a:extLst>
          </p:cNvPr>
          <p:cNvPicPr>
            <a:picLocks noChangeAspect="1"/>
          </p:cNvPicPr>
          <p:nvPr/>
        </p:nvPicPr>
        <p:blipFill>
          <a:blip r:embed="rId12"/>
          <a:stretch>
            <a:fillRect/>
          </a:stretch>
        </p:blipFill>
        <p:spPr>
          <a:xfrm>
            <a:off x="1235241" y="2662103"/>
            <a:ext cx="6946230" cy="1968936"/>
          </a:xfrm>
          <a:prstGeom prst="rect">
            <a:avLst/>
          </a:prstGeom>
        </p:spPr>
      </p:pic>
      <p:pic>
        <p:nvPicPr>
          <p:cNvPr id="4" name="EOB">
            <a:hlinkClick r:id="" action="ppaction://media"/>
            <a:extLst>
              <a:ext uri="{FF2B5EF4-FFF2-40B4-BE49-F238E27FC236}">
                <a16:creationId xmlns:a16="http://schemas.microsoft.com/office/drawing/2014/main" id="{7FCCD4FC-69CF-433C-AE53-EAE37945914D}"/>
              </a:ext>
            </a:extLst>
          </p:cNvPr>
          <p:cNvPicPr>
            <a:picLocks noChangeAspect="1"/>
          </p:cNvPicPr>
          <p:nvPr>
            <a:audioFile r:link="rId3"/>
            <p:extLst>
              <p:ext uri="{DAA4B4D4-6D71-4841-9C94-3DE7FCFB9230}">
                <p14:media xmlns:p14="http://schemas.microsoft.com/office/powerpoint/2010/main" r:embed="rId2"/>
              </p:ext>
            </p:extLst>
          </p:nvPr>
        </p:nvPicPr>
        <p:blipFill>
          <a:blip r:embed="rId13"/>
          <a:stretch>
            <a:fillRect/>
          </a:stretch>
        </p:blipFill>
        <p:spPr>
          <a:xfrm>
            <a:off x="4002505" y="2696545"/>
            <a:ext cx="304800" cy="304800"/>
          </a:xfrm>
          <a:prstGeom prst="rect">
            <a:avLst/>
          </a:prstGeom>
        </p:spPr>
      </p:pic>
      <p:pic>
        <p:nvPicPr>
          <p:cNvPr id="5" name="Deductible">
            <a:hlinkClick r:id="" action="ppaction://media"/>
            <a:extLst>
              <a:ext uri="{FF2B5EF4-FFF2-40B4-BE49-F238E27FC236}">
                <a16:creationId xmlns:a16="http://schemas.microsoft.com/office/drawing/2014/main" id="{DA751EAB-6C29-47C0-A176-6BDDD1AC68DE}"/>
              </a:ext>
            </a:extLst>
          </p:cNvPr>
          <p:cNvPicPr>
            <a:picLocks noChangeAspect="1"/>
          </p:cNvPicPr>
          <p:nvPr>
            <a:audioFile r:link="rId5"/>
            <p:extLst>
              <p:ext uri="{DAA4B4D4-6D71-4841-9C94-3DE7FCFB9230}">
                <p14:media xmlns:p14="http://schemas.microsoft.com/office/powerpoint/2010/main" r:embed="rId4"/>
              </p:ext>
            </p:extLst>
          </p:nvPr>
        </p:nvPicPr>
        <p:blipFill>
          <a:blip r:embed="rId13"/>
          <a:stretch>
            <a:fillRect/>
          </a:stretch>
        </p:blipFill>
        <p:spPr>
          <a:xfrm>
            <a:off x="5831305" y="3014379"/>
            <a:ext cx="304800" cy="304800"/>
          </a:xfrm>
          <a:prstGeom prst="rect">
            <a:avLst/>
          </a:prstGeom>
        </p:spPr>
      </p:pic>
      <p:pic>
        <p:nvPicPr>
          <p:cNvPr id="6" name="Recorded Sound">
            <a:hlinkClick r:id="" action="ppaction://media"/>
            <a:extLst>
              <a:ext uri="{FF2B5EF4-FFF2-40B4-BE49-F238E27FC236}">
                <a16:creationId xmlns:a16="http://schemas.microsoft.com/office/drawing/2014/main" id="{9566C96D-B83A-425E-A814-8AEED6FFAF95}"/>
              </a:ext>
            </a:extLst>
          </p:cNvPr>
          <p:cNvPicPr>
            <a:picLocks noChangeAspect="1"/>
          </p:cNvPicPr>
          <p:nvPr>
            <a:audioFile r:link="rId7"/>
            <p:extLst>
              <p:ext uri="{DAA4B4D4-6D71-4841-9C94-3DE7FCFB9230}">
                <p14:media xmlns:p14="http://schemas.microsoft.com/office/powerpoint/2010/main" r:embed="rId6"/>
              </p:ext>
            </p:extLst>
          </p:nvPr>
        </p:nvPicPr>
        <p:blipFill>
          <a:blip r:embed="rId13"/>
          <a:stretch>
            <a:fillRect/>
          </a:stretch>
        </p:blipFill>
        <p:spPr>
          <a:xfrm>
            <a:off x="6701588" y="3051476"/>
            <a:ext cx="304800" cy="304800"/>
          </a:xfrm>
          <a:prstGeom prst="rect">
            <a:avLst/>
          </a:prstGeom>
        </p:spPr>
      </p:pic>
      <p:pic>
        <p:nvPicPr>
          <p:cNvPr id="7" name="Recorded Sound">
            <a:hlinkClick r:id="" action="ppaction://media"/>
            <a:extLst>
              <a:ext uri="{FF2B5EF4-FFF2-40B4-BE49-F238E27FC236}">
                <a16:creationId xmlns:a16="http://schemas.microsoft.com/office/drawing/2014/main" id="{B25739E1-DE29-41E1-A16D-C45EF24BE41D}"/>
              </a:ext>
            </a:extLst>
          </p:cNvPr>
          <p:cNvPicPr>
            <a:picLocks noChangeAspect="1"/>
          </p:cNvPicPr>
          <p:nvPr>
            <a:audioFile r:link="rId9"/>
            <p:extLst>
              <p:ext uri="{DAA4B4D4-6D71-4841-9C94-3DE7FCFB9230}">
                <p14:media xmlns:p14="http://schemas.microsoft.com/office/powerpoint/2010/main" r:embed="rId8"/>
              </p:ext>
            </p:extLst>
          </p:nvPr>
        </p:nvPicPr>
        <p:blipFill>
          <a:blip r:embed="rId13"/>
          <a:stretch>
            <a:fillRect/>
          </a:stretch>
        </p:blipFill>
        <p:spPr>
          <a:xfrm>
            <a:off x="7555829" y="3051476"/>
            <a:ext cx="304800" cy="304800"/>
          </a:xfrm>
          <a:prstGeom prst="rect">
            <a:avLst/>
          </a:prstGeom>
        </p:spPr>
      </p:pic>
      <p:pic>
        <p:nvPicPr>
          <p:cNvPr id="22" name="Graphic 21" descr="Circle with left arrow">
            <a:hlinkClick r:id="" action="ppaction://hlinkshowjump?jump=nextslide"/>
            <a:extLst>
              <a:ext uri="{FF2B5EF4-FFF2-40B4-BE49-F238E27FC236}">
                <a16:creationId xmlns:a16="http://schemas.microsoft.com/office/drawing/2014/main" id="{E06B9A6F-33E8-41A9-89E5-22BA602B077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626131" y="4650154"/>
            <a:ext cx="480325" cy="480325"/>
          </a:xfrm>
          <a:prstGeom prst="rect">
            <a:avLst/>
          </a:prstGeom>
        </p:spPr>
      </p:pic>
    </p:spTree>
    <p:custDataLst>
      <p:tags r:id="rId1"/>
    </p:custDataLst>
    <p:extLst>
      <p:ext uri="{BB962C8B-B14F-4D97-AF65-F5344CB8AC3E}">
        <p14:creationId xmlns:p14="http://schemas.microsoft.com/office/powerpoint/2010/main" val="614149164"/>
      </p:ext>
    </p:extLst>
  </p:cSld>
  <p:clrMapOvr>
    <a:masterClrMapping/>
  </p:clrMapOvr>
  <p:transition advClick="0">
    <p:fade thruBlk="1"/>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16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1713"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0412" fill="hold"/>
                                        <p:tgtEl>
                                          <p:spTgt spid="6"/>
                                        </p:tgtEl>
                                      </p:cBhvr>
                                    </p:cmd>
                                  </p:childTnLst>
                                </p:cTn>
                              </p:par>
                            </p:childTnLst>
                          </p:cTn>
                        </p:par>
                      </p:childTnLst>
                    </p:cTn>
                  </p:par>
                </p:childTnLst>
              </p:cTn>
              <p:nextCondLst>
                <p:cond evt="onClick" delay="0">
                  <p:tgtEl>
                    <p:spTgt spid="6"/>
                  </p:tgtEl>
                </p:cond>
              </p:nextCondLst>
            </p:seq>
            <p:audio>
              <p:cMediaNode vol="80000">
                <p:cTn id="19" fill="hold" display="0">
                  <p:stCondLst>
                    <p:cond delay="indefinite"/>
                  </p:stCondLst>
                  <p:endCondLst>
                    <p:cond evt="onStopAudio" delay="0">
                      <p:tgtEl>
                        <p:sldTgt/>
                      </p:tgtEl>
                    </p:cond>
                  </p:endCondLst>
                </p:cTn>
                <p:tgtEl>
                  <p:spTgt spid="6"/>
                </p:tgtEl>
              </p:cMediaNode>
            </p:audio>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0691" fill="hold"/>
                                        <p:tgtEl>
                                          <p:spTgt spid="7"/>
                                        </p:tgtEl>
                                      </p:cBhvr>
                                    </p:cmd>
                                  </p:childTnLst>
                                </p:cTn>
                              </p:par>
                            </p:childTnLst>
                          </p:cTn>
                        </p:par>
                      </p:childTnLst>
                    </p:cTn>
                  </p:par>
                </p:childTnLst>
              </p:cTn>
              <p:nextCondLst>
                <p:cond evt="onClick" delay="0">
                  <p:tgtEl>
                    <p:spTgt spid="7"/>
                  </p:tgtEl>
                </p:cond>
              </p:nextCondLst>
            </p:seq>
            <p:audio>
              <p:cMediaNode vol="80000">
                <p:cTn id="25" fill="hold" display="0">
                  <p:stCondLst>
                    <p:cond delay="indefinite"/>
                  </p:stCondLst>
                  <p:endCondLst>
                    <p:cond evt="onStopAudio" delay="0">
                      <p:tgtEl>
                        <p:sldTgt/>
                      </p:tgtEl>
                    </p:cond>
                  </p:endCondLst>
                </p:cTn>
                <p:tgtEl>
                  <p:spTgt spid="7"/>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WARWICK TEMPLATE" val="U5h5vJiK"/>
  <p:tag name="ARTICULATE_SLIDE_COUNT" val="1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arwick template">
  <a:themeElements>
    <a:clrScheme name="Custom 2">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94BF6E"/>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2890</TotalTime>
  <Words>1446</Words>
  <Application>Microsoft Office PowerPoint</Application>
  <PresentationFormat>On-screen Show (16:9)</PresentationFormat>
  <Paragraphs>166</Paragraphs>
  <Slides>15</Slides>
  <Notes>15</Notes>
  <HiddenSlides>0</HiddenSlides>
  <MMClips>17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Roboto Slab</vt:lpstr>
      <vt:lpstr>Nixie One</vt:lpstr>
      <vt:lpstr>Arial</vt:lpstr>
      <vt:lpstr>Warwick template</vt:lpstr>
      <vt:lpstr>Introduction to Cost of Care Conversations</vt:lpstr>
      <vt:lpstr>Instructions for this Course</vt:lpstr>
      <vt:lpstr>Learners will:</vt:lpstr>
      <vt:lpstr>Knowledge Check</vt:lpstr>
      <vt:lpstr>Knowledge Check</vt:lpstr>
      <vt:lpstr>Knowledge Check</vt:lpstr>
      <vt:lpstr>What is a Cost of Care Conversation?</vt:lpstr>
      <vt:lpstr>The Value of Out-of-Pocket Cost Conversations</vt:lpstr>
      <vt:lpstr>Direct Costs Of Care</vt:lpstr>
      <vt:lpstr>Indirect Costs Of Care</vt:lpstr>
      <vt:lpstr>Out-of-Pocket Costs Review</vt:lpstr>
      <vt:lpstr>Out-of-Pocket Costs Review</vt:lpstr>
      <vt:lpstr>Value Review</vt:lpstr>
      <vt:lpstr>Value Review</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Amanda Allen</dc:creator>
  <cp:lastModifiedBy>Amanda Allen</cp:lastModifiedBy>
  <cp:revision>82</cp:revision>
  <dcterms:modified xsi:type="dcterms:W3CDTF">2020-01-02T14:20:29Z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3B5B6F9E-AE6F-42FF-92D6-6B9C0DCF546E</vt:lpwstr>
  </property>
  <property fmtid="{D5CDD505-2E9C-101B-9397-08002B2CF9AE}" pid="3" name="ArticulatePath">
    <vt:lpwstr>Introduction to CoC Conversations</vt:lpwstr>
  </property>
</Properties>
</file>