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13"/>
  </p:notesMasterIdLst>
  <p:sldIdLst>
    <p:sldId id="442" r:id="rId2"/>
    <p:sldId id="501" r:id="rId3"/>
    <p:sldId id="502" r:id="rId4"/>
    <p:sldId id="509" r:id="rId5"/>
    <p:sldId id="340" r:id="rId6"/>
    <p:sldId id="341" r:id="rId7"/>
    <p:sldId id="274" r:id="rId8"/>
    <p:sldId id="273" r:id="rId9"/>
    <p:sldId id="257" r:id="rId10"/>
    <p:sldId id="278" r:id="rId11"/>
    <p:sldId id="276" r:id="rId12"/>
    <p:sldId id="299" r:id="rId13"/>
    <p:sldId id="258" r:id="rId14"/>
    <p:sldId id="285" r:id="rId15"/>
    <p:sldId id="286" r:id="rId16"/>
    <p:sldId id="259" r:id="rId17"/>
    <p:sldId id="342" r:id="rId18"/>
    <p:sldId id="260" r:id="rId19"/>
    <p:sldId id="343" r:id="rId20"/>
    <p:sldId id="365" r:id="rId21"/>
    <p:sldId id="366" r:id="rId22"/>
    <p:sldId id="367" r:id="rId23"/>
    <p:sldId id="368" r:id="rId24"/>
    <p:sldId id="371" r:id="rId25"/>
    <p:sldId id="369" r:id="rId26"/>
    <p:sldId id="372" r:id="rId27"/>
    <p:sldId id="373" r:id="rId28"/>
    <p:sldId id="375" r:id="rId29"/>
    <p:sldId id="376" r:id="rId30"/>
    <p:sldId id="377" r:id="rId31"/>
    <p:sldId id="338" r:id="rId32"/>
    <p:sldId id="291" r:id="rId33"/>
    <p:sldId id="263" r:id="rId34"/>
    <p:sldId id="292" r:id="rId35"/>
    <p:sldId id="264" r:id="rId36"/>
    <p:sldId id="294" r:id="rId37"/>
    <p:sldId id="295" r:id="rId38"/>
    <p:sldId id="265" r:id="rId39"/>
    <p:sldId id="399" r:id="rId40"/>
    <p:sldId id="296" r:id="rId41"/>
    <p:sldId id="400" r:id="rId42"/>
    <p:sldId id="401" r:id="rId43"/>
    <p:sldId id="402" r:id="rId44"/>
    <p:sldId id="397" r:id="rId45"/>
    <p:sldId id="266" r:id="rId46"/>
    <p:sldId id="398" r:id="rId47"/>
    <p:sldId id="403" r:id="rId48"/>
    <p:sldId id="301" r:id="rId49"/>
    <p:sldId id="313" r:id="rId50"/>
    <p:sldId id="414" r:id="rId51"/>
    <p:sldId id="329" r:id="rId52"/>
    <p:sldId id="413" r:id="rId53"/>
    <p:sldId id="412" r:id="rId54"/>
    <p:sldId id="411" r:id="rId55"/>
    <p:sldId id="303" r:id="rId56"/>
    <p:sldId id="415" r:id="rId57"/>
    <p:sldId id="330" r:id="rId58"/>
    <p:sldId id="331" r:id="rId59"/>
    <p:sldId id="306" r:id="rId60"/>
    <p:sldId id="308" r:id="rId61"/>
    <p:sldId id="300" r:id="rId62"/>
    <p:sldId id="322" r:id="rId63"/>
    <p:sldId id="323" r:id="rId64"/>
    <p:sldId id="324" r:id="rId65"/>
    <p:sldId id="325" r:id="rId66"/>
    <p:sldId id="326" r:id="rId67"/>
    <p:sldId id="332" r:id="rId68"/>
    <p:sldId id="416" r:id="rId69"/>
    <p:sldId id="334" r:id="rId70"/>
    <p:sldId id="428" r:id="rId71"/>
    <p:sldId id="429" r:id="rId72"/>
    <p:sldId id="430" r:id="rId73"/>
    <p:sldId id="431" r:id="rId74"/>
    <p:sldId id="433" r:id="rId75"/>
    <p:sldId id="434" r:id="rId76"/>
    <p:sldId id="436" r:id="rId77"/>
    <p:sldId id="437" r:id="rId78"/>
    <p:sldId id="425" r:id="rId79"/>
    <p:sldId id="267" r:id="rId80"/>
    <p:sldId id="426" r:id="rId81"/>
    <p:sldId id="409" r:id="rId82"/>
    <p:sldId id="386" r:id="rId83"/>
    <p:sldId id="390" r:id="rId84"/>
    <p:sldId id="389" r:id="rId85"/>
    <p:sldId id="314" r:id="rId86"/>
    <p:sldId id="419" r:id="rId87"/>
    <p:sldId id="335" r:id="rId88"/>
    <p:sldId id="379" r:id="rId89"/>
    <p:sldId id="420" r:id="rId90"/>
    <p:sldId id="441" r:id="rId91"/>
    <p:sldId id="380" r:id="rId92"/>
    <p:sldId id="421" r:id="rId93"/>
    <p:sldId id="381" r:id="rId94"/>
    <p:sldId id="364" r:id="rId95"/>
    <p:sldId id="423" r:id="rId96"/>
    <p:sldId id="382" r:id="rId97"/>
    <p:sldId id="422" r:id="rId98"/>
    <p:sldId id="383" r:id="rId99"/>
    <p:sldId id="384" r:id="rId100"/>
    <p:sldId id="385" r:id="rId101"/>
    <p:sldId id="424" r:id="rId102"/>
    <p:sldId id="438" r:id="rId103"/>
    <p:sldId id="439" r:id="rId104"/>
    <p:sldId id="440" r:id="rId105"/>
    <p:sldId id="387" r:id="rId106"/>
    <p:sldId id="392" r:id="rId107"/>
    <p:sldId id="393" r:id="rId108"/>
    <p:sldId id="394" r:id="rId109"/>
    <p:sldId id="427" r:id="rId110"/>
    <p:sldId id="395" r:id="rId111"/>
    <p:sldId id="443" r:id="rId1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76D4"/>
    <a:srgbClr val="CD28A5"/>
    <a:srgbClr val="8498CF"/>
    <a:srgbClr val="687FBE"/>
    <a:srgbClr val="5F76B6"/>
    <a:srgbClr val="647ABA"/>
    <a:srgbClr val="7389C7"/>
    <a:srgbClr val="6980BF"/>
    <a:srgbClr val="4368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77513" autoAdjust="0"/>
  </p:normalViewPr>
  <p:slideViewPr>
    <p:cSldViewPr snapToGrid="0">
      <p:cViewPr varScale="1">
        <p:scale>
          <a:sx n="79" d="100"/>
          <a:sy n="79" d="100"/>
        </p:scale>
        <p:origin x="1002" y="78"/>
      </p:cViewPr>
      <p:guideLst/>
    </p:cSldViewPr>
  </p:slideViewPr>
  <p:outlineViewPr>
    <p:cViewPr>
      <p:scale>
        <a:sx n="33" d="100"/>
        <a:sy n="33" d="100"/>
      </p:scale>
      <p:origin x="0" y="-10555"/>
    </p:cViewPr>
  </p:outlineViewPr>
  <p:notesTextViewPr>
    <p:cViewPr>
      <p:scale>
        <a:sx n="3" d="2"/>
        <a:sy n="3" d="2"/>
      </p:scale>
      <p:origin x="0" y="0"/>
    </p:cViewPr>
  </p:notesTextViewPr>
  <p:sorterViewPr>
    <p:cViewPr>
      <p:scale>
        <a:sx n="130" d="100"/>
        <a:sy n="130" d="100"/>
      </p:scale>
      <p:origin x="0" y="-36269"/>
    </p:cViewPr>
  </p:sorterViewPr>
  <p:notesViewPr>
    <p:cSldViewPr snapToGrid="0">
      <p:cViewPr>
        <p:scale>
          <a:sx n="90" d="100"/>
          <a:sy n="90" d="100"/>
        </p:scale>
        <p:origin x="2539" y="-739"/>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06BA3B-208B-452D-AD34-AED5CE659111}" type="doc">
      <dgm:prSet loTypeId="urn:microsoft.com/office/officeart/2005/8/layout/chevron1" loCatId="process" qsTypeId="urn:microsoft.com/office/officeart/2005/8/quickstyle/simple5" qsCatId="simple" csTypeId="urn:microsoft.com/office/officeart/2005/8/colors/accent1_4" csCatId="accent1" phldr="1"/>
      <dgm:spPr/>
    </dgm:pt>
    <dgm:pt modelId="{D472983F-7016-434B-8C6D-93122296DAE2}">
      <dgm:prSet phldrT="[Text]"/>
      <dgm:spPr>
        <a:xfrm>
          <a:off x="1439" y="1455020"/>
          <a:ext cx="1281521" cy="512608"/>
        </a:xfrm>
        <a:prstGeom prst="chevron">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Duty</a:t>
          </a:r>
        </a:p>
      </dgm:t>
    </dgm:pt>
    <dgm:pt modelId="{B9A5482A-BC9C-43C9-8732-C5383FD756A7}" type="parTrans" cxnId="{5B510707-DA4D-4227-8D27-ADB988B0C184}">
      <dgm:prSet/>
      <dgm:spPr/>
      <dgm:t>
        <a:bodyPr/>
        <a:lstStyle/>
        <a:p>
          <a:endParaRPr lang="en-US"/>
        </a:p>
      </dgm:t>
    </dgm:pt>
    <dgm:pt modelId="{7C68414A-853B-43EC-83D6-FB8BEE5A561A}" type="sibTrans" cxnId="{5B510707-DA4D-4227-8D27-ADB988B0C184}">
      <dgm:prSet/>
      <dgm:spPr/>
      <dgm:t>
        <a:bodyPr/>
        <a:lstStyle/>
        <a:p>
          <a:endParaRPr lang="en-US"/>
        </a:p>
      </dgm:t>
    </dgm:pt>
    <dgm:pt modelId="{39F2F795-4A18-4A12-AC7F-BF4312A71EA8}">
      <dgm:prSet phldrT="[Text]"/>
      <dgm:spPr>
        <a:xfrm>
          <a:off x="4570526" y="1467625"/>
          <a:ext cx="1281521" cy="512608"/>
        </a:xfrm>
        <a:prstGeom prst="chevron">
          <a:avLst/>
        </a:prstGeom>
        <a:gradFill rotWithShape="0">
          <a:gsLst>
            <a:gs pos="0">
              <a:srgbClr val="879ACF"/>
            </a:gs>
            <a:gs pos="50000">
              <a:srgbClr val="7E93D0"/>
            </a:gs>
            <a:gs pos="100000">
              <a:srgbClr val="5A71B2"/>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Defend</a:t>
          </a:r>
        </a:p>
      </dgm:t>
    </dgm:pt>
    <dgm:pt modelId="{1BA71A0E-54A1-4468-8CB7-7887A01686CF}" type="parTrans" cxnId="{062FFA85-2078-42F1-9B4B-2E3BEE4964D3}">
      <dgm:prSet/>
      <dgm:spPr/>
      <dgm:t>
        <a:bodyPr/>
        <a:lstStyle/>
        <a:p>
          <a:endParaRPr lang="en-US"/>
        </a:p>
      </dgm:t>
    </dgm:pt>
    <dgm:pt modelId="{9FEDA73E-E0A1-4CD3-8804-7654D51ED943}" type="sibTrans" cxnId="{062FFA85-2078-42F1-9B4B-2E3BEE4964D3}">
      <dgm:prSet/>
      <dgm:spPr/>
      <dgm:t>
        <a:bodyPr/>
        <a:lstStyle/>
        <a:p>
          <a:endParaRPr lang="en-US"/>
        </a:p>
      </dgm:t>
    </dgm:pt>
    <dgm:pt modelId="{80CBC28E-289C-4796-926C-83D3D42DBA43}">
      <dgm:prSet phldrT="[Text]"/>
      <dgm:spPr>
        <a:xfrm>
          <a:off x="3442902" y="1467620"/>
          <a:ext cx="1281521" cy="512608"/>
        </a:xfrm>
        <a:prstGeom prst="chevron">
          <a:avLst/>
        </a:prstGeom>
        <a:gradFill rotWithShape="0">
          <a:gsLst>
            <a:gs pos="0">
              <a:srgbClr val="6D87C8"/>
            </a:gs>
            <a:gs pos="50000">
              <a:srgbClr val="5075C6"/>
            </a:gs>
            <a:gs pos="100000">
              <a:srgbClr val="37569B"/>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Dollars</a:t>
          </a:r>
        </a:p>
      </dgm:t>
    </dgm:pt>
    <dgm:pt modelId="{441F3121-458F-483D-A4BF-B52AD325E5C9}" type="parTrans" cxnId="{F115ADCF-32C0-4E3E-983F-9FACB4589095}">
      <dgm:prSet/>
      <dgm:spPr/>
      <dgm:t>
        <a:bodyPr/>
        <a:lstStyle/>
        <a:p>
          <a:endParaRPr lang="en-US"/>
        </a:p>
      </dgm:t>
    </dgm:pt>
    <dgm:pt modelId="{822FF369-2212-4C26-85BF-3B57A3BF3FCD}" type="sibTrans" cxnId="{F115ADCF-32C0-4E3E-983F-9FACB4589095}">
      <dgm:prSet/>
      <dgm:spPr/>
      <dgm:t>
        <a:bodyPr/>
        <a:lstStyle/>
        <a:p>
          <a:endParaRPr lang="en-US"/>
        </a:p>
      </dgm:t>
    </dgm:pt>
    <dgm:pt modelId="{910EE6A4-A47E-4E9E-B252-F40CE8274109}">
      <dgm:prSet/>
      <dgm:spPr>
        <a:xfrm>
          <a:off x="1154809" y="1455020"/>
          <a:ext cx="1281521" cy="512608"/>
        </a:xfrm>
        <a:prstGeom prst="chevron">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Deviation</a:t>
          </a:r>
        </a:p>
      </dgm:t>
    </dgm:pt>
    <dgm:pt modelId="{39F4F942-DEB5-4E89-A198-625B41FF1289}" type="parTrans" cxnId="{011AF942-6AA1-4919-BB76-9B52B44D5F87}">
      <dgm:prSet/>
      <dgm:spPr/>
      <dgm:t>
        <a:bodyPr/>
        <a:lstStyle/>
        <a:p>
          <a:endParaRPr lang="en-US"/>
        </a:p>
      </dgm:t>
    </dgm:pt>
    <dgm:pt modelId="{545AEEF6-84C2-44DE-A364-0EE15D1AFD95}" type="sibTrans" cxnId="{011AF942-6AA1-4919-BB76-9B52B44D5F87}">
      <dgm:prSet/>
      <dgm:spPr/>
      <dgm:t>
        <a:bodyPr/>
        <a:lstStyle/>
        <a:p>
          <a:endParaRPr lang="en-US"/>
        </a:p>
      </dgm:t>
    </dgm:pt>
    <dgm:pt modelId="{52D6794F-3978-429F-A8CA-2E2FAD6FFBD9}">
      <dgm:prSet/>
      <dgm:spPr>
        <a:xfrm>
          <a:off x="2308179" y="1455020"/>
          <a:ext cx="1281521" cy="512608"/>
        </a:xfrm>
        <a:prstGeom prst="chevron">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Damages</a:t>
          </a:r>
        </a:p>
      </dgm:t>
    </dgm:pt>
    <dgm:pt modelId="{C4BAFD31-5C4C-4ABD-9D4E-29C165163278}" type="parTrans" cxnId="{526ACE5D-960D-447E-9F4B-EFB5DE4AAD78}">
      <dgm:prSet/>
      <dgm:spPr/>
      <dgm:t>
        <a:bodyPr/>
        <a:lstStyle/>
        <a:p>
          <a:endParaRPr lang="en-US"/>
        </a:p>
      </dgm:t>
    </dgm:pt>
    <dgm:pt modelId="{E4D06007-706C-4E31-944E-050B50C4C870}" type="sibTrans" cxnId="{526ACE5D-960D-447E-9F4B-EFB5DE4AAD78}">
      <dgm:prSet/>
      <dgm:spPr/>
      <dgm:t>
        <a:bodyPr/>
        <a:lstStyle/>
        <a:p>
          <a:endParaRPr lang="en-US"/>
        </a:p>
      </dgm:t>
    </dgm:pt>
    <dgm:pt modelId="{2C6D6631-7F5B-42FA-B4EC-BBA999337E5E}" type="pres">
      <dgm:prSet presAssocID="{1606BA3B-208B-452D-AD34-AED5CE659111}" presName="Name0" presStyleCnt="0">
        <dgm:presLayoutVars>
          <dgm:dir/>
          <dgm:animLvl val="lvl"/>
          <dgm:resizeHandles val="exact"/>
        </dgm:presLayoutVars>
      </dgm:prSet>
      <dgm:spPr/>
    </dgm:pt>
    <dgm:pt modelId="{258B19CD-D064-4EE9-8040-70CA0C22BADD}" type="pres">
      <dgm:prSet presAssocID="{D472983F-7016-434B-8C6D-93122296DAE2}" presName="parTxOnly" presStyleLbl="node1" presStyleIdx="0" presStyleCnt="5">
        <dgm:presLayoutVars>
          <dgm:chMax val="0"/>
          <dgm:chPref val="0"/>
          <dgm:bulletEnabled val="1"/>
        </dgm:presLayoutVars>
      </dgm:prSet>
      <dgm:spPr/>
    </dgm:pt>
    <dgm:pt modelId="{36179B2E-1F94-490D-A96B-EEA32467EFC9}" type="pres">
      <dgm:prSet presAssocID="{7C68414A-853B-43EC-83D6-FB8BEE5A561A}" presName="parTxOnlySpace" presStyleCnt="0"/>
      <dgm:spPr/>
    </dgm:pt>
    <dgm:pt modelId="{A23BF338-82D1-45EE-9F2D-F966071D9480}" type="pres">
      <dgm:prSet presAssocID="{910EE6A4-A47E-4E9E-B252-F40CE8274109}" presName="parTxOnly" presStyleLbl="node1" presStyleIdx="1" presStyleCnt="5">
        <dgm:presLayoutVars>
          <dgm:chMax val="0"/>
          <dgm:chPref val="0"/>
          <dgm:bulletEnabled val="1"/>
        </dgm:presLayoutVars>
      </dgm:prSet>
      <dgm:spPr/>
    </dgm:pt>
    <dgm:pt modelId="{2D407887-4440-4B9E-96CA-D872EDEF71A6}" type="pres">
      <dgm:prSet presAssocID="{545AEEF6-84C2-44DE-A364-0EE15D1AFD95}" presName="parTxOnlySpace" presStyleCnt="0"/>
      <dgm:spPr/>
    </dgm:pt>
    <dgm:pt modelId="{BBB09634-5CA9-4FA1-B7A6-98988398667C}" type="pres">
      <dgm:prSet presAssocID="{52D6794F-3978-429F-A8CA-2E2FAD6FFBD9}" presName="parTxOnly" presStyleLbl="node1" presStyleIdx="2" presStyleCnt="5">
        <dgm:presLayoutVars>
          <dgm:chMax val="0"/>
          <dgm:chPref val="0"/>
          <dgm:bulletEnabled val="1"/>
        </dgm:presLayoutVars>
      </dgm:prSet>
      <dgm:spPr/>
    </dgm:pt>
    <dgm:pt modelId="{1F5A660E-55B8-4911-81AB-09DF76C72E41}" type="pres">
      <dgm:prSet presAssocID="{E4D06007-706C-4E31-944E-050B50C4C870}" presName="parTxOnlySpace" presStyleCnt="0"/>
      <dgm:spPr/>
    </dgm:pt>
    <dgm:pt modelId="{4FE67924-628C-4306-B978-3F64AD39564D}" type="pres">
      <dgm:prSet presAssocID="{39F2F795-4A18-4A12-AC7F-BF4312A71EA8}" presName="parTxOnly" presStyleLbl="node1" presStyleIdx="3" presStyleCnt="5" custLinFactNeighborX="-3262" custLinFactNeighborY="2580">
        <dgm:presLayoutVars>
          <dgm:chMax val="0"/>
          <dgm:chPref val="0"/>
          <dgm:bulletEnabled val="1"/>
        </dgm:presLayoutVars>
      </dgm:prSet>
      <dgm:spPr/>
    </dgm:pt>
    <dgm:pt modelId="{9147E5F3-3614-4F91-9026-5724A2F2B663}" type="pres">
      <dgm:prSet presAssocID="{9FEDA73E-E0A1-4CD3-8804-7654D51ED943}" presName="parTxOnlySpace" presStyleCnt="0"/>
      <dgm:spPr/>
    </dgm:pt>
    <dgm:pt modelId="{AB8C666B-BBA3-4959-8B35-9A5BE5E83357}" type="pres">
      <dgm:prSet presAssocID="{80CBC28E-289C-4796-926C-83D3D42DBA43}" presName="parTxOnly" presStyleLbl="node1" presStyleIdx="4" presStyleCnt="5" custLinFactNeighborX="-31455" custLinFactNeighborY="2580">
        <dgm:presLayoutVars>
          <dgm:chMax val="0"/>
          <dgm:chPref val="0"/>
          <dgm:bulletEnabled val="1"/>
        </dgm:presLayoutVars>
      </dgm:prSet>
      <dgm:spPr/>
    </dgm:pt>
  </dgm:ptLst>
  <dgm:cxnLst>
    <dgm:cxn modelId="{5B510707-DA4D-4227-8D27-ADB988B0C184}" srcId="{1606BA3B-208B-452D-AD34-AED5CE659111}" destId="{D472983F-7016-434B-8C6D-93122296DAE2}" srcOrd="0" destOrd="0" parTransId="{B9A5482A-BC9C-43C9-8732-C5383FD756A7}" sibTransId="{7C68414A-853B-43EC-83D6-FB8BEE5A561A}"/>
    <dgm:cxn modelId="{17C26B30-0BCC-4391-9BAA-6F708001817A}" type="presOf" srcId="{52D6794F-3978-429F-A8CA-2E2FAD6FFBD9}" destId="{BBB09634-5CA9-4FA1-B7A6-98988398667C}" srcOrd="0" destOrd="0" presId="urn:microsoft.com/office/officeart/2005/8/layout/chevron1"/>
    <dgm:cxn modelId="{526ACE5D-960D-447E-9F4B-EFB5DE4AAD78}" srcId="{1606BA3B-208B-452D-AD34-AED5CE659111}" destId="{52D6794F-3978-429F-A8CA-2E2FAD6FFBD9}" srcOrd="2" destOrd="0" parTransId="{C4BAFD31-5C4C-4ABD-9D4E-29C165163278}" sibTransId="{E4D06007-706C-4E31-944E-050B50C4C870}"/>
    <dgm:cxn modelId="{011AF942-6AA1-4919-BB76-9B52B44D5F87}" srcId="{1606BA3B-208B-452D-AD34-AED5CE659111}" destId="{910EE6A4-A47E-4E9E-B252-F40CE8274109}" srcOrd="1" destOrd="0" parTransId="{39F4F942-DEB5-4E89-A198-625B41FF1289}" sibTransId="{545AEEF6-84C2-44DE-A364-0EE15D1AFD95}"/>
    <dgm:cxn modelId="{062FFA85-2078-42F1-9B4B-2E3BEE4964D3}" srcId="{1606BA3B-208B-452D-AD34-AED5CE659111}" destId="{39F2F795-4A18-4A12-AC7F-BF4312A71EA8}" srcOrd="3" destOrd="0" parTransId="{1BA71A0E-54A1-4468-8CB7-7887A01686CF}" sibTransId="{9FEDA73E-E0A1-4CD3-8804-7654D51ED943}"/>
    <dgm:cxn modelId="{DD39129D-2B39-4CA2-982C-CC8B9C0D76D6}" type="presOf" srcId="{D472983F-7016-434B-8C6D-93122296DAE2}" destId="{258B19CD-D064-4EE9-8040-70CA0C22BADD}" srcOrd="0" destOrd="0" presId="urn:microsoft.com/office/officeart/2005/8/layout/chevron1"/>
    <dgm:cxn modelId="{6C7712A3-90FF-4606-BEDD-F05CABD6EADB}" type="presOf" srcId="{910EE6A4-A47E-4E9E-B252-F40CE8274109}" destId="{A23BF338-82D1-45EE-9F2D-F966071D9480}" srcOrd="0" destOrd="0" presId="urn:microsoft.com/office/officeart/2005/8/layout/chevron1"/>
    <dgm:cxn modelId="{F115ADCF-32C0-4E3E-983F-9FACB4589095}" srcId="{1606BA3B-208B-452D-AD34-AED5CE659111}" destId="{80CBC28E-289C-4796-926C-83D3D42DBA43}" srcOrd="4" destOrd="0" parTransId="{441F3121-458F-483D-A4BF-B52AD325E5C9}" sibTransId="{822FF369-2212-4C26-85BF-3B57A3BF3FCD}"/>
    <dgm:cxn modelId="{2553D6E4-9589-4888-9171-8EE535A15E6B}" type="presOf" srcId="{1606BA3B-208B-452D-AD34-AED5CE659111}" destId="{2C6D6631-7F5B-42FA-B4EC-BBA999337E5E}" srcOrd="0" destOrd="0" presId="urn:microsoft.com/office/officeart/2005/8/layout/chevron1"/>
    <dgm:cxn modelId="{D24A50F3-98ED-4AFE-BDF5-6AA15A41AF92}" type="presOf" srcId="{80CBC28E-289C-4796-926C-83D3D42DBA43}" destId="{AB8C666B-BBA3-4959-8B35-9A5BE5E83357}" srcOrd="0" destOrd="0" presId="urn:microsoft.com/office/officeart/2005/8/layout/chevron1"/>
    <dgm:cxn modelId="{BDA564F9-4C57-472D-B4C2-3EC7A94E2613}" type="presOf" srcId="{39F2F795-4A18-4A12-AC7F-BF4312A71EA8}" destId="{4FE67924-628C-4306-B978-3F64AD39564D}" srcOrd="0" destOrd="0" presId="urn:microsoft.com/office/officeart/2005/8/layout/chevron1"/>
    <dgm:cxn modelId="{DE18811E-F8A1-477D-A42D-6EABA9512F1C}" type="presParOf" srcId="{2C6D6631-7F5B-42FA-B4EC-BBA999337E5E}" destId="{258B19CD-D064-4EE9-8040-70CA0C22BADD}" srcOrd="0" destOrd="0" presId="urn:microsoft.com/office/officeart/2005/8/layout/chevron1"/>
    <dgm:cxn modelId="{6AB84EBA-D18D-41FF-BF0B-BCA1A1699C05}" type="presParOf" srcId="{2C6D6631-7F5B-42FA-B4EC-BBA999337E5E}" destId="{36179B2E-1F94-490D-A96B-EEA32467EFC9}" srcOrd="1" destOrd="0" presId="urn:microsoft.com/office/officeart/2005/8/layout/chevron1"/>
    <dgm:cxn modelId="{3E619DC1-0949-4E9D-8A50-78C1AE18361E}" type="presParOf" srcId="{2C6D6631-7F5B-42FA-B4EC-BBA999337E5E}" destId="{A23BF338-82D1-45EE-9F2D-F966071D9480}" srcOrd="2" destOrd="0" presId="urn:microsoft.com/office/officeart/2005/8/layout/chevron1"/>
    <dgm:cxn modelId="{E658CA4B-B034-4F72-AC3A-42494D74FC56}" type="presParOf" srcId="{2C6D6631-7F5B-42FA-B4EC-BBA999337E5E}" destId="{2D407887-4440-4B9E-96CA-D872EDEF71A6}" srcOrd="3" destOrd="0" presId="urn:microsoft.com/office/officeart/2005/8/layout/chevron1"/>
    <dgm:cxn modelId="{CB01AF3D-DD7E-420B-AA10-1CD219A73C8F}" type="presParOf" srcId="{2C6D6631-7F5B-42FA-B4EC-BBA999337E5E}" destId="{BBB09634-5CA9-4FA1-B7A6-98988398667C}" srcOrd="4" destOrd="0" presId="urn:microsoft.com/office/officeart/2005/8/layout/chevron1"/>
    <dgm:cxn modelId="{9CADF700-010B-4BE0-AFD3-322033A405CF}" type="presParOf" srcId="{2C6D6631-7F5B-42FA-B4EC-BBA999337E5E}" destId="{1F5A660E-55B8-4911-81AB-09DF76C72E41}" srcOrd="5" destOrd="0" presId="urn:microsoft.com/office/officeart/2005/8/layout/chevron1"/>
    <dgm:cxn modelId="{5B959DC8-7228-4FE2-97BD-9AC65DBE933B}" type="presParOf" srcId="{2C6D6631-7F5B-42FA-B4EC-BBA999337E5E}" destId="{4FE67924-628C-4306-B978-3F64AD39564D}" srcOrd="6" destOrd="0" presId="urn:microsoft.com/office/officeart/2005/8/layout/chevron1"/>
    <dgm:cxn modelId="{34C1C172-C5E6-4AFD-A8E0-9698C5BF90B2}" type="presParOf" srcId="{2C6D6631-7F5B-42FA-B4EC-BBA999337E5E}" destId="{9147E5F3-3614-4F91-9026-5724A2F2B663}" srcOrd="7" destOrd="0" presId="urn:microsoft.com/office/officeart/2005/8/layout/chevron1"/>
    <dgm:cxn modelId="{30CB9DFD-EFA2-4544-A097-ED6BDFDE63AB}" type="presParOf" srcId="{2C6D6631-7F5B-42FA-B4EC-BBA999337E5E}" destId="{AB8C666B-BBA3-4959-8B35-9A5BE5E8335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06BA3B-208B-452D-AD34-AED5CE659111}" type="doc">
      <dgm:prSet loTypeId="urn:microsoft.com/office/officeart/2005/8/layout/chevron1" loCatId="process" qsTypeId="urn:microsoft.com/office/officeart/2005/8/quickstyle/simple5" qsCatId="simple" csTypeId="urn:microsoft.com/office/officeart/2005/8/colors/accent1_4" csCatId="accent1" phldr="1"/>
      <dgm:spPr/>
    </dgm:pt>
    <dgm:pt modelId="{D472983F-7016-434B-8C6D-93122296DAE2}">
      <dgm:prSet phldrT="[Text]"/>
      <dgm:spPr>
        <a:xfrm>
          <a:off x="1439" y="1455020"/>
          <a:ext cx="1281521" cy="512608"/>
        </a:xfrm>
        <a:prstGeom prst="chevron">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Duty</a:t>
          </a:r>
        </a:p>
      </dgm:t>
    </dgm:pt>
    <dgm:pt modelId="{B9A5482A-BC9C-43C9-8732-C5383FD756A7}" type="parTrans" cxnId="{5B510707-DA4D-4227-8D27-ADB988B0C184}">
      <dgm:prSet/>
      <dgm:spPr/>
      <dgm:t>
        <a:bodyPr/>
        <a:lstStyle/>
        <a:p>
          <a:endParaRPr lang="en-US"/>
        </a:p>
      </dgm:t>
    </dgm:pt>
    <dgm:pt modelId="{7C68414A-853B-43EC-83D6-FB8BEE5A561A}" type="sibTrans" cxnId="{5B510707-DA4D-4227-8D27-ADB988B0C184}">
      <dgm:prSet/>
      <dgm:spPr/>
      <dgm:t>
        <a:bodyPr/>
        <a:lstStyle/>
        <a:p>
          <a:endParaRPr lang="en-US"/>
        </a:p>
      </dgm:t>
    </dgm:pt>
    <dgm:pt modelId="{39F2F795-4A18-4A12-AC7F-BF4312A71EA8}">
      <dgm:prSet phldrT="[Text]"/>
      <dgm:spPr>
        <a:xfrm>
          <a:off x="4570526" y="1467625"/>
          <a:ext cx="1281521" cy="512608"/>
        </a:xfrm>
        <a:prstGeom prst="chevron">
          <a:avLst/>
        </a:prstGeom>
        <a:gradFill rotWithShape="0">
          <a:gsLst>
            <a:gs pos="0">
              <a:srgbClr val="879ACF"/>
            </a:gs>
            <a:gs pos="50000">
              <a:srgbClr val="7E93D0"/>
            </a:gs>
            <a:gs pos="100000">
              <a:srgbClr val="5A71B2"/>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Defend</a:t>
          </a:r>
        </a:p>
      </dgm:t>
    </dgm:pt>
    <dgm:pt modelId="{1BA71A0E-54A1-4468-8CB7-7887A01686CF}" type="parTrans" cxnId="{062FFA85-2078-42F1-9B4B-2E3BEE4964D3}">
      <dgm:prSet/>
      <dgm:spPr/>
      <dgm:t>
        <a:bodyPr/>
        <a:lstStyle/>
        <a:p>
          <a:endParaRPr lang="en-US"/>
        </a:p>
      </dgm:t>
    </dgm:pt>
    <dgm:pt modelId="{9FEDA73E-E0A1-4CD3-8804-7654D51ED943}" type="sibTrans" cxnId="{062FFA85-2078-42F1-9B4B-2E3BEE4964D3}">
      <dgm:prSet/>
      <dgm:spPr/>
      <dgm:t>
        <a:bodyPr/>
        <a:lstStyle/>
        <a:p>
          <a:endParaRPr lang="en-US"/>
        </a:p>
      </dgm:t>
    </dgm:pt>
    <dgm:pt modelId="{80CBC28E-289C-4796-926C-83D3D42DBA43}">
      <dgm:prSet phldrT="[Text]"/>
      <dgm:spPr>
        <a:xfrm>
          <a:off x="3442902" y="1467620"/>
          <a:ext cx="1281521" cy="512608"/>
        </a:xfrm>
        <a:prstGeom prst="chevron">
          <a:avLst/>
        </a:prstGeom>
        <a:gradFill rotWithShape="0">
          <a:gsLst>
            <a:gs pos="0">
              <a:srgbClr val="6D87C8"/>
            </a:gs>
            <a:gs pos="50000">
              <a:srgbClr val="5075C6"/>
            </a:gs>
            <a:gs pos="100000">
              <a:srgbClr val="37569B"/>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Dollars</a:t>
          </a:r>
        </a:p>
      </dgm:t>
    </dgm:pt>
    <dgm:pt modelId="{441F3121-458F-483D-A4BF-B52AD325E5C9}" type="parTrans" cxnId="{F115ADCF-32C0-4E3E-983F-9FACB4589095}">
      <dgm:prSet/>
      <dgm:spPr/>
      <dgm:t>
        <a:bodyPr/>
        <a:lstStyle/>
        <a:p>
          <a:endParaRPr lang="en-US"/>
        </a:p>
      </dgm:t>
    </dgm:pt>
    <dgm:pt modelId="{822FF369-2212-4C26-85BF-3B57A3BF3FCD}" type="sibTrans" cxnId="{F115ADCF-32C0-4E3E-983F-9FACB4589095}">
      <dgm:prSet/>
      <dgm:spPr/>
      <dgm:t>
        <a:bodyPr/>
        <a:lstStyle/>
        <a:p>
          <a:endParaRPr lang="en-US"/>
        </a:p>
      </dgm:t>
    </dgm:pt>
    <dgm:pt modelId="{910EE6A4-A47E-4E9E-B252-F40CE8274109}">
      <dgm:prSet/>
      <dgm:spPr>
        <a:xfrm>
          <a:off x="1154809" y="1455020"/>
          <a:ext cx="1281521" cy="512608"/>
        </a:xfrm>
        <a:prstGeom prst="chevron">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Deviation</a:t>
          </a:r>
        </a:p>
      </dgm:t>
    </dgm:pt>
    <dgm:pt modelId="{39F4F942-DEB5-4E89-A198-625B41FF1289}" type="parTrans" cxnId="{011AF942-6AA1-4919-BB76-9B52B44D5F87}">
      <dgm:prSet/>
      <dgm:spPr/>
      <dgm:t>
        <a:bodyPr/>
        <a:lstStyle/>
        <a:p>
          <a:endParaRPr lang="en-US"/>
        </a:p>
      </dgm:t>
    </dgm:pt>
    <dgm:pt modelId="{545AEEF6-84C2-44DE-A364-0EE15D1AFD95}" type="sibTrans" cxnId="{011AF942-6AA1-4919-BB76-9B52B44D5F87}">
      <dgm:prSet/>
      <dgm:spPr/>
      <dgm:t>
        <a:bodyPr/>
        <a:lstStyle/>
        <a:p>
          <a:endParaRPr lang="en-US"/>
        </a:p>
      </dgm:t>
    </dgm:pt>
    <dgm:pt modelId="{52D6794F-3978-429F-A8CA-2E2FAD6FFBD9}">
      <dgm:prSet/>
      <dgm:spPr>
        <a:xfrm>
          <a:off x="2308179" y="1455020"/>
          <a:ext cx="1281521" cy="512608"/>
        </a:xfrm>
        <a:prstGeom prst="chevron">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Damages</a:t>
          </a:r>
        </a:p>
      </dgm:t>
    </dgm:pt>
    <dgm:pt modelId="{C4BAFD31-5C4C-4ABD-9D4E-29C165163278}" type="parTrans" cxnId="{526ACE5D-960D-447E-9F4B-EFB5DE4AAD78}">
      <dgm:prSet/>
      <dgm:spPr/>
      <dgm:t>
        <a:bodyPr/>
        <a:lstStyle/>
        <a:p>
          <a:endParaRPr lang="en-US"/>
        </a:p>
      </dgm:t>
    </dgm:pt>
    <dgm:pt modelId="{E4D06007-706C-4E31-944E-050B50C4C870}" type="sibTrans" cxnId="{526ACE5D-960D-447E-9F4B-EFB5DE4AAD78}">
      <dgm:prSet/>
      <dgm:spPr/>
      <dgm:t>
        <a:bodyPr/>
        <a:lstStyle/>
        <a:p>
          <a:endParaRPr lang="en-US"/>
        </a:p>
      </dgm:t>
    </dgm:pt>
    <dgm:pt modelId="{2C6D6631-7F5B-42FA-B4EC-BBA999337E5E}" type="pres">
      <dgm:prSet presAssocID="{1606BA3B-208B-452D-AD34-AED5CE659111}" presName="Name0" presStyleCnt="0">
        <dgm:presLayoutVars>
          <dgm:dir/>
          <dgm:animLvl val="lvl"/>
          <dgm:resizeHandles val="exact"/>
        </dgm:presLayoutVars>
      </dgm:prSet>
      <dgm:spPr/>
    </dgm:pt>
    <dgm:pt modelId="{258B19CD-D064-4EE9-8040-70CA0C22BADD}" type="pres">
      <dgm:prSet presAssocID="{D472983F-7016-434B-8C6D-93122296DAE2}" presName="parTxOnly" presStyleLbl="node1" presStyleIdx="0" presStyleCnt="5">
        <dgm:presLayoutVars>
          <dgm:chMax val="0"/>
          <dgm:chPref val="0"/>
          <dgm:bulletEnabled val="1"/>
        </dgm:presLayoutVars>
      </dgm:prSet>
      <dgm:spPr/>
    </dgm:pt>
    <dgm:pt modelId="{36179B2E-1F94-490D-A96B-EEA32467EFC9}" type="pres">
      <dgm:prSet presAssocID="{7C68414A-853B-43EC-83D6-FB8BEE5A561A}" presName="parTxOnlySpace" presStyleCnt="0"/>
      <dgm:spPr/>
    </dgm:pt>
    <dgm:pt modelId="{A23BF338-82D1-45EE-9F2D-F966071D9480}" type="pres">
      <dgm:prSet presAssocID="{910EE6A4-A47E-4E9E-B252-F40CE8274109}" presName="parTxOnly" presStyleLbl="node1" presStyleIdx="1" presStyleCnt="5">
        <dgm:presLayoutVars>
          <dgm:chMax val="0"/>
          <dgm:chPref val="0"/>
          <dgm:bulletEnabled val="1"/>
        </dgm:presLayoutVars>
      </dgm:prSet>
      <dgm:spPr/>
    </dgm:pt>
    <dgm:pt modelId="{2D407887-4440-4B9E-96CA-D872EDEF71A6}" type="pres">
      <dgm:prSet presAssocID="{545AEEF6-84C2-44DE-A364-0EE15D1AFD95}" presName="parTxOnlySpace" presStyleCnt="0"/>
      <dgm:spPr/>
    </dgm:pt>
    <dgm:pt modelId="{BBB09634-5CA9-4FA1-B7A6-98988398667C}" type="pres">
      <dgm:prSet presAssocID="{52D6794F-3978-429F-A8CA-2E2FAD6FFBD9}" presName="parTxOnly" presStyleLbl="node1" presStyleIdx="2" presStyleCnt="5">
        <dgm:presLayoutVars>
          <dgm:chMax val="0"/>
          <dgm:chPref val="0"/>
          <dgm:bulletEnabled val="1"/>
        </dgm:presLayoutVars>
      </dgm:prSet>
      <dgm:spPr/>
    </dgm:pt>
    <dgm:pt modelId="{1F5A660E-55B8-4911-81AB-09DF76C72E41}" type="pres">
      <dgm:prSet presAssocID="{E4D06007-706C-4E31-944E-050B50C4C870}" presName="parTxOnlySpace" presStyleCnt="0"/>
      <dgm:spPr/>
    </dgm:pt>
    <dgm:pt modelId="{4FE67924-628C-4306-B978-3F64AD39564D}" type="pres">
      <dgm:prSet presAssocID="{39F2F795-4A18-4A12-AC7F-BF4312A71EA8}" presName="parTxOnly" presStyleLbl="node1" presStyleIdx="3" presStyleCnt="5" custLinFactNeighborX="-3262" custLinFactNeighborY="2580">
        <dgm:presLayoutVars>
          <dgm:chMax val="0"/>
          <dgm:chPref val="0"/>
          <dgm:bulletEnabled val="1"/>
        </dgm:presLayoutVars>
      </dgm:prSet>
      <dgm:spPr/>
    </dgm:pt>
    <dgm:pt modelId="{9147E5F3-3614-4F91-9026-5724A2F2B663}" type="pres">
      <dgm:prSet presAssocID="{9FEDA73E-E0A1-4CD3-8804-7654D51ED943}" presName="parTxOnlySpace" presStyleCnt="0"/>
      <dgm:spPr/>
    </dgm:pt>
    <dgm:pt modelId="{AB8C666B-BBA3-4959-8B35-9A5BE5E83357}" type="pres">
      <dgm:prSet presAssocID="{80CBC28E-289C-4796-926C-83D3D42DBA43}" presName="parTxOnly" presStyleLbl="node1" presStyleIdx="4" presStyleCnt="5" custLinFactNeighborX="-31455" custLinFactNeighborY="2580">
        <dgm:presLayoutVars>
          <dgm:chMax val="0"/>
          <dgm:chPref val="0"/>
          <dgm:bulletEnabled val="1"/>
        </dgm:presLayoutVars>
      </dgm:prSet>
      <dgm:spPr/>
    </dgm:pt>
  </dgm:ptLst>
  <dgm:cxnLst>
    <dgm:cxn modelId="{5B510707-DA4D-4227-8D27-ADB988B0C184}" srcId="{1606BA3B-208B-452D-AD34-AED5CE659111}" destId="{D472983F-7016-434B-8C6D-93122296DAE2}" srcOrd="0" destOrd="0" parTransId="{B9A5482A-BC9C-43C9-8732-C5383FD756A7}" sibTransId="{7C68414A-853B-43EC-83D6-FB8BEE5A561A}"/>
    <dgm:cxn modelId="{17C26B30-0BCC-4391-9BAA-6F708001817A}" type="presOf" srcId="{52D6794F-3978-429F-A8CA-2E2FAD6FFBD9}" destId="{BBB09634-5CA9-4FA1-B7A6-98988398667C}" srcOrd="0" destOrd="0" presId="urn:microsoft.com/office/officeart/2005/8/layout/chevron1"/>
    <dgm:cxn modelId="{526ACE5D-960D-447E-9F4B-EFB5DE4AAD78}" srcId="{1606BA3B-208B-452D-AD34-AED5CE659111}" destId="{52D6794F-3978-429F-A8CA-2E2FAD6FFBD9}" srcOrd="2" destOrd="0" parTransId="{C4BAFD31-5C4C-4ABD-9D4E-29C165163278}" sibTransId="{E4D06007-706C-4E31-944E-050B50C4C870}"/>
    <dgm:cxn modelId="{011AF942-6AA1-4919-BB76-9B52B44D5F87}" srcId="{1606BA3B-208B-452D-AD34-AED5CE659111}" destId="{910EE6A4-A47E-4E9E-B252-F40CE8274109}" srcOrd="1" destOrd="0" parTransId="{39F4F942-DEB5-4E89-A198-625B41FF1289}" sibTransId="{545AEEF6-84C2-44DE-A364-0EE15D1AFD95}"/>
    <dgm:cxn modelId="{062FFA85-2078-42F1-9B4B-2E3BEE4964D3}" srcId="{1606BA3B-208B-452D-AD34-AED5CE659111}" destId="{39F2F795-4A18-4A12-AC7F-BF4312A71EA8}" srcOrd="3" destOrd="0" parTransId="{1BA71A0E-54A1-4468-8CB7-7887A01686CF}" sibTransId="{9FEDA73E-E0A1-4CD3-8804-7654D51ED943}"/>
    <dgm:cxn modelId="{DD39129D-2B39-4CA2-982C-CC8B9C0D76D6}" type="presOf" srcId="{D472983F-7016-434B-8C6D-93122296DAE2}" destId="{258B19CD-D064-4EE9-8040-70CA0C22BADD}" srcOrd="0" destOrd="0" presId="urn:microsoft.com/office/officeart/2005/8/layout/chevron1"/>
    <dgm:cxn modelId="{6C7712A3-90FF-4606-BEDD-F05CABD6EADB}" type="presOf" srcId="{910EE6A4-A47E-4E9E-B252-F40CE8274109}" destId="{A23BF338-82D1-45EE-9F2D-F966071D9480}" srcOrd="0" destOrd="0" presId="urn:microsoft.com/office/officeart/2005/8/layout/chevron1"/>
    <dgm:cxn modelId="{F115ADCF-32C0-4E3E-983F-9FACB4589095}" srcId="{1606BA3B-208B-452D-AD34-AED5CE659111}" destId="{80CBC28E-289C-4796-926C-83D3D42DBA43}" srcOrd="4" destOrd="0" parTransId="{441F3121-458F-483D-A4BF-B52AD325E5C9}" sibTransId="{822FF369-2212-4C26-85BF-3B57A3BF3FCD}"/>
    <dgm:cxn modelId="{2553D6E4-9589-4888-9171-8EE535A15E6B}" type="presOf" srcId="{1606BA3B-208B-452D-AD34-AED5CE659111}" destId="{2C6D6631-7F5B-42FA-B4EC-BBA999337E5E}" srcOrd="0" destOrd="0" presId="urn:microsoft.com/office/officeart/2005/8/layout/chevron1"/>
    <dgm:cxn modelId="{D24A50F3-98ED-4AFE-BDF5-6AA15A41AF92}" type="presOf" srcId="{80CBC28E-289C-4796-926C-83D3D42DBA43}" destId="{AB8C666B-BBA3-4959-8B35-9A5BE5E83357}" srcOrd="0" destOrd="0" presId="urn:microsoft.com/office/officeart/2005/8/layout/chevron1"/>
    <dgm:cxn modelId="{BDA564F9-4C57-472D-B4C2-3EC7A94E2613}" type="presOf" srcId="{39F2F795-4A18-4A12-AC7F-BF4312A71EA8}" destId="{4FE67924-628C-4306-B978-3F64AD39564D}" srcOrd="0" destOrd="0" presId="urn:microsoft.com/office/officeart/2005/8/layout/chevron1"/>
    <dgm:cxn modelId="{DE18811E-F8A1-477D-A42D-6EABA9512F1C}" type="presParOf" srcId="{2C6D6631-7F5B-42FA-B4EC-BBA999337E5E}" destId="{258B19CD-D064-4EE9-8040-70CA0C22BADD}" srcOrd="0" destOrd="0" presId="urn:microsoft.com/office/officeart/2005/8/layout/chevron1"/>
    <dgm:cxn modelId="{6AB84EBA-D18D-41FF-BF0B-BCA1A1699C05}" type="presParOf" srcId="{2C6D6631-7F5B-42FA-B4EC-BBA999337E5E}" destId="{36179B2E-1F94-490D-A96B-EEA32467EFC9}" srcOrd="1" destOrd="0" presId="urn:microsoft.com/office/officeart/2005/8/layout/chevron1"/>
    <dgm:cxn modelId="{3E619DC1-0949-4E9D-8A50-78C1AE18361E}" type="presParOf" srcId="{2C6D6631-7F5B-42FA-B4EC-BBA999337E5E}" destId="{A23BF338-82D1-45EE-9F2D-F966071D9480}" srcOrd="2" destOrd="0" presId="urn:microsoft.com/office/officeart/2005/8/layout/chevron1"/>
    <dgm:cxn modelId="{E658CA4B-B034-4F72-AC3A-42494D74FC56}" type="presParOf" srcId="{2C6D6631-7F5B-42FA-B4EC-BBA999337E5E}" destId="{2D407887-4440-4B9E-96CA-D872EDEF71A6}" srcOrd="3" destOrd="0" presId="urn:microsoft.com/office/officeart/2005/8/layout/chevron1"/>
    <dgm:cxn modelId="{CB01AF3D-DD7E-420B-AA10-1CD219A73C8F}" type="presParOf" srcId="{2C6D6631-7F5B-42FA-B4EC-BBA999337E5E}" destId="{BBB09634-5CA9-4FA1-B7A6-98988398667C}" srcOrd="4" destOrd="0" presId="urn:microsoft.com/office/officeart/2005/8/layout/chevron1"/>
    <dgm:cxn modelId="{9CADF700-010B-4BE0-AFD3-322033A405CF}" type="presParOf" srcId="{2C6D6631-7F5B-42FA-B4EC-BBA999337E5E}" destId="{1F5A660E-55B8-4911-81AB-09DF76C72E41}" srcOrd="5" destOrd="0" presId="urn:microsoft.com/office/officeart/2005/8/layout/chevron1"/>
    <dgm:cxn modelId="{5B959DC8-7228-4FE2-97BD-9AC65DBE933B}" type="presParOf" srcId="{2C6D6631-7F5B-42FA-B4EC-BBA999337E5E}" destId="{4FE67924-628C-4306-B978-3F64AD39564D}" srcOrd="6" destOrd="0" presId="urn:microsoft.com/office/officeart/2005/8/layout/chevron1"/>
    <dgm:cxn modelId="{34C1C172-C5E6-4AFD-A8E0-9698C5BF90B2}" type="presParOf" srcId="{2C6D6631-7F5B-42FA-B4EC-BBA999337E5E}" destId="{9147E5F3-3614-4F91-9026-5724A2F2B663}" srcOrd="7" destOrd="0" presId="urn:microsoft.com/office/officeart/2005/8/layout/chevron1"/>
    <dgm:cxn modelId="{30CB9DFD-EFA2-4544-A097-ED6BDFDE63AB}" type="presParOf" srcId="{2C6D6631-7F5B-42FA-B4EC-BBA999337E5E}" destId="{AB8C666B-BBA3-4959-8B35-9A5BE5E8335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06BA3B-208B-452D-AD34-AED5CE659111}" type="doc">
      <dgm:prSet loTypeId="urn:microsoft.com/office/officeart/2005/8/layout/chevron1" loCatId="process" qsTypeId="urn:microsoft.com/office/officeart/2005/8/quickstyle/simple5" qsCatId="simple" csTypeId="urn:microsoft.com/office/officeart/2005/8/colors/accent1_4" csCatId="accent1" phldr="1"/>
      <dgm:spPr/>
    </dgm:pt>
    <dgm:pt modelId="{D472983F-7016-434B-8C6D-93122296DAE2}">
      <dgm:prSet phldrT="[Text]"/>
      <dgm:spPr>
        <a:xfrm>
          <a:off x="1439" y="1455020"/>
          <a:ext cx="1281521" cy="512608"/>
        </a:xfrm>
        <a:prstGeom prst="chevron">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Duty</a:t>
          </a:r>
        </a:p>
      </dgm:t>
    </dgm:pt>
    <dgm:pt modelId="{B9A5482A-BC9C-43C9-8732-C5383FD756A7}" type="parTrans" cxnId="{5B510707-DA4D-4227-8D27-ADB988B0C184}">
      <dgm:prSet/>
      <dgm:spPr/>
      <dgm:t>
        <a:bodyPr/>
        <a:lstStyle/>
        <a:p>
          <a:endParaRPr lang="en-US"/>
        </a:p>
      </dgm:t>
    </dgm:pt>
    <dgm:pt modelId="{7C68414A-853B-43EC-83D6-FB8BEE5A561A}" type="sibTrans" cxnId="{5B510707-DA4D-4227-8D27-ADB988B0C184}">
      <dgm:prSet/>
      <dgm:spPr/>
      <dgm:t>
        <a:bodyPr/>
        <a:lstStyle/>
        <a:p>
          <a:endParaRPr lang="en-US"/>
        </a:p>
      </dgm:t>
    </dgm:pt>
    <dgm:pt modelId="{39F2F795-4A18-4A12-AC7F-BF4312A71EA8}">
      <dgm:prSet phldrT="[Text]"/>
      <dgm:spPr>
        <a:xfrm>
          <a:off x="4570526" y="1467625"/>
          <a:ext cx="1281521" cy="512608"/>
        </a:xfrm>
        <a:prstGeom prst="chevron">
          <a:avLst/>
        </a:prstGeom>
        <a:gradFill rotWithShape="0">
          <a:gsLst>
            <a:gs pos="0">
              <a:srgbClr val="879ACF"/>
            </a:gs>
            <a:gs pos="50000">
              <a:srgbClr val="7E93D0"/>
            </a:gs>
            <a:gs pos="100000">
              <a:srgbClr val="5A71B2"/>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Defend</a:t>
          </a:r>
        </a:p>
      </dgm:t>
    </dgm:pt>
    <dgm:pt modelId="{1BA71A0E-54A1-4468-8CB7-7887A01686CF}" type="parTrans" cxnId="{062FFA85-2078-42F1-9B4B-2E3BEE4964D3}">
      <dgm:prSet/>
      <dgm:spPr/>
      <dgm:t>
        <a:bodyPr/>
        <a:lstStyle/>
        <a:p>
          <a:endParaRPr lang="en-US"/>
        </a:p>
      </dgm:t>
    </dgm:pt>
    <dgm:pt modelId="{9FEDA73E-E0A1-4CD3-8804-7654D51ED943}" type="sibTrans" cxnId="{062FFA85-2078-42F1-9B4B-2E3BEE4964D3}">
      <dgm:prSet/>
      <dgm:spPr/>
      <dgm:t>
        <a:bodyPr/>
        <a:lstStyle/>
        <a:p>
          <a:endParaRPr lang="en-US"/>
        </a:p>
      </dgm:t>
    </dgm:pt>
    <dgm:pt modelId="{80CBC28E-289C-4796-926C-83D3D42DBA43}">
      <dgm:prSet phldrT="[Text]"/>
      <dgm:spPr>
        <a:xfrm>
          <a:off x="3442902" y="1467620"/>
          <a:ext cx="1281521" cy="512608"/>
        </a:xfrm>
        <a:prstGeom prst="chevron">
          <a:avLst/>
        </a:prstGeom>
        <a:gradFill rotWithShape="0">
          <a:gsLst>
            <a:gs pos="0">
              <a:srgbClr val="6D87C8"/>
            </a:gs>
            <a:gs pos="50000">
              <a:srgbClr val="5075C6"/>
            </a:gs>
            <a:gs pos="100000">
              <a:srgbClr val="37569B"/>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Dollars</a:t>
          </a:r>
        </a:p>
      </dgm:t>
    </dgm:pt>
    <dgm:pt modelId="{441F3121-458F-483D-A4BF-B52AD325E5C9}" type="parTrans" cxnId="{F115ADCF-32C0-4E3E-983F-9FACB4589095}">
      <dgm:prSet/>
      <dgm:spPr/>
      <dgm:t>
        <a:bodyPr/>
        <a:lstStyle/>
        <a:p>
          <a:endParaRPr lang="en-US"/>
        </a:p>
      </dgm:t>
    </dgm:pt>
    <dgm:pt modelId="{822FF369-2212-4C26-85BF-3B57A3BF3FCD}" type="sibTrans" cxnId="{F115ADCF-32C0-4E3E-983F-9FACB4589095}">
      <dgm:prSet/>
      <dgm:spPr/>
      <dgm:t>
        <a:bodyPr/>
        <a:lstStyle/>
        <a:p>
          <a:endParaRPr lang="en-US"/>
        </a:p>
      </dgm:t>
    </dgm:pt>
    <dgm:pt modelId="{910EE6A4-A47E-4E9E-B252-F40CE8274109}">
      <dgm:prSet/>
      <dgm:spPr>
        <a:xfrm>
          <a:off x="1154809" y="1455020"/>
          <a:ext cx="1281521" cy="512608"/>
        </a:xfrm>
        <a:prstGeom prst="chevron">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Deviation</a:t>
          </a:r>
        </a:p>
      </dgm:t>
    </dgm:pt>
    <dgm:pt modelId="{39F4F942-DEB5-4E89-A198-625B41FF1289}" type="parTrans" cxnId="{011AF942-6AA1-4919-BB76-9B52B44D5F87}">
      <dgm:prSet/>
      <dgm:spPr/>
      <dgm:t>
        <a:bodyPr/>
        <a:lstStyle/>
        <a:p>
          <a:endParaRPr lang="en-US"/>
        </a:p>
      </dgm:t>
    </dgm:pt>
    <dgm:pt modelId="{545AEEF6-84C2-44DE-A364-0EE15D1AFD95}" type="sibTrans" cxnId="{011AF942-6AA1-4919-BB76-9B52B44D5F87}">
      <dgm:prSet/>
      <dgm:spPr/>
      <dgm:t>
        <a:bodyPr/>
        <a:lstStyle/>
        <a:p>
          <a:endParaRPr lang="en-US"/>
        </a:p>
      </dgm:t>
    </dgm:pt>
    <dgm:pt modelId="{52D6794F-3978-429F-A8CA-2E2FAD6FFBD9}">
      <dgm:prSet/>
      <dgm:spPr>
        <a:xfrm>
          <a:off x="2308179" y="1455020"/>
          <a:ext cx="1281521" cy="512608"/>
        </a:xfrm>
        <a:prstGeom prst="chevron">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dirty="0">
              <a:solidFill>
                <a:sysClr val="window" lastClr="FFFFFF"/>
              </a:solidFill>
              <a:latin typeface="Calibri" panose="020F0502020204030204"/>
              <a:ea typeface="+mn-ea"/>
              <a:cs typeface="+mn-cs"/>
            </a:rPr>
            <a:t>Damages</a:t>
          </a:r>
        </a:p>
      </dgm:t>
    </dgm:pt>
    <dgm:pt modelId="{C4BAFD31-5C4C-4ABD-9D4E-29C165163278}" type="parTrans" cxnId="{526ACE5D-960D-447E-9F4B-EFB5DE4AAD78}">
      <dgm:prSet/>
      <dgm:spPr/>
      <dgm:t>
        <a:bodyPr/>
        <a:lstStyle/>
        <a:p>
          <a:endParaRPr lang="en-US"/>
        </a:p>
      </dgm:t>
    </dgm:pt>
    <dgm:pt modelId="{E4D06007-706C-4E31-944E-050B50C4C870}" type="sibTrans" cxnId="{526ACE5D-960D-447E-9F4B-EFB5DE4AAD78}">
      <dgm:prSet/>
      <dgm:spPr/>
      <dgm:t>
        <a:bodyPr/>
        <a:lstStyle/>
        <a:p>
          <a:endParaRPr lang="en-US"/>
        </a:p>
      </dgm:t>
    </dgm:pt>
    <dgm:pt modelId="{2C6D6631-7F5B-42FA-B4EC-BBA999337E5E}" type="pres">
      <dgm:prSet presAssocID="{1606BA3B-208B-452D-AD34-AED5CE659111}" presName="Name0" presStyleCnt="0">
        <dgm:presLayoutVars>
          <dgm:dir/>
          <dgm:animLvl val="lvl"/>
          <dgm:resizeHandles val="exact"/>
        </dgm:presLayoutVars>
      </dgm:prSet>
      <dgm:spPr/>
    </dgm:pt>
    <dgm:pt modelId="{258B19CD-D064-4EE9-8040-70CA0C22BADD}" type="pres">
      <dgm:prSet presAssocID="{D472983F-7016-434B-8C6D-93122296DAE2}" presName="parTxOnly" presStyleLbl="node1" presStyleIdx="0" presStyleCnt="5">
        <dgm:presLayoutVars>
          <dgm:chMax val="0"/>
          <dgm:chPref val="0"/>
          <dgm:bulletEnabled val="1"/>
        </dgm:presLayoutVars>
      </dgm:prSet>
      <dgm:spPr/>
    </dgm:pt>
    <dgm:pt modelId="{36179B2E-1F94-490D-A96B-EEA32467EFC9}" type="pres">
      <dgm:prSet presAssocID="{7C68414A-853B-43EC-83D6-FB8BEE5A561A}" presName="parTxOnlySpace" presStyleCnt="0"/>
      <dgm:spPr/>
    </dgm:pt>
    <dgm:pt modelId="{A23BF338-82D1-45EE-9F2D-F966071D9480}" type="pres">
      <dgm:prSet presAssocID="{910EE6A4-A47E-4E9E-B252-F40CE8274109}" presName="parTxOnly" presStyleLbl="node1" presStyleIdx="1" presStyleCnt="5">
        <dgm:presLayoutVars>
          <dgm:chMax val="0"/>
          <dgm:chPref val="0"/>
          <dgm:bulletEnabled val="1"/>
        </dgm:presLayoutVars>
      </dgm:prSet>
      <dgm:spPr/>
    </dgm:pt>
    <dgm:pt modelId="{2D407887-4440-4B9E-96CA-D872EDEF71A6}" type="pres">
      <dgm:prSet presAssocID="{545AEEF6-84C2-44DE-A364-0EE15D1AFD95}" presName="parTxOnlySpace" presStyleCnt="0"/>
      <dgm:spPr/>
    </dgm:pt>
    <dgm:pt modelId="{BBB09634-5CA9-4FA1-B7A6-98988398667C}" type="pres">
      <dgm:prSet presAssocID="{52D6794F-3978-429F-A8CA-2E2FAD6FFBD9}" presName="parTxOnly" presStyleLbl="node1" presStyleIdx="2" presStyleCnt="5">
        <dgm:presLayoutVars>
          <dgm:chMax val="0"/>
          <dgm:chPref val="0"/>
          <dgm:bulletEnabled val="1"/>
        </dgm:presLayoutVars>
      </dgm:prSet>
      <dgm:spPr/>
    </dgm:pt>
    <dgm:pt modelId="{1F5A660E-55B8-4911-81AB-09DF76C72E41}" type="pres">
      <dgm:prSet presAssocID="{E4D06007-706C-4E31-944E-050B50C4C870}" presName="parTxOnlySpace" presStyleCnt="0"/>
      <dgm:spPr/>
    </dgm:pt>
    <dgm:pt modelId="{4FE67924-628C-4306-B978-3F64AD39564D}" type="pres">
      <dgm:prSet presAssocID="{39F2F795-4A18-4A12-AC7F-BF4312A71EA8}" presName="parTxOnly" presStyleLbl="node1" presStyleIdx="3" presStyleCnt="5" custLinFactNeighborX="-3262" custLinFactNeighborY="2580">
        <dgm:presLayoutVars>
          <dgm:chMax val="0"/>
          <dgm:chPref val="0"/>
          <dgm:bulletEnabled val="1"/>
        </dgm:presLayoutVars>
      </dgm:prSet>
      <dgm:spPr/>
    </dgm:pt>
    <dgm:pt modelId="{9147E5F3-3614-4F91-9026-5724A2F2B663}" type="pres">
      <dgm:prSet presAssocID="{9FEDA73E-E0A1-4CD3-8804-7654D51ED943}" presName="parTxOnlySpace" presStyleCnt="0"/>
      <dgm:spPr/>
    </dgm:pt>
    <dgm:pt modelId="{AB8C666B-BBA3-4959-8B35-9A5BE5E83357}" type="pres">
      <dgm:prSet presAssocID="{80CBC28E-289C-4796-926C-83D3D42DBA43}" presName="parTxOnly" presStyleLbl="node1" presStyleIdx="4" presStyleCnt="5" custLinFactNeighborX="-31455" custLinFactNeighborY="2580">
        <dgm:presLayoutVars>
          <dgm:chMax val="0"/>
          <dgm:chPref val="0"/>
          <dgm:bulletEnabled val="1"/>
        </dgm:presLayoutVars>
      </dgm:prSet>
      <dgm:spPr/>
    </dgm:pt>
  </dgm:ptLst>
  <dgm:cxnLst>
    <dgm:cxn modelId="{5B510707-DA4D-4227-8D27-ADB988B0C184}" srcId="{1606BA3B-208B-452D-AD34-AED5CE659111}" destId="{D472983F-7016-434B-8C6D-93122296DAE2}" srcOrd="0" destOrd="0" parTransId="{B9A5482A-BC9C-43C9-8732-C5383FD756A7}" sibTransId="{7C68414A-853B-43EC-83D6-FB8BEE5A561A}"/>
    <dgm:cxn modelId="{17C26B30-0BCC-4391-9BAA-6F708001817A}" type="presOf" srcId="{52D6794F-3978-429F-A8CA-2E2FAD6FFBD9}" destId="{BBB09634-5CA9-4FA1-B7A6-98988398667C}" srcOrd="0" destOrd="0" presId="urn:microsoft.com/office/officeart/2005/8/layout/chevron1"/>
    <dgm:cxn modelId="{526ACE5D-960D-447E-9F4B-EFB5DE4AAD78}" srcId="{1606BA3B-208B-452D-AD34-AED5CE659111}" destId="{52D6794F-3978-429F-A8CA-2E2FAD6FFBD9}" srcOrd="2" destOrd="0" parTransId="{C4BAFD31-5C4C-4ABD-9D4E-29C165163278}" sibTransId="{E4D06007-706C-4E31-944E-050B50C4C870}"/>
    <dgm:cxn modelId="{011AF942-6AA1-4919-BB76-9B52B44D5F87}" srcId="{1606BA3B-208B-452D-AD34-AED5CE659111}" destId="{910EE6A4-A47E-4E9E-B252-F40CE8274109}" srcOrd="1" destOrd="0" parTransId="{39F4F942-DEB5-4E89-A198-625B41FF1289}" sibTransId="{545AEEF6-84C2-44DE-A364-0EE15D1AFD95}"/>
    <dgm:cxn modelId="{062FFA85-2078-42F1-9B4B-2E3BEE4964D3}" srcId="{1606BA3B-208B-452D-AD34-AED5CE659111}" destId="{39F2F795-4A18-4A12-AC7F-BF4312A71EA8}" srcOrd="3" destOrd="0" parTransId="{1BA71A0E-54A1-4468-8CB7-7887A01686CF}" sibTransId="{9FEDA73E-E0A1-4CD3-8804-7654D51ED943}"/>
    <dgm:cxn modelId="{DD39129D-2B39-4CA2-982C-CC8B9C0D76D6}" type="presOf" srcId="{D472983F-7016-434B-8C6D-93122296DAE2}" destId="{258B19CD-D064-4EE9-8040-70CA0C22BADD}" srcOrd="0" destOrd="0" presId="urn:microsoft.com/office/officeart/2005/8/layout/chevron1"/>
    <dgm:cxn modelId="{6C7712A3-90FF-4606-BEDD-F05CABD6EADB}" type="presOf" srcId="{910EE6A4-A47E-4E9E-B252-F40CE8274109}" destId="{A23BF338-82D1-45EE-9F2D-F966071D9480}" srcOrd="0" destOrd="0" presId="urn:microsoft.com/office/officeart/2005/8/layout/chevron1"/>
    <dgm:cxn modelId="{F115ADCF-32C0-4E3E-983F-9FACB4589095}" srcId="{1606BA3B-208B-452D-AD34-AED5CE659111}" destId="{80CBC28E-289C-4796-926C-83D3D42DBA43}" srcOrd="4" destOrd="0" parTransId="{441F3121-458F-483D-A4BF-B52AD325E5C9}" sibTransId="{822FF369-2212-4C26-85BF-3B57A3BF3FCD}"/>
    <dgm:cxn modelId="{2553D6E4-9589-4888-9171-8EE535A15E6B}" type="presOf" srcId="{1606BA3B-208B-452D-AD34-AED5CE659111}" destId="{2C6D6631-7F5B-42FA-B4EC-BBA999337E5E}" srcOrd="0" destOrd="0" presId="urn:microsoft.com/office/officeart/2005/8/layout/chevron1"/>
    <dgm:cxn modelId="{D24A50F3-98ED-4AFE-BDF5-6AA15A41AF92}" type="presOf" srcId="{80CBC28E-289C-4796-926C-83D3D42DBA43}" destId="{AB8C666B-BBA3-4959-8B35-9A5BE5E83357}" srcOrd="0" destOrd="0" presId="urn:microsoft.com/office/officeart/2005/8/layout/chevron1"/>
    <dgm:cxn modelId="{BDA564F9-4C57-472D-B4C2-3EC7A94E2613}" type="presOf" srcId="{39F2F795-4A18-4A12-AC7F-BF4312A71EA8}" destId="{4FE67924-628C-4306-B978-3F64AD39564D}" srcOrd="0" destOrd="0" presId="urn:microsoft.com/office/officeart/2005/8/layout/chevron1"/>
    <dgm:cxn modelId="{DE18811E-F8A1-477D-A42D-6EABA9512F1C}" type="presParOf" srcId="{2C6D6631-7F5B-42FA-B4EC-BBA999337E5E}" destId="{258B19CD-D064-4EE9-8040-70CA0C22BADD}" srcOrd="0" destOrd="0" presId="urn:microsoft.com/office/officeart/2005/8/layout/chevron1"/>
    <dgm:cxn modelId="{6AB84EBA-D18D-41FF-BF0B-BCA1A1699C05}" type="presParOf" srcId="{2C6D6631-7F5B-42FA-B4EC-BBA999337E5E}" destId="{36179B2E-1F94-490D-A96B-EEA32467EFC9}" srcOrd="1" destOrd="0" presId="urn:microsoft.com/office/officeart/2005/8/layout/chevron1"/>
    <dgm:cxn modelId="{3E619DC1-0949-4E9D-8A50-78C1AE18361E}" type="presParOf" srcId="{2C6D6631-7F5B-42FA-B4EC-BBA999337E5E}" destId="{A23BF338-82D1-45EE-9F2D-F966071D9480}" srcOrd="2" destOrd="0" presId="urn:microsoft.com/office/officeart/2005/8/layout/chevron1"/>
    <dgm:cxn modelId="{E658CA4B-B034-4F72-AC3A-42494D74FC56}" type="presParOf" srcId="{2C6D6631-7F5B-42FA-B4EC-BBA999337E5E}" destId="{2D407887-4440-4B9E-96CA-D872EDEF71A6}" srcOrd="3" destOrd="0" presId="urn:microsoft.com/office/officeart/2005/8/layout/chevron1"/>
    <dgm:cxn modelId="{CB01AF3D-DD7E-420B-AA10-1CD219A73C8F}" type="presParOf" srcId="{2C6D6631-7F5B-42FA-B4EC-BBA999337E5E}" destId="{BBB09634-5CA9-4FA1-B7A6-98988398667C}" srcOrd="4" destOrd="0" presId="urn:microsoft.com/office/officeart/2005/8/layout/chevron1"/>
    <dgm:cxn modelId="{9CADF700-010B-4BE0-AFD3-322033A405CF}" type="presParOf" srcId="{2C6D6631-7F5B-42FA-B4EC-BBA999337E5E}" destId="{1F5A660E-55B8-4911-81AB-09DF76C72E41}" srcOrd="5" destOrd="0" presId="urn:microsoft.com/office/officeart/2005/8/layout/chevron1"/>
    <dgm:cxn modelId="{5B959DC8-7228-4FE2-97BD-9AC65DBE933B}" type="presParOf" srcId="{2C6D6631-7F5B-42FA-B4EC-BBA999337E5E}" destId="{4FE67924-628C-4306-B978-3F64AD39564D}" srcOrd="6" destOrd="0" presId="urn:microsoft.com/office/officeart/2005/8/layout/chevron1"/>
    <dgm:cxn modelId="{34C1C172-C5E6-4AFD-A8E0-9698C5BF90B2}" type="presParOf" srcId="{2C6D6631-7F5B-42FA-B4EC-BBA999337E5E}" destId="{9147E5F3-3614-4F91-9026-5724A2F2B663}" srcOrd="7" destOrd="0" presId="urn:microsoft.com/office/officeart/2005/8/layout/chevron1"/>
    <dgm:cxn modelId="{30CB9DFD-EFA2-4544-A097-ED6BDFDE63AB}" type="presParOf" srcId="{2C6D6631-7F5B-42FA-B4EC-BBA999337E5E}" destId="{AB8C666B-BBA3-4959-8B35-9A5BE5E83357}"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DEA59D-8090-4F32-8A18-0AD7FDC148E7}" type="doc">
      <dgm:prSet loTypeId="urn:microsoft.com/office/officeart/2005/8/layout/hChevron3" loCatId="process" qsTypeId="urn:microsoft.com/office/officeart/2005/8/quickstyle/simple5" qsCatId="simple" csTypeId="urn:microsoft.com/office/officeart/2005/8/colors/accent1_4" csCatId="accent1" phldr="1"/>
      <dgm:spPr/>
      <dgm:t>
        <a:bodyPr/>
        <a:lstStyle/>
        <a:p>
          <a:endParaRPr lang="en-US"/>
        </a:p>
      </dgm:t>
    </dgm:pt>
    <dgm:pt modelId="{EDBADE4B-C42D-49B2-8900-FB80B2874DF9}">
      <dgm:prSet phldrT="[Text]" custT="1"/>
      <dgm:spPr>
        <a:xfrm>
          <a:off x="2142" y="1322361"/>
          <a:ext cx="1785076" cy="1428061"/>
        </a:xfrm>
        <a:prstGeom prst="homePlate">
          <a:avLst>
            <a:gd name="adj" fmla="val 25000"/>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US" sz="1200" b="1"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Duty</a:t>
          </a:r>
        </a:p>
        <a:p>
          <a:pPr algn="ctr">
            <a:buNone/>
          </a:pPr>
          <a:r>
            <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Did the physician hold a duty to provide care to the patient?</a:t>
          </a:r>
        </a:p>
        <a:p>
          <a:pPr algn="ctr">
            <a:buNone/>
          </a:pPr>
          <a:endParaRPr lang="en-US" sz="6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algn="ctr">
            <a:buNone/>
          </a:pPr>
          <a:endParaRPr lang="en-US" sz="105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CFD6D63D-6A0E-404D-BF37-D01494A69917}" type="parTrans" cxnId="{E692BD7B-E930-443B-83CD-F399B99EC884}">
      <dgm:prSet/>
      <dgm:spPr/>
      <dgm:t>
        <a:bodyPr/>
        <a:lstStyle/>
        <a:p>
          <a:endParaRPr lang="en-US"/>
        </a:p>
      </dgm:t>
    </dgm:pt>
    <dgm:pt modelId="{40B5F261-06D1-4EDC-AEC2-225BA703BF35}" type="sibTrans" cxnId="{E692BD7B-E930-443B-83CD-F399B99EC884}">
      <dgm:prSet/>
      <dgm:spPr/>
      <dgm:t>
        <a:bodyPr/>
        <a:lstStyle/>
        <a:p>
          <a:endParaRPr lang="en-US"/>
        </a:p>
      </dgm:t>
    </dgm:pt>
    <dgm:pt modelId="{EF991D4A-B722-48A7-A38A-53A48A74FD74}">
      <dgm:prSet phldrT="[Text]" custT="1"/>
      <dgm:spPr>
        <a:xfrm>
          <a:off x="4387760" y="1320219"/>
          <a:ext cx="1785076" cy="1428061"/>
        </a:xfrm>
        <a:prstGeom prst="chevron">
          <a:avLst>
            <a:gd name="adj" fmla="val 25000"/>
          </a:avLst>
        </a:prstGeom>
        <a:gradFill rotWithShape="0">
          <a:gsLst>
            <a:gs pos="0">
              <a:srgbClr val="8498CF"/>
            </a:gs>
            <a:gs pos="50000">
              <a:srgbClr val="687FBE"/>
            </a:gs>
            <a:gs pos="100000">
              <a:srgbClr val="5F76B6"/>
            </a:gs>
          </a:gsLst>
          <a:lin ang="5400000" scaled="0"/>
        </a:gradFill>
        <a:ln>
          <a:noFill/>
        </a:ln>
        <a:effectLst>
          <a:outerShdw blurRad="57150" dist="19050" dir="5400000" algn="ctr" rotWithShape="0">
            <a:srgbClr val="000000">
              <a:alpha val="63000"/>
            </a:srgbClr>
          </a:outerShdw>
        </a:effectLst>
      </dgm:spPr>
      <dgm:t>
        <a:bodyPr/>
        <a:lstStyle/>
        <a:p>
          <a:pPr algn="ctr">
            <a:buNone/>
          </a:pPr>
          <a:endParaRPr lang="en-US" sz="1200" b="1"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algn="ctr">
            <a:buNone/>
          </a:pPr>
          <a:r>
            <a:rPr lang="en-US" sz="1200" b="1"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Defend</a:t>
          </a:r>
        </a:p>
      </dgm:t>
    </dgm:pt>
    <dgm:pt modelId="{57E71592-E578-45D9-BDEC-A878B67B8890}" type="parTrans" cxnId="{688A5EEA-FADB-4810-912E-B42862CA4BDF}">
      <dgm:prSet/>
      <dgm:spPr/>
      <dgm:t>
        <a:bodyPr/>
        <a:lstStyle/>
        <a:p>
          <a:endParaRPr lang="en-US"/>
        </a:p>
      </dgm:t>
    </dgm:pt>
    <dgm:pt modelId="{CB48A7B9-D773-4F46-8575-FEBD95DADD07}" type="sibTrans" cxnId="{688A5EEA-FADB-4810-912E-B42862CA4BDF}">
      <dgm:prSet/>
      <dgm:spPr/>
      <dgm:t>
        <a:bodyPr/>
        <a:lstStyle/>
        <a:p>
          <a:endParaRPr lang="en-US"/>
        </a:p>
      </dgm:t>
    </dgm:pt>
    <dgm:pt modelId="{F5A84C42-C2D6-46A6-B1D2-27D888047767}">
      <dgm:prSet custT="1"/>
      <dgm:spPr>
        <a:xfrm>
          <a:off x="1462659" y="1322361"/>
          <a:ext cx="1785076" cy="1428061"/>
        </a:xfrm>
        <a:prstGeom prst="chevron">
          <a:avLst>
            <a:gd name="adj" fmla="val 25000"/>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US" sz="1200" b="1"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Deviation</a:t>
          </a:r>
        </a:p>
        <a:p>
          <a:pPr algn="ctr">
            <a:buNone/>
          </a:pPr>
          <a:r>
            <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Did the provider deviate from acceptable standards of care?</a:t>
          </a:r>
        </a:p>
        <a:p>
          <a:pPr algn="ctr">
            <a:buNone/>
          </a:pPr>
          <a:endParaRPr lang="en-US" sz="1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5A85FD77-9BCD-45AF-9B83-BE7CEC2A158F}" type="parTrans" cxnId="{3B6D0B39-4406-4C03-9030-B3CD7CE95FF9}">
      <dgm:prSet/>
      <dgm:spPr/>
      <dgm:t>
        <a:bodyPr/>
        <a:lstStyle/>
        <a:p>
          <a:endParaRPr lang="en-US"/>
        </a:p>
      </dgm:t>
    </dgm:pt>
    <dgm:pt modelId="{59943B34-9317-4058-8CE1-37D1F20F1818}" type="sibTrans" cxnId="{3B6D0B39-4406-4C03-9030-B3CD7CE95FF9}">
      <dgm:prSet/>
      <dgm:spPr/>
      <dgm:t>
        <a:bodyPr/>
        <a:lstStyle/>
        <a:p>
          <a:endParaRPr lang="en-US"/>
        </a:p>
      </dgm:t>
    </dgm:pt>
    <dgm:pt modelId="{0219FC6A-882D-4E4F-A967-E7502EA83DDB}">
      <dgm:prSet custT="1"/>
      <dgm:spPr>
        <a:xfrm>
          <a:off x="5846353" y="1317648"/>
          <a:ext cx="1785076" cy="1428061"/>
        </a:xfrm>
        <a:prstGeom prst="chevron">
          <a:avLst>
            <a:gd name="adj" fmla="val 25000"/>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endParaRPr lang="en-US" sz="400" b="1"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a:buNone/>
          </a:pPr>
          <a:r>
            <a:rPr lang="en-US" sz="1200" b="1"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Dollars </a:t>
          </a:r>
        </a:p>
        <a:p>
          <a:pPr>
            <a:buNone/>
          </a:pPr>
          <a:r>
            <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If “Yes" to all,  then settlement is likely the best plan of action.</a:t>
          </a:r>
        </a:p>
        <a:p>
          <a:pPr>
            <a:buNone/>
          </a:pPr>
          <a:endParaRPr lang="en-US" sz="105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CBC053E2-AC8A-4A2C-A300-FEA5F0165384}" type="parTrans" cxnId="{646AA6E3-E2A9-4F70-8065-826B1716EF91}">
      <dgm:prSet/>
      <dgm:spPr/>
      <dgm:t>
        <a:bodyPr/>
        <a:lstStyle/>
        <a:p>
          <a:endParaRPr lang="en-US"/>
        </a:p>
      </dgm:t>
    </dgm:pt>
    <dgm:pt modelId="{93503902-EBE4-4F66-B989-22E9C7687B15}" type="sibTrans" cxnId="{646AA6E3-E2A9-4F70-8065-826B1716EF91}">
      <dgm:prSet/>
      <dgm:spPr/>
      <dgm:t>
        <a:bodyPr/>
        <a:lstStyle/>
        <a:p>
          <a:endParaRPr lang="en-US"/>
        </a:p>
      </dgm:t>
    </dgm:pt>
    <dgm:pt modelId="{BD2E0552-271F-48A2-88B0-6E6F89FB10CC}">
      <dgm:prSet phldrT="[Text]" custT="1"/>
      <dgm:spPr>
        <a:xfrm>
          <a:off x="2923176" y="1323335"/>
          <a:ext cx="1785076" cy="1428061"/>
        </a:xfrm>
        <a:prstGeom prst="chevron">
          <a:avLst>
            <a:gd name="adj" fmla="val 25000"/>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en-US" sz="1200" b="1"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Damages</a:t>
          </a:r>
          <a:r>
            <a:rPr lang="en-US" sz="105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 </a:t>
          </a:r>
        </a:p>
        <a:p>
          <a:pPr>
            <a:buNone/>
          </a:pPr>
          <a:r>
            <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Did this deviation directly cause harm to the patient?</a:t>
          </a:r>
        </a:p>
        <a:p>
          <a:pPr>
            <a:buNone/>
          </a:pPr>
          <a:endPar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528AC863-77D4-4EB9-9846-C7C01F2182B0}" type="sibTrans" cxnId="{9E35480D-7E3E-454C-9A29-7931624A4B5B}">
      <dgm:prSet/>
      <dgm:spPr/>
      <dgm:t>
        <a:bodyPr/>
        <a:lstStyle/>
        <a:p>
          <a:endParaRPr lang="en-US"/>
        </a:p>
      </dgm:t>
    </dgm:pt>
    <dgm:pt modelId="{335BD110-21D8-4991-A65C-486C6853B71C}" type="parTrans" cxnId="{9E35480D-7E3E-454C-9A29-7931624A4B5B}">
      <dgm:prSet/>
      <dgm:spPr/>
      <dgm:t>
        <a:bodyPr/>
        <a:lstStyle/>
        <a:p>
          <a:endParaRPr lang="en-US"/>
        </a:p>
      </dgm:t>
    </dgm:pt>
    <dgm:pt modelId="{6E32A3E8-9E1F-4473-AF91-9AF18EA7D5B8}">
      <dgm:prSet phldrT="[Text]" custT="1"/>
      <dgm:spPr>
        <a:xfrm>
          <a:off x="4387760" y="1320219"/>
          <a:ext cx="1785076" cy="1428061"/>
        </a:xfrm>
        <a:prstGeom prst="chevron">
          <a:avLst>
            <a:gd name="adj" fmla="val 25000"/>
          </a:avLst>
        </a:prstGeom>
        <a:gradFill rotWithShape="0">
          <a:gsLst>
            <a:gs pos="0">
              <a:srgbClr val="8498CF"/>
            </a:gs>
            <a:gs pos="50000">
              <a:srgbClr val="687FBE"/>
            </a:gs>
            <a:gs pos="100000">
              <a:srgbClr val="5F76B6"/>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then defending the matter is likely the best plan of action.</a:t>
          </a:r>
        </a:p>
      </dgm:t>
    </dgm:pt>
    <dgm:pt modelId="{9B671561-3933-4C50-9E3E-E40680DC6760}" type="parTrans" cxnId="{BED2B791-7322-4F3D-A4BE-7E5E73701A1C}">
      <dgm:prSet/>
      <dgm:spPr/>
      <dgm:t>
        <a:bodyPr/>
        <a:lstStyle/>
        <a:p>
          <a:endParaRPr lang="en-US"/>
        </a:p>
      </dgm:t>
    </dgm:pt>
    <dgm:pt modelId="{F6AC1E6A-6665-41A0-955F-EB1864CB8EA6}" type="sibTrans" cxnId="{BED2B791-7322-4F3D-A4BE-7E5E73701A1C}">
      <dgm:prSet/>
      <dgm:spPr/>
      <dgm:t>
        <a:bodyPr/>
        <a:lstStyle/>
        <a:p>
          <a:endParaRPr lang="en-US"/>
        </a:p>
      </dgm:t>
    </dgm:pt>
    <dgm:pt modelId="{2DAA40F2-F7DB-431D-8A5B-49003B1ACE4D}">
      <dgm:prSet phldrT="[Text]" custT="1"/>
      <dgm:spPr>
        <a:xfrm>
          <a:off x="4387760" y="1320219"/>
          <a:ext cx="1785076" cy="1428061"/>
        </a:xfrm>
        <a:prstGeom prst="chevron">
          <a:avLst>
            <a:gd name="adj" fmla="val 25000"/>
          </a:avLst>
        </a:prstGeom>
        <a:gradFill rotWithShape="0">
          <a:gsLst>
            <a:gs pos="0">
              <a:srgbClr val="8498CF"/>
            </a:gs>
            <a:gs pos="50000">
              <a:srgbClr val="687FBE"/>
            </a:gs>
            <a:gs pos="100000">
              <a:srgbClr val="5F76B6"/>
            </a:gs>
          </a:gsLst>
          <a:lin ang="5400000" scaled="0"/>
        </a:gradFill>
        <a:ln>
          <a:noFill/>
        </a:ln>
        <a:effectLst>
          <a:outerShdw blurRad="57150" dist="19050" dir="5400000" algn="ctr" rotWithShape="0">
            <a:srgbClr val="000000">
              <a:alpha val="63000"/>
            </a:srgbClr>
          </a:outerShdw>
        </a:effectLst>
      </dgm:spPr>
      <dgm:t>
        <a:bodyPr/>
        <a:lstStyle/>
        <a:p>
          <a:pPr algn="ctr">
            <a:buNone/>
          </a:pPr>
          <a:r>
            <a:rPr lang="en-US" sz="11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If “No” to any, </a:t>
          </a:r>
          <a:endParaRPr lang="en-US" sz="1100" b="1"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gm:t>
    </dgm:pt>
    <dgm:pt modelId="{B0248D36-86DB-4442-8F8D-9B3C1E43F2F7}" type="parTrans" cxnId="{CF1D255B-D1B9-4BDB-BDED-B3AEE6E1F1FD}">
      <dgm:prSet/>
      <dgm:spPr/>
      <dgm:t>
        <a:bodyPr/>
        <a:lstStyle/>
        <a:p>
          <a:endParaRPr lang="en-US"/>
        </a:p>
      </dgm:t>
    </dgm:pt>
    <dgm:pt modelId="{D1CFBCC5-0AC0-41BD-899E-713F77C8D4B2}" type="sibTrans" cxnId="{CF1D255B-D1B9-4BDB-BDED-B3AEE6E1F1FD}">
      <dgm:prSet/>
      <dgm:spPr/>
      <dgm:t>
        <a:bodyPr/>
        <a:lstStyle/>
        <a:p>
          <a:endParaRPr lang="en-US"/>
        </a:p>
      </dgm:t>
    </dgm:pt>
    <dgm:pt modelId="{3D5C758D-4ADD-41AD-85EF-7E9F52357A12}" type="pres">
      <dgm:prSet presAssocID="{03DEA59D-8090-4F32-8A18-0AD7FDC148E7}" presName="Name0" presStyleCnt="0">
        <dgm:presLayoutVars>
          <dgm:dir/>
          <dgm:resizeHandles val="exact"/>
        </dgm:presLayoutVars>
      </dgm:prSet>
      <dgm:spPr/>
    </dgm:pt>
    <dgm:pt modelId="{536716A1-0065-4A39-8288-03D63977565E}" type="pres">
      <dgm:prSet presAssocID="{EDBADE4B-C42D-49B2-8900-FB80B2874DF9}" presName="parAndChTx" presStyleLbl="node1" presStyleIdx="0" presStyleCnt="5" custScaleX="110000" custScaleY="110000" custLinFactNeighborX="-2724" custLinFactNeighborY="-3966">
        <dgm:presLayoutVars>
          <dgm:bulletEnabled val="1"/>
        </dgm:presLayoutVars>
      </dgm:prSet>
      <dgm:spPr/>
    </dgm:pt>
    <dgm:pt modelId="{BF1D4AB8-51B2-4BEE-B05C-09382CB168B2}" type="pres">
      <dgm:prSet presAssocID="{40B5F261-06D1-4EDC-AEC2-225BA703BF35}" presName="parAndChSpace" presStyleCnt="0"/>
      <dgm:spPr/>
    </dgm:pt>
    <dgm:pt modelId="{D0D66ED2-A462-4AFB-8A2F-072D437F4E93}" type="pres">
      <dgm:prSet presAssocID="{F5A84C42-C2D6-46A6-B1D2-27D888047767}" presName="parAndChTx" presStyleLbl="node1" presStyleIdx="1" presStyleCnt="5" custScaleX="110000" custScaleY="110000" custLinFactNeighborY="-3966">
        <dgm:presLayoutVars>
          <dgm:bulletEnabled val="1"/>
        </dgm:presLayoutVars>
      </dgm:prSet>
      <dgm:spPr/>
    </dgm:pt>
    <dgm:pt modelId="{B3128ED2-68D8-430B-B16C-07F84B76ED10}" type="pres">
      <dgm:prSet presAssocID="{59943B34-9317-4058-8CE1-37D1F20F1818}" presName="parAndChSpace" presStyleCnt="0"/>
      <dgm:spPr/>
    </dgm:pt>
    <dgm:pt modelId="{9CC8BAD5-A506-4354-8599-20D951EAEE38}" type="pres">
      <dgm:prSet presAssocID="{BD2E0552-271F-48A2-88B0-6E6F89FB10CC}" presName="parAndChTx" presStyleLbl="node1" presStyleIdx="2" presStyleCnt="5" custScaleX="110000" custScaleY="110000" custLinFactNeighborY="-3891">
        <dgm:presLayoutVars>
          <dgm:bulletEnabled val="1"/>
        </dgm:presLayoutVars>
      </dgm:prSet>
      <dgm:spPr/>
    </dgm:pt>
    <dgm:pt modelId="{53729C5A-F741-4F4E-9EDA-6A89DADD0694}" type="pres">
      <dgm:prSet presAssocID="{528AC863-77D4-4EB9-9846-C7C01F2182B0}" presName="parAndChSpace" presStyleCnt="0"/>
      <dgm:spPr/>
    </dgm:pt>
    <dgm:pt modelId="{800E1105-BBA1-492B-905A-78332CA24FC6}" type="pres">
      <dgm:prSet presAssocID="{EF991D4A-B722-48A7-A38A-53A48A74FD74}" presName="parAndChTx" presStyleLbl="node1" presStyleIdx="3" presStyleCnt="5" custScaleX="110000" custScaleY="110000" custLinFactNeighborX="1253" custLinFactNeighborY="-4131">
        <dgm:presLayoutVars>
          <dgm:bulletEnabled val="1"/>
        </dgm:presLayoutVars>
      </dgm:prSet>
      <dgm:spPr>
        <a:prstGeom prst="chevron">
          <a:avLst>
            <a:gd name="adj" fmla="val 25000"/>
          </a:avLst>
        </a:prstGeom>
      </dgm:spPr>
    </dgm:pt>
    <dgm:pt modelId="{08153171-6B83-46BC-91D0-10DD8B0C5002}" type="pres">
      <dgm:prSet presAssocID="{CB48A7B9-D773-4F46-8575-FEBD95DADD07}" presName="parAndChSpace" presStyleCnt="0"/>
      <dgm:spPr/>
    </dgm:pt>
    <dgm:pt modelId="{4A0AA2F3-C2E3-4F34-9A96-A3086ADD2440}" type="pres">
      <dgm:prSet presAssocID="{0219FC6A-882D-4E4F-A967-E7502EA83DDB}" presName="parAndChTx" presStyleLbl="node1" presStyleIdx="4" presStyleCnt="5" custScaleX="110000" custScaleY="110000" custLinFactNeighborX="26878" custLinFactNeighborY="-4329">
        <dgm:presLayoutVars>
          <dgm:bulletEnabled val="1"/>
        </dgm:presLayoutVars>
      </dgm:prSet>
      <dgm:spPr/>
    </dgm:pt>
  </dgm:ptLst>
  <dgm:cxnLst>
    <dgm:cxn modelId="{9E35480D-7E3E-454C-9A29-7931624A4B5B}" srcId="{03DEA59D-8090-4F32-8A18-0AD7FDC148E7}" destId="{BD2E0552-271F-48A2-88B0-6E6F89FB10CC}" srcOrd="2" destOrd="0" parTransId="{335BD110-21D8-4991-A65C-486C6853B71C}" sibTransId="{528AC863-77D4-4EB9-9846-C7C01F2182B0}"/>
    <dgm:cxn modelId="{0CC2BB11-DAE5-4745-AFDC-73B39CB42645}" type="presOf" srcId="{BD2E0552-271F-48A2-88B0-6E6F89FB10CC}" destId="{9CC8BAD5-A506-4354-8599-20D951EAEE38}" srcOrd="0" destOrd="0" presId="urn:microsoft.com/office/officeart/2005/8/layout/hChevron3"/>
    <dgm:cxn modelId="{5EFD1130-95BD-4672-B1B8-0D689745CD02}" type="presOf" srcId="{0219FC6A-882D-4E4F-A967-E7502EA83DDB}" destId="{4A0AA2F3-C2E3-4F34-9A96-A3086ADD2440}" srcOrd="0" destOrd="0" presId="urn:microsoft.com/office/officeart/2005/8/layout/hChevron3"/>
    <dgm:cxn modelId="{3B6D0B39-4406-4C03-9030-B3CD7CE95FF9}" srcId="{03DEA59D-8090-4F32-8A18-0AD7FDC148E7}" destId="{F5A84C42-C2D6-46A6-B1D2-27D888047767}" srcOrd="1" destOrd="0" parTransId="{5A85FD77-9BCD-45AF-9B83-BE7CEC2A158F}" sibTransId="{59943B34-9317-4058-8CE1-37D1F20F1818}"/>
    <dgm:cxn modelId="{CF1D255B-D1B9-4BDB-BDED-B3AEE6E1F1FD}" srcId="{EF991D4A-B722-48A7-A38A-53A48A74FD74}" destId="{2DAA40F2-F7DB-431D-8A5B-49003B1ACE4D}" srcOrd="0" destOrd="0" parTransId="{B0248D36-86DB-4442-8F8D-9B3C1E43F2F7}" sibTransId="{D1CFBCC5-0AC0-41BD-899E-713F77C8D4B2}"/>
    <dgm:cxn modelId="{E7BC635E-AD23-443D-B16C-93527A71F0D7}" type="presOf" srcId="{EF991D4A-B722-48A7-A38A-53A48A74FD74}" destId="{800E1105-BBA1-492B-905A-78332CA24FC6}" srcOrd="0" destOrd="0" presId="urn:microsoft.com/office/officeart/2005/8/layout/hChevron3"/>
    <dgm:cxn modelId="{1A8F8155-1679-4BA4-A05D-BFE3192A6379}" type="presOf" srcId="{03DEA59D-8090-4F32-8A18-0AD7FDC148E7}" destId="{3D5C758D-4ADD-41AD-85EF-7E9F52357A12}" srcOrd="0" destOrd="0" presId="urn:microsoft.com/office/officeart/2005/8/layout/hChevron3"/>
    <dgm:cxn modelId="{E692BD7B-E930-443B-83CD-F399B99EC884}" srcId="{03DEA59D-8090-4F32-8A18-0AD7FDC148E7}" destId="{EDBADE4B-C42D-49B2-8900-FB80B2874DF9}" srcOrd="0" destOrd="0" parTransId="{CFD6D63D-6A0E-404D-BF37-D01494A69917}" sibTransId="{40B5F261-06D1-4EDC-AEC2-225BA703BF35}"/>
    <dgm:cxn modelId="{BED2B791-7322-4F3D-A4BE-7E5E73701A1C}" srcId="{EF991D4A-B722-48A7-A38A-53A48A74FD74}" destId="{6E32A3E8-9E1F-4473-AF91-9AF18EA7D5B8}" srcOrd="1" destOrd="0" parTransId="{9B671561-3933-4C50-9E3E-E40680DC6760}" sibTransId="{F6AC1E6A-6665-41A0-955F-EB1864CB8EA6}"/>
    <dgm:cxn modelId="{1F47BDD6-6066-4DEB-A63C-5A331D1B973D}" type="presOf" srcId="{F5A84C42-C2D6-46A6-B1D2-27D888047767}" destId="{D0D66ED2-A462-4AFB-8A2F-072D437F4E93}" srcOrd="0" destOrd="0" presId="urn:microsoft.com/office/officeart/2005/8/layout/hChevron3"/>
    <dgm:cxn modelId="{646AA6E3-E2A9-4F70-8065-826B1716EF91}" srcId="{03DEA59D-8090-4F32-8A18-0AD7FDC148E7}" destId="{0219FC6A-882D-4E4F-A967-E7502EA83DDB}" srcOrd="4" destOrd="0" parTransId="{CBC053E2-AC8A-4A2C-A300-FEA5F0165384}" sibTransId="{93503902-EBE4-4F66-B989-22E9C7687B15}"/>
    <dgm:cxn modelId="{B21463E5-05BE-4A7B-95B9-CC108FE4857F}" type="presOf" srcId="{EDBADE4B-C42D-49B2-8900-FB80B2874DF9}" destId="{536716A1-0065-4A39-8288-03D63977565E}" srcOrd="0" destOrd="0" presId="urn:microsoft.com/office/officeart/2005/8/layout/hChevron3"/>
    <dgm:cxn modelId="{688A5EEA-FADB-4810-912E-B42862CA4BDF}" srcId="{03DEA59D-8090-4F32-8A18-0AD7FDC148E7}" destId="{EF991D4A-B722-48A7-A38A-53A48A74FD74}" srcOrd="3" destOrd="0" parTransId="{57E71592-E578-45D9-BDEC-A878B67B8890}" sibTransId="{CB48A7B9-D773-4F46-8575-FEBD95DADD07}"/>
    <dgm:cxn modelId="{52639BEC-9A1A-48B3-AEE2-56EC887D9AB1}" type="presOf" srcId="{6E32A3E8-9E1F-4473-AF91-9AF18EA7D5B8}" destId="{800E1105-BBA1-492B-905A-78332CA24FC6}" srcOrd="0" destOrd="2" presId="urn:microsoft.com/office/officeart/2005/8/layout/hChevron3"/>
    <dgm:cxn modelId="{A6F410FA-5097-4CB5-BDC6-E3AADD5854EE}" type="presOf" srcId="{2DAA40F2-F7DB-431D-8A5B-49003B1ACE4D}" destId="{800E1105-BBA1-492B-905A-78332CA24FC6}" srcOrd="0" destOrd="1" presId="urn:microsoft.com/office/officeart/2005/8/layout/hChevron3"/>
    <dgm:cxn modelId="{0B5B896B-3409-4216-8A5E-2302B236F650}" type="presParOf" srcId="{3D5C758D-4ADD-41AD-85EF-7E9F52357A12}" destId="{536716A1-0065-4A39-8288-03D63977565E}" srcOrd="0" destOrd="0" presId="urn:microsoft.com/office/officeart/2005/8/layout/hChevron3"/>
    <dgm:cxn modelId="{4585FFC4-1A14-40E5-9666-58BA42E2002C}" type="presParOf" srcId="{3D5C758D-4ADD-41AD-85EF-7E9F52357A12}" destId="{BF1D4AB8-51B2-4BEE-B05C-09382CB168B2}" srcOrd="1" destOrd="0" presId="urn:microsoft.com/office/officeart/2005/8/layout/hChevron3"/>
    <dgm:cxn modelId="{A364966C-9291-4F37-BBBF-768A2B915844}" type="presParOf" srcId="{3D5C758D-4ADD-41AD-85EF-7E9F52357A12}" destId="{D0D66ED2-A462-4AFB-8A2F-072D437F4E93}" srcOrd="2" destOrd="0" presId="urn:microsoft.com/office/officeart/2005/8/layout/hChevron3"/>
    <dgm:cxn modelId="{8AE47140-8E1E-4BC2-BAB1-E169203A167D}" type="presParOf" srcId="{3D5C758D-4ADD-41AD-85EF-7E9F52357A12}" destId="{B3128ED2-68D8-430B-B16C-07F84B76ED10}" srcOrd="3" destOrd="0" presId="urn:microsoft.com/office/officeart/2005/8/layout/hChevron3"/>
    <dgm:cxn modelId="{5A160F33-1F4B-4AEE-8599-A2836BF0CCAF}" type="presParOf" srcId="{3D5C758D-4ADD-41AD-85EF-7E9F52357A12}" destId="{9CC8BAD5-A506-4354-8599-20D951EAEE38}" srcOrd="4" destOrd="0" presId="urn:microsoft.com/office/officeart/2005/8/layout/hChevron3"/>
    <dgm:cxn modelId="{2942320A-CDEB-4B7E-971A-6264FB434089}" type="presParOf" srcId="{3D5C758D-4ADD-41AD-85EF-7E9F52357A12}" destId="{53729C5A-F741-4F4E-9EDA-6A89DADD0694}" srcOrd="5" destOrd="0" presId="urn:microsoft.com/office/officeart/2005/8/layout/hChevron3"/>
    <dgm:cxn modelId="{1943FEBE-F47E-4651-96AC-CB7E0DC5ECEE}" type="presParOf" srcId="{3D5C758D-4ADD-41AD-85EF-7E9F52357A12}" destId="{800E1105-BBA1-492B-905A-78332CA24FC6}" srcOrd="6" destOrd="0" presId="urn:microsoft.com/office/officeart/2005/8/layout/hChevron3"/>
    <dgm:cxn modelId="{F0CA6E49-793C-4F57-A036-B3D3439523E5}" type="presParOf" srcId="{3D5C758D-4ADD-41AD-85EF-7E9F52357A12}" destId="{08153171-6B83-46BC-91D0-10DD8B0C5002}" srcOrd="7" destOrd="0" presId="urn:microsoft.com/office/officeart/2005/8/layout/hChevron3"/>
    <dgm:cxn modelId="{E4837069-5E72-4D1C-B731-D4526F5480BE}" type="presParOf" srcId="{3D5C758D-4ADD-41AD-85EF-7E9F52357A12}" destId="{4A0AA2F3-C2E3-4F34-9A96-A3086ADD2440}" srcOrd="8"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B19CD-D064-4EE9-8040-70CA0C22BADD}">
      <dsp:nvSpPr>
        <dsp:cNvPr id="0" name=""/>
        <dsp:cNvSpPr/>
      </dsp:nvSpPr>
      <dsp:spPr>
        <a:xfrm>
          <a:off x="2047" y="1038052"/>
          <a:ext cx="1822036" cy="728814"/>
        </a:xfrm>
        <a:prstGeom prst="chevron">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Duty</a:t>
          </a:r>
        </a:p>
      </dsp:txBody>
      <dsp:txXfrm>
        <a:off x="366454" y="1038052"/>
        <a:ext cx="1093222" cy="728814"/>
      </dsp:txXfrm>
    </dsp:sp>
    <dsp:sp modelId="{A23BF338-82D1-45EE-9F2D-F966071D9480}">
      <dsp:nvSpPr>
        <dsp:cNvPr id="0" name=""/>
        <dsp:cNvSpPr/>
      </dsp:nvSpPr>
      <dsp:spPr>
        <a:xfrm>
          <a:off x="1641880" y="1038052"/>
          <a:ext cx="1822036" cy="728814"/>
        </a:xfrm>
        <a:prstGeom prst="chevron">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Deviation</a:t>
          </a:r>
        </a:p>
      </dsp:txBody>
      <dsp:txXfrm>
        <a:off x="2006287" y="1038052"/>
        <a:ext cx="1093222" cy="728814"/>
      </dsp:txXfrm>
    </dsp:sp>
    <dsp:sp modelId="{BBB09634-5CA9-4FA1-B7A6-98988398667C}">
      <dsp:nvSpPr>
        <dsp:cNvPr id="0" name=""/>
        <dsp:cNvSpPr/>
      </dsp:nvSpPr>
      <dsp:spPr>
        <a:xfrm>
          <a:off x="3281713" y="1038052"/>
          <a:ext cx="1822036" cy="728814"/>
        </a:xfrm>
        <a:prstGeom prst="chevron">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Damages</a:t>
          </a:r>
        </a:p>
      </dsp:txBody>
      <dsp:txXfrm>
        <a:off x="3646120" y="1038052"/>
        <a:ext cx="1093222" cy="728814"/>
      </dsp:txXfrm>
    </dsp:sp>
    <dsp:sp modelId="{4FE67924-628C-4306-B978-3F64AD39564D}">
      <dsp:nvSpPr>
        <dsp:cNvPr id="0" name=""/>
        <dsp:cNvSpPr/>
      </dsp:nvSpPr>
      <dsp:spPr>
        <a:xfrm>
          <a:off x="4915602" y="1056855"/>
          <a:ext cx="1822036" cy="728814"/>
        </a:xfrm>
        <a:prstGeom prst="chevron">
          <a:avLst/>
        </a:prstGeom>
        <a:gradFill rotWithShape="0">
          <a:gsLst>
            <a:gs pos="0">
              <a:srgbClr val="879ACF"/>
            </a:gs>
            <a:gs pos="50000">
              <a:srgbClr val="7E93D0"/>
            </a:gs>
            <a:gs pos="100000">
              <a:srgbClr val="5A71B2"/>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Defend</a:t>
          </a:r>
        </a:p>
      </dsp:txBody>
      <dsp:txXfrm>
        <a:off x="5280009" y="1056855"/>
        <a:ext cx="1093222" cy="728814"/>
      </dsp:txXfrm>
    </dsp:sp>
    <dsp:sp modelId="{AB8C666B-BBA3-4959-8B35-9A5BE5E83357}">
      <dsp:nvSpPr>
        <dsp:cNvPr id="0" name=""/>
        <dsp:cNvSpPr/>
      </dsp:nvSpPr>
      <dsp:spPr>
        <a:xfrm>
          <a:off x="6504066" y="1056855"/>
          <a:ext cx="1822036" cy="728814"/>
        </a:xfrm>
        <a:prstGeom prst="chevron">
          <a:avLst/>
        </a:prstGeom>
        <a:gradFill rotWithShape="0">
          <a:gsLst>
            <a:gs pos="0">
              <a:srgbClr val="6D87C8"/>
            </a:gs>
            <a:gs pos="50000">
              <a:srgbClr val="5075C6"/>
            </a:gs>
            <a:gs pos="100000">
              <a:srgbClr val="37569B"/>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Dollars</a:t>
          </a:r>
        </a:p>
      </dsp:txBody>
      <dsp:txXfrm>
        <a:off x="6868473" y="1056855"/>
        <a:ext cx="1093222" cy="7288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B19CD-D064-4EE9-8040-70CA0C22BADD}">
      <dsp:nvSpPr>
        <dsp:cNvPr id="0" name=""/>
        <dsp:cNvSpPr/>
      </dsp:nvSpPr>
      <dsp:spPr>
        <a:xfrm>
          <a:off x="2047" y="1038052"/>
          <a:ext cx="1822036" cy="728814"/>
        </a:xfrm>
        <a:prstGeom prst="chevron">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Duty</a:t>
          </a:r>
        </a:p>
      </dsp:txBody>
      <dsp:txXfrm>
        <a:off x="366454" y="1038052"/>
        <a:ext cx="1093222" cy="728814"/>
      </dsp:txXfrm>
    </dsp:sp>
    <dsp:sp modelId="{A23BF338-82D1-45EE-9F2D-F966071D9480}">
      <dsp:nvSpPr>
        <dsp:cNvPr id="0" name=""/>
        <dsp:cNvSpPr/>
      </dsp:nvSpPr>
      <dsp:spPr>
        <a:xfrm>
          <a:off x="1641880" y="1038052"/>
          <a:ext cx="1822036" cy="728814"/>
        </a:xfrm>
        <a:prstGeom prst="chevron">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Deviation</a:t>
          </a:r>
        </a:p>
      </dsp:txBody>
      <dsp:txXfrm>
        <a:off x="2006287" y="1038052"/>
        <a:ext cx="1093222" cy="728814"/>
      </dsp:txXfrm>
    </dsp:sp>
    <dsp:sp modelId="{BBB09634-5CA9-4FA1-B7A6-98988398667C}">
      <dsp:nvSpPr>
        <dsp:cNvPr id="0" name=""/>
        <dsp:cNvSpPr/>
      </dsp:nvSpPr>
      <dsp:spPr>
        <a:xfrm>
          <a:off x="3281713" y="1038052"/>
          <a:ext cx="1822036" cy="728814"/>
        </a:xfrm>
        <a:prstGeom prst="chevron">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Damages</a:t>
          </a:r>
        </a:p>
      </dsp:txBody>
      <dsp:txXfrm>
        <a:off x="3646120" y="1038052"/>
        <a:ext cx="1093222" cy="728814"/>
      </dsp:txXfrm>
    </dsp:sp>
    <dsp:sp modelId="{4FE67924-628C-4306-B978-3F64AD39564D}">
      <dsp:nvSpPr>
        <dsp:cNvPr id="0" name=""/>
        <dsp:cNvSpPr/>
      </dsp:nvSpPr>
      <dsp:spPr>
        <a:xfrm>
          <a:off x="4915602" y="1056855"/>
          <a:ext cx="1822036" cy="728814"/>
        </a:xfrm>
        <a:prstGeom prst="chevron">
          <a:avLst/>
        </a:prstGeom>
        <a:gradFill rotWithShape="0">
          <a:gsLst>
            <a:gs pos="0">
              <a:srgbClr val="879ACF"/>
            </a:gs>
            <a:gs pos="50000">
              <a:srgbClr val="7E93D0"/>
            </a:gs>
            <a:gs pos="100000">
              <a:srgbClr val="5A71B2"/>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Defend</a:t>
          </a:r>
        </a:p>
      </dsp:txBody>
      <dsp:txXfrm>
        <a:off x="5280009" y="1056855"/>
        <a:ext cx="1093222" cy="728814"/>
      </dsp:txXfrm>
    </dsp:sp>
    <dsp:sp modelId="{AB8C666B-BBA3-4959-8B35-9A5BE5E83357}">
      <dsp:nvSpPr>
        <dsp:cNvPr id="0" name=""/>
        <dsp:cNvSpPr/>
      </dsp:nvSpPr>
      <dsp:spPr>
        <a:xfrm>
          <a:off x="6504066" y="1056855"/>
          <a:ext cx="1822036" cy="728814"/>
        </a:xfrm>
        <a:prstGeom prst="chevron">
          <a:avLst/>
        </a:prstGeom>
        <a:gradFill rotWithShape="0">
          <a:gsLst>
            <a:gs pos="0">
              <a:srgbClr val="6D87C8"/>
            </a:gs>
            <a:gs pos="50000">
              <a:srgbClr val="5075C6"/>
            </a:gs>
            <a:gs pos="100000">
              <a:srgbClr val="37569B"/>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Dollars</a:t>
          </a:r>
        </a:p>
      </dsp:txBody>
      <dsp:txXfrm>
        <a:off x="6868473" y="1056855"/>
        <a:ext cx="1093222" cy="728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B19CD-D064-4EE9-8040-70CA0C22BADD}">
      <dsp:nvSpPr>
        <dsp:cNvPr id="0" name=""/>
        <dsp:cNvSpPr/>
      </dsp:nvSpPr>
      <dsp:spPr>
        <a:xfrm>
          <a:off x="2047" y="1038052"/>
          <a:ext cx="1822036" cy="728814"/>
        </a:xfrm>
        <a:prstGeom prst="chevron">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Duty</a:t>
          </a:r>
        </a:p>
      </dsp:txBody>
      <dsp:txXfrm>
        <a:off x="366454" y="1038052"/>
        <a:ext cx="1093222" cy="728814"/>
      </dsp:txXfrm>
    </dsp:sp>
    <dsp:sp modelId="{A23BF338-82D1-45EE-9F2D-F966071D9480}">
      <dsp:nvSpPr>
        <dsp:cNvPr id="0" name=""/>
        <dsp:cNvSpPr/>
      </dsp:nvSpPr>
      <dsp:spPr>
        <a:xfrm>
          <a:off x="1641880" y="1038052"/>
          <a:ext cx="1822036" cy="728814"/>
        </a:xfrm>
        <a:prstGeom prst="chevron">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Deviation</a:t>
          </a:r>
        </a:p>
      </dsp:txBody>
      <dsp:txXfrm>
        <a:off x="2006287" y="1038052"/>
        <a:ext cx="1093222" cy="728814"/>
      </dsp:txXfrm>
    </dsp:sp>
    <dsp:sp modelId="{BBB09634-5CA9-4FA1-B7A6-98988398667C}">
      <dsp:nvSpPr>
        <dsp:cNvPr id="0" name=""/>
        <dsp:cNvSpPr/>
      </dsp:nvSpPr>
      <dsp:spPr>
        <a:xfrm>
          <a:off x="3281713" y="1038052"/>
          <a:ext cx="1822036" cy="728814"/>
        </a:xfrm>
        <a:prstGeom prst="chevron">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Damages</a:t>
          </a:r>
        </a:p>
      </dsp:txBody>
      <dsp:txXfrm>
        <a:off x="3646120" y="1038052"/>
        <a:ext cx="1093222" cy="728814"/>
      </dsp:txXfrm>
    </dsp:sp>
    <dsp:sp modelId="{4FE67924-628C-4306-B978-3F64AD39564D}">
      <dsp:nvSpPr>
        <dsp:cNvPr id="0" name=""/>
        <dsp:cNvSpPr/>
      </dsp:nvSpPr>
      <dsp:spPr>
        <a:xfrm>
          <a:off x="4915602" y="1056855"/>
          <a:ext cx="1822036" cy="728814"/>
        </a:xfrm>
        <a:prstGeom prst="chevron">
          <a:avLst/>
        </a:prstGeom>
        <a:gradFill rotWithShape="0">
          <a:gsLst>
            <a:gs pos="0">
              <a:srgbClr val="879ACF"/>
            </a:gs>
            <a:gs pos="50000">
              <a:srgbClr val="7E93D0"/>
            </a:gs>
            <a:gs pos="100000">
              <a:srgbClr val="5A71B2"/>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Defend</a:t>
          </a:r>
        </a:p>
      </dsp:txBody>
      <dsp:txXfrm>
        <a:off x="5280009" y="1056855"/>
        <a:ext cx="1093222" cy="728814"/>
      </dsp:txXfrm>
    </dsp:sp>
    <dsp:sp modelId="{AB8C666B-BBA3-4959-8B35-9A5BE5E83357}">
      <dsp:nvSpPr>
        <dsp:cNvPr id="0" name=""/>
        <dsp:cNvSpPr/>
      </dsp:nvSpPr>
      <dsp:spPr>
        <a:xfrm>
          <a:off x="6504066" y="1056855"/>
          <a:ext cx="1822036" cy="728814"/>
        </a:xfrm>
        <a:prstGeom prst="chevron">
          <a:avLst/>
        </a:prstGeom>
        <a:gradFill rotWithShape="0">
          <a:gsLst>
            <a:gs pos="0">
              <a:srgbClr val="6D87C8"/>
            </a:gs>
            <a:gs pos="50000">
              <a:srgbClr val="5075C6"/>
            </a:gs>
            <a:gs pos="100000">
              <a:srgbClr val="37569B"/>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 lastClr="FFFFFF"/>
              </a:solidFill>
              <a:latin typeface="Calibri" panose="020F0502020204030204"/>
              <a:ea typeface="+mn-ea"/>
              <a:cs typeface="+mn-cs"/>
            </a:rPr>
            <a:t>Dollars</a:t>
          </a:r>
        </a:p>
      </dsp:txBody>
      <dsp:txXfrm>
        <a:off x="6868473" y="1056855"/>
        <a:ext cx="1093222" cy="728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716A1-0065-4A39-8288-03D63977565E}">
      <dsp:nvSpPr>
        <dsp:cNvPr id="0" name=""/>
        <dsp:cNvSpPr/>
      </dsp:nvSpPr>
      <dsp:spPr>
        <a:xfrm>
          <a:off x="0" y="1369437"/>
          <a:ext cx="1961452" cy="1569162"/>
        </a:xfrm>
        <a:prstGeom prst="homePlate">
          <a:avLst>
            <a:gd name="adj" fmla="val 25000"/>
          </a:avLst>
        </a:prstGeom>
        <a:gradFill rotWithShape="0">
          <a:gsLst>
            <a:gs pos="0">
              <a:srgbClr val="4472C4">
                <a:shade val="50000"/>
                <a:hueOff val="0"/>
                <a:satOff val="0"/>
                <a:lumOff val="0"/>
                <a:alphaOff val="0"/>
                <a:satMod val="103000"/>
                <a:lumMod val="102000"/>
                <a:tint val="94000"/>
              </a:srgbClr>
            </a:gs>
            <a:gs pos="50000">
              <a:srgbClr val="4472C4">
                <a:shade val="50000"/>
                <a:hueOff val="0"/>
                <a:satOff val="0"/>
                <a:lumOff val="0"/>
                <a:alphaOff val="0"/>
                <a:satMod val="110000"/>
                <a:lumMod val="100000"/>
                <a:shade val="100000"/>
              </a:srgbClr>
            </a:gs>
            <a:gs pos="100000">
              <a:srgbClr val="4472C4">
                <a:shade val="50000"/>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905" tIns="30480" rIns="251621"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Duty</a:t>
          </a:r>
        </a:p>
        <a:p>
          <a:pPr marL="0" lvl="0" indent="0" algn="ctr" defTabSz="533400">
            <a:lnSpc>
              <a:spcPct val="90000"/>
            </a:lnSpc>
            <a:spcBef>
              <a:spcPct val="0"/>
            </a:spcBef>
            <a:spcAft>
              <a:spcPct val="35000"/>
            </a:spcAft>
            <a:buNone/>
          </a:pPr>
          <a:r>
            <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Did the physician hold a duty to provide care to the patient?</a:t>
          </a:r>
        </a:p>
        <a:p>
          <a:pPr marL="0" lvl="0" indent="0" algn="ctr" defTabSz="533400">
            <a:lnSpc>
              <a:spcPct val="90000"/>
            </a:lnSpc>
            <a:spcBef>
              <a:spcPct val="0"/>
            </a:spcBef>
            <a:spcAft>
              <a:spcPct val="35000"/>
            </a:spcAft>
            <a:buNone/>
          </a:pPr>
          <a:endParaRPr lang="en-US" sz="6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endParaRPr lang="en-US" sz="105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0" y="1369437"/>
        <a:ext cx="1765307" cy="1569162"/>
      </dsp:txXfrm>
    </dsp:sp>
    <dsp:sp modelId="{D0D66ED2-A462-4AFB-8A2F-072D437F4E93}">
      <dsp:nvSpPr>
        <dsp:cNvPr id="0" name=""/>
        <dsp:cNvSpPr/>
      </dsp:nvSpPr>
      <dsp:spPr>
        <a:xfrm>
          <a:off x="1607179" y="1369437"/>
          <a:ext cx="1961452" cy="1569162"/>
        </a:xfrm>
        <a:prstGeom prst="chevron">
          <a:avLst>
            <a:gd name="adj" fmla="val 25000"/>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905" tIns="30480" rIns="62905"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Deviation</a:t>
          </a:r>
        </a:p>
        <a:p>
          <a:pPr marL="0" lvl="0" indent="0" algn="ctr" defTabSz="533400">
            <a:lnSpc>
              <a:spcPct val="90000"/>
            </a:lnSpc>
            <a:spcBef>
              <a:spcPct val="0"/>
            </a:spcBef>
            <a:spcAft>
              <a:spcPct val="35000"/>
            </a:spcAft>
            <a:buNone/>
          </a:pPr>
          <a:r>
            <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Did the provider deviate from acceptable standards of care?</a:t>
          </a:r>
        </a:p>
        <a:p>
          <a:pPr marL="0" lvl="0" indent="0" algn="ctr" defTabSz="533400">
            <a:lnSpc>
              <a:spcPct val="90000"/>
            </a:lnSpc>
            <a:spcBef>
              <a:spcPct val="0"/>
            </a:spcBef>
            <a:spcAft>
              <a:spcPct val="35000"/>
            </a:spcAft>
            <a:buNone/>
          </a:pPr>
          <a:endParaRPr lang="en-US" sz="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1999470" y="1369437"/>
        <a:ext cx="1176871" cy="1569162"/>
      </dsp:txXfrm>
    </dsp:sp>
    <dsp:sp modelId="{9CC8BAD5-A506-4354-8599-20D951EAEE38}">
      <dsp:nvSpPr>
        <dsp:cNvPr id="0" name=""/>
        <dsp:cNvSpPr/>
      </dsp:nvSpPr>
      <dsp:spPr>
        <a:xfrm>
          <a:off x="3212004" y="1370507"/>
          <a:ext cx="1961452" cy="1569162"/>
        </a:xfrm>
        <a:prstGeom prst="chevron">
          <a:avLst>
            <a:gd name="adj" fmla="val 25000"/>
          </a:avLst>
        </a:prstGeom>
        <a:gradFill rotWithShape="0">
          <a:gsLst>
            <a:gs pos="0">
              <a:srgbClr val="4472C4">
                <a:shade val="50000"/>
                <a:hueOff val="321995"/>
                <a:satOff val="-7842"/>
                <a:lumOff val="34317"/>
                <a:alphaOff val="0"/>
                <a:satMod val="103000"/>
                <a:lumMod val="102000"/>
                <a:tint val="94000"/>
              </a:srgbClr>
            </a:gs>
            <a:gs pos="50000">
              <a:srgbClr val="4472C4">
                <a:shade val="50000"/>
                <a:hueOff val="321995"/>
                <a:satOff val="-7842"/>
                <a:lumOff val="34317"/>
                <a:alphaOff val="0"/>
                <a:satMod val="110000"/>
                <a:lumMod val="100000"/>
                <a:shade val="100000"/>
              </a:srgbClr>
            </a:gs>
            <a:gs pos="100000">
              <a:srgbClr val="4472C4">
                <a:shade val="50000"/>
                <a:hueOff val="321995"/>
                <a:satOff val="-7842"/>
                <a:lumOff val="34317"/>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905" tIns="30480" rIns="62905" bIns="3048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Damages</a:t>
          </a:r>
          <a:r>
            <a:rPr lang="en-US" sz="105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 </a:t>
          </a:r>
        </a:p>
        <a:p>
          <a:pPr marL="0" lvl="0" indent="0" algn="ctr" defTabSz="533400">
            <a:lnSpc>
              <a:spcPct val="90000"/>
            </a:lnSpc>
            <a:spcBef>
              <a:spcPct val="0"/>
            </a:spcBef>
            <a:spcAft>
              <a:spcPct val="35000"/>
            </a:spcAft>
            <a:buNone/>
          </a:pPr>
          <a:r>
            <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Did this deviation directly cause harm to the patient?</a:t>
          </a:r>
        </a:p>
        <a:p>
          <a:pPr marL="0" lvl="0" indent="0" algn="ctr" defTabSz="533400">
            <a:lnSpc>
              <a:spcPct val="90000"/>
            </a:lnSpc>
            <a:spcBef>
              <a:spcPct val="0"/>
            </a:spcBef>
            <a:spcAft>
              <a:spcPct val="35000"/>
            </a:spcAft>
            <a:buNone/>
          </a:pPr>
          <a:endPar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3604295" y="1370507"/>
        <a:ext cx="1176871" cy="1569162"/>
      </dsp:txXfrm>
    </dsp:sp>
    <dsp:sp modelId="{800E1105-BBA1-492B-905A-78332CA24FC6}">
      <dsp:nvSpPr>
        <dsp:cNvPr id="0" name=""/>
        <dsp:cNvSpPr/>
      </dsp:nvSpPr>
      <dsp:spPr>
        <a:xfrm>
          <a:off x="4821298" y="1367084"/>
          <a:ext cx="1961452" cy="1569162"/>
        </a:xfrm>
        <a:prstGeom prst="chevron">
          <a:avLst>
            <a:gd name="adj" fmla="val 25000"/>
          </a:avLst>
        </a:prstGeom>
        <a:gradFill rotWithShape="0">
          <a:gsLst>
            <a:gs pos="0">
              <a:srgbClr val="8498CF"/>
            </a:gs>
            <a:gs pos="50000">
              <a:srgbClr val="687FBE"/>
            </a:gs>
            <a:gs pos="100000">
              <a:srgbClr val="5F76B6"/>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905" tIns="30480" rIns="62905" bIns="30480" numCol="1" spcCol="1270" anchor="t" anchorCtr="0">
          <a:noAutofit/>
        </a:bodyPr>
        <a:lstStyle/>
        <a:p>
          <a:pPr marL="0" lvl="0" indent="0" algn="ctr" defTabSz="533400">
            <a:lnSpc>
              <a:spcPct val="90000"/>
            </a:lnSpc>
            <a:spcBef>
              <a:spcPct val="0"/>
            </a:spcBef>
            <a:spcAft>
              <a:spcPct val="35000"/>
            </a:spcAft>
            <a:buNone/>
          </a:pPr>
          <a:endParaRPr lang="en-US" sz="12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533400">
            <a:lnSpc>
              <a:spcPct val="90000"/>
            </a:lnSpc>
            <a:spcBef>
              <a:spcPct val="0"/>
            </a:spcBef>
            <a:spcAft>
              <a:spcPct val="35000"/>
            </a:spcAft>
            <a:buNone/>
          </a:pPr>
          <a:r>
            <a:rPr lang="en-US" sz="12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Defend</a:t>
          </a:r>
        </a:p>
        <a:p>
          <a:pPr marL="57150" lvl="1" indent="-57150" algn="ctr" defTabSz="488950">
            <a:lnSpc>
              <a:spcPct val="90000"/>
            </a:lnSpc>
            <a:spcBef>
              <a:spcPct val="0"/>
            </a:spcBef>
            <a:spcAft>
              <a:spcPct val="15000"/>
            </a:spcAft>
            <a:buNone/>
          </a:pPr>
          <a:r>
            <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If “No” to any, </a:t>
          </a:r>
          <a:endParaRPr lang="en-US" sz="11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marL="57150" lvl="1" indent="-57150" algn="ctr" defTabSz="488950">
            <a:lnSpc>
              <a:spcPct val="90000"/>
            </a:lnSpc>
            <a:spcBef>
              <a:spcPct val="0"/>
            </a:spcBef>
            <a:spcAft>
              <a:spcPct val="15000"/>
            </a:spcAft>
            <a:buNone/>
          </a:pPr>
          <a:r>
            <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then defending the matter is likely the best plan of action.</a:t>
          </a:r>
        </a:p>
      </dsp:txBody>
      <dsp:txXfrm>
        <a:off x="5213589" y="1367084"/>
        <a:ext cx="1176871" cy="1569162"/>
      </dsp:txXfrm>
    </dsp:sp>
    <dsp:sp modelId="{4A0AA2F3-C2E3-4F34-9A96-A3086ADD2440}">
      <dsp:nvSpPr>
        <dsp:cNvPr id="0" name=""/>
        <dsp:cNvSpPr/>
      </dsp:nvSpPr>
      <dsp:spPr>
        <a:xfrm>
          <a:off x="6424009" y="1364259"/>
          <a:ext cx="1961452" cy="1569162"/>
        </a:xfrm>
        <a:prstGeom prst="chevron">
          <a:avLst>
            <a:gd name="adj" fmla="val 25000"/>
          </a:avLst>
        </a:prstGeom>
        <a:gradFill rotWithShape="0">
          <a:gsLst>
            <a:gs pos="0">
              <a:srgbClr val="4472C4">
                <a:shade val="50000"/>
                <a:hueOff val="160997"/>
                <a:satOff val="-3921"/>
                <a:lumOff val="17158"/>
                <a:alphaOff val="0"/>
                <a:satMod val="103000"/>
                <a:lumMod val="102000"/>
                <a:tint val="94000"/>
              </a:srgbClr>
            </a:gs>
            <a:gs pos="50000">
              <a:srgbClr val="4472C4">
                <a:shade val="50000"/>
                <a:hueOff val="160997"/>
                <a:satOff val="-3921"/>
                <a:lumOff val="17158"/>
                <a:alphaOff val="0"/>
                <a:satMod val="110000"/>
                <a:lumMod val="100000"/>
                <a:shade val="100000"/>
              </a:srgbClr>
            </a:gs>
            <a:gs pos="100000">
              <a:srgbClr val="4472C4">
                <a:shade val="50000"/>
                <a:hueOff val="160997"/>
                <a:satOff val="-3921"/>
                <a:lumOff val="17158"/>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905" tIns="10160" rIns="62905" bIns="10160" numCol="1" spcCol="1270" anchor="ctr" anchorCtr="0">
          <a:noAutofit/>
        </a:bodyPr>
        <a:lstStyle/>
        <a:p>
          <a:pPr marL="0" lvl="0" indent="0" algn="ctr" defTabSz="177800">
            <a:lnSpc>
              <a:spcPct val="90000"/>
            </a:lnSpc>
            <a:spcBef>
              <a:spcPct val="0"/>
            </a:spcBef>
            <a:spcAft>
              <a:spcPct val="35000"/>
            </a:spcAft>
            <a:buNone/>
          </a:pPr>
          <a:endParaRPr lang="en-US" sz="4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a:p>
          <a:pPr marL="0" lvl="0" indent="0" algn="ctr" defTabSz="177800">
            <a:lnSpc>
              <a:spcPct val="90000"/>
            </a:lnSpc>
            <a:spcBef>
              <a:spcPct val="0"/>
            </a:spcBef>
            <a:spcAft>
              <a:spcPct val="35000"/>
            </a:spcAft>
            <a:buNone/>
          </a:pPr>
          <a:r>
            <a:rPr lang="en-US" sz="1200" b="1"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Dollars </a:t>
          </a:r>
        </a:p>
        <a:p>
          <a:pPr marL="0" lvl="0" indent="0" algn="ctr" defTabSz="177800">
            <a:lnSpc>
              <a:spcPct val="90000"/>
            </a:lnSpc>
            <a:spcBef>
              <a:spcPct val="0"/>
            </a:spcBef>
            <a:spcAft>
              <a:spcPct val="35000"/>
            </a:spcAft>
            <a:buNone/>
          </a:pPr>
          <a:r>
            <a:rPr lang="en-US" sz="110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rPr>
            <a:t>If “Yes" to all,  then settlement is likely the best plan of action.</a:t>
          </a:r>
        </a:p>
        <a:p>
          <a:pPr marL="0" lvl="0" indent="0" algn="ctr" defTabSz="177800">
            <a:lnSpc>
              <a:spcPct val="90000"/>
            </a:lnSpc>
            <a:spcBef>
              <a:spcPct val="0"/>
            </a:spcBef>
            <a:spcAft>
              <a:spcPct val="35000"/>
            </a:spcAft>
            <a:buNone/>
          </a:pPr>
          <a:endParaRPr lang="en-US" sz="1050" kern="1200" dirty="0">
            <a:solidFill>
              <a:sysClr val="window" lastClr="FFFFFF"/>
            </a:solidFill>
            <a:latin typeface="Tahoma" panose="020B0604030504040204" pitchFamily="34" charset="0"/>
            <a:ea typeface="Tahoma" panose="020B0604030504040204" pitchFamily="34" charset="0"/>
            <a:cs typeface="Tahoma" panose="020B0604030504040204" pitchFamily="34" charset="0"/>
          </a:endParaRPr>
        </a:p>
      </dsp:txBody>
      <dsp:txXfrm>
        <a:off x="6816300" y="1364259"/>
        <a:ext cx="1176871" cy="156916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B382100-2D40-474F-AE70-AEB50DA9AE25}" type="datetimeFigureOut">
              <a:rPr lang="en-US" smtClean="0"/>
              <a:t>6/4/2019</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588B2C9-8F19-4765-9369-4F04F9973751}" type="slidenum">
              <a:rPr lang="en-US" smtClean="0"/>
              <a:t>‹#›</a:t>
            </a:fld>
            <a:endParaRPr lang="en-US" dirty="0"/>
          </a:p>
        </p:txBody>
      </p:sp>
    </p:spTree>
    <p:extLst>
      <p:ext uri="{BB962C8B-B14F-4D97-AF65-F5344CB8AC3E}">
        <p14:creationId xmlns:p14="http://schemas.microsoft.com/office/powerpoint/2010/main" val="2637004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a:t>
            </a:fld>
            <a:endParaRPr lang="en-US" dirty="0"/>
          </a:p>
        </p:txBody>
      </p:sp>
    </p:spTree>
    <p:extLst>
      <p:ext uri="{BB962C8B-B14F-4D97-AF65-F5344CB8AC3E}">
        <p14:creationId xmlns:p14="http://schemas.microsoft.com/office/powerpoint/2010/main" val="2567590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11</a:t>
            </a:fld>
            <a:endParaRPr lang="en-US" dirty="0"/>
          </a:p>
        </p:txBody>
      </p:sp>
    </p:spTree>
    <p:extLst>
      <p:ext uri="{BB962C8B-B14F-4D97-AF65-F5344CB8AC3E}">
        <p14:creationId xmlns:p14="http://schemas.microsoft.com/office/powerpoint/2010/main" val="72887173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101</a:t>
            </a:fld>
            <a:endParaRPr lang="en-US" dirty="0"/>
          </a:p>
        </p:txBody>
      </p:sp>
    </p:spTree>
    <p:extLst>
      <p:ext uri="{BB962C8B-B14F-4D97-AF65-F5344CB8AC3E}">
        <p14:creationId xmlns:p14="http://schemas.microsoft.com/office/powerpoint/2010/main" val="27664853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figures identified in this report must be viewed in the context of New York’s unique status as a highly litigious State for medical professional liability.  For example, New York’s total payout for medical malpractice cases in 2017 was nearly $618 million. </a:t>
            </a:r>
            <a:r>
              <a:rPr lang="en-US" i="1" dirty="0"/>
              <a:t>(Diedrich citation)</a:t>
            </a:r>
            <a:r>
              <a:rPr lang="en-US" dirty="0"/>
              <a:t> This is the highest amount in the nation, despite New York ranking fourth in population.  This total is also $275 million higher than the second most-costly state, Pennsylvania.  New York is also only one of three states with total medical malpractice payouts exceeding $300 million in 2017. In fact, for 2017 over 15% of all medical malpractice payments in the country were generated out of New York State. (</a:t>
            </a:r>
            <a:r>
              <a:rPr lang="en-US" i="1" dirty="0"/>
              <a:t>please verify my math is correct) </a:t>
            </a:r>
            <a:r>
              <a:rPr lang="en-US" dirty="0"/>
              <a:t>From a litigation perspective, New York State is a hostile work environment for our healthcare providers. </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102</a:t>
            </a:fld>
            <a:endParaRPr lang="en-US" dirty="0"/>
          </a:p>
        </p:txBody>
      </p:sp>
    </p:spTree>
    <p:extLst>
      <p:ext uri="{BB962C8B-B14F-4D97-AF65-F5344CB8AC3E}">
        <p14:creationId xmlns:p14="http://schemas.microsoft.com/office/powerpoint/2010/main" val="26444644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 has a certificate of merit signed by an attorney.  This affidavit would be signed by a physician.</a:t>
            </a:r>
          </a:p>
        </p:txBody>
      </p:sp>
      <p:sp>
        <p:nvSpPr>
          <p:cNvPr id="4" name="Slide Number Placeholder 3"/>
          <p:cNvSpPr>
            <a:spLocks noGrp="1"/>
          </p:cNvSpPr>
          <p:nvPr>
            <p:ph type="sldNum" sz="quarter" idx="5"/>
          </p:nvPr>
        </p:nvSpPr>
        <p:spPr/>
        <p:txBody>
          <a:bodyPr/>
          <a:lstStyle/>
          <a:p>
            <a:fld id="{3588B2C9-8F19-4765-9369-4F04F9973751}" type="slidenum">
              <a:rPr lang="en-US" smtClean="0"/>
              <a:t>103</a:t>
            </a:fld>
            <a:endParaRPr lang="en-US" dirty="0"/>
          </a:p>
        </p:txBody>
      </p:sp>
    </p:spTree>
    <p:extLst>
      <p:ext uri="{BB962C8B-B14F-4D97-AF65-F5344CB8AC3E}">
        <p14:creationId xmlns:p14="http://schemas.microsoft.com/office/powerpoint/2010/main" val="34199240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104</a:t>
            </a:fld>
            <a:endParaRPr lang="en-US" dirty="0"/>
          </a:p>
        </p:txBody>
      </p:sp>
    </p:spTree>
    <p:extLst>
      <p:ext uri="{BB962C8B-B14F-4D97-AF65-F5344CB8AC3E}">
        <p14:creationId xmlns:p14="http://schemas.microsoft.com/office/powerpoint/2010/main" val="7397766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105</a:t>
            </a:fld>
            <a:endParaRPr lang="en-US" dirty="0"/>
          </a:p>
        </p:txBody>
      </p:sp>
    </p:spTree>
    <p:extLst>
      <p:ext uri="{BB962C8B-B14F-4D97-AF65-F5344CB8AC3E}">
        <p14:creationId xmlns:p14="http://schemas.microsoft.com/office/powerpoint/2010/main" val="358072948"/>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106</a:t>
            </a:fld>
            <a:endParaRPr lang="en-US" dirty="0"/>
          </a:p>
        </p:txBody>
      </p:sp>
    </p:spTree>
    <p:extLst>
      <p:ext uri="{BB962C8B-B14F-4D97-AF65-F5344CB8AC3E}">
        <p14:creationId xmlns:p14="http://schemas.microsoft.com/office/powerpoint/2010/main" val="421720321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107</a:t>
            </a:fld>
            <a:endParaRPr lang="en-US" dirty="0"/>
          </a:p>
        </p:txBody>
      </p:sp>
    </p:spTree>
    <p:extLst>
      <p:ext uri="{BB962C8B-B14F-4D97-AF65-F5344CB8AC3E}">
        <p14:creationId xmlns:p14="http://schemas.microsoft.com/office/powerpoint/2010/main" val="130032560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108</a:t>
            </a:fld>
            <a:endParaRPr lang="en-US" dirty="0"/>
          </a:p>
        </p:txBody>
      </p:sp>
    </p:spTree>
    <p:extLst>
      <p:ext uri="{BB962C8B-B14F-4D97-AF65-F5344CB8AC3E}">
        <p14:creationId xmlns:p14="http://schemas.microsoft.com/office/powerpoint/2010/main" val="135254429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109</a:t>
            </a:fld>
            <a:endParaRPr lang="en-US" dirty="0"/>
          </a:p>
        </p:txBody>
      </p:sp>
    </p:spTree>
    <p:extLst>
      <p:ext uri="{BB962C8B-B14F-4D97-AF65-F5344CB8AC3E}">
        <p14:creationId xmlns:p14="http://schemas.microsoft.com/office/powerpoint/2010/main" val="176723051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110</a:t>
            </a:fld>
            <a:endParaRPr lang="en-US" dirty="0"/>
          </a:p>
        </p:txBody>
      </p:sp>
    </p:spTree>
    <p:extLst>
      <p:ext uri="{BB962C8B-B14F-4D97-AF65-F5344CB8AC3E}">
        <p14:creationId xmlns:p14="http://schemas.microsoft.com/office/powerpoint/2010/main" val="1125147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12</a:t>
            </a:fld>
            <a:endParaRPr lang="en-US" dirty="0"/>
          </a:p>
        </p:txBody>
      </p:sp>
    </p:spTree>
    <p:extLst>
      <p:ext uri="{BB962C8B-B14F-4D97-AF65-F5344CB8AC3E}">
        <p14:creationId xmlns:p14="http://schemas.microsoft.com/office/powerpoint/2010/main" val="1734000449"/>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111</a:t>
            </a:fld>
            <a:endParaRPr lang="en-US" dirty="0"/>
          </a:p>
        </p:txBody>
      </p:sp>
    </p:spTree>
    <p:extLst>
      <p:ext uri="{BB962C8B-B14F-4D97-AF65-F5344CB8AC3E}">
        <p14:creationId xmlns:p14="http://schemas.microsoft.com/office/powerpoint/2010/main" val="2294972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More than 1 in 3 of these claims originated in the southern most part of NYS.</a:t>
            </a:r>
          </a:p>
          <a:p>
            <a:endParaRPr lang="en-US" dirty="0"/>
          </a:p>
          <a:p>
            <a:r>
              <a:rPr lang="en-US" dirty="0"/>
              <a:t>According to the U.S. Census Bureau’s estimates, roughly 57% of the population of New York resides within the five boroughs and on Long Island. This percentage directly correlates with our findings shown in the bar graph below which illustrates where the cases we reviewed were venued. </a:t>
            </a:r>
          </a:p>
        </p:txBody>
      </p:sp>
      <p:sp>
        <p:nvSpPr>
          <p:cNvPr id="4" name="Slide Number Placeholder 3"/>
          <p:cNvSpPr>
            <a:spLocks noGrp="1"/>
          </p:cNvSpPr>
          <p:nvPr>
            <p:ph type="sldNum" sz="quarter" idx="5"/>
          </p:nvPr>
        </p:nvSpPr>
        <p:spPr/>
        <p:txBody>
          <a:bodyPr/>
          <a:lstStyle/>
          <a:p>
            <a:fld id="{3588B2C9-8F19-4765-9369-4F04F9973751}" type="slidenum">
              <a:rPr lang="en-US" smtClean="0"/>
              <a:t>13</a:t>
            </a:fld>
            <a:endParaRPr lang="en-US" dirty="0"/>
          </a:p>
        </p:txBody>
      </p:sp>
    </p:spTree>
    <p:extLst>
      <p:ext uri="{BB962C8B-B14F-4D97-AF65-F5344CB8AC3E}">
        <p14:creationId xmlns:p14="http://schemas.microsoft.com/office/powerpoint/2010/main" val="95252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14</a:t>
            </a:fld>
            <a:endParaRPr lang="en-US" dirty="0"/>
          </a:p>
        </p:txBody>
      </p:sp>
    </p:spTree>
    <p:extLst>
      <p:ext uri="{BB962C8B-B14F-4D97-AF65-F5344CB8AC3E}">
        <p14:creationId xmlns:p14="http://schemas.microsoft.com/office/powerpoint/2010/main" val="3357559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15</a:t>
            </a:fld>
            <a:endParaRPr lang="en-US" dirty="0"/>
          </a:p>
        </p:txBody>
      </p:sp>
    </p:spTree>
    <p:extLst>
      <p:ext uri="{BB962C8B-B14F-4D97-AF65-F5344CB8AC3E}">
        <p14:creationId xmlns:p14="http://schemas.microsoft.com/office/powerpoint/2010/main" val="1705969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16</a:t>
            </a:fld>
            <a:endParaRPr lang="en-US" dirty="0"/>
          </a:p>
        </p:txBody>
      </p:sp>
    </p:spTree>
    <p:extLst>
      <p:ext uri="{BB962C8B-B14F-4D97-AF65-F5344CB8AC3E}">
        <p14:creationId xmlns:p14="http://schemas.microsoft.com/office/powerpoint/2010/main" val="1663399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17</a:t>
            </a:fld>
            <a:endParaRPr lang="en-US" dirty="0"/>
          </a:p>
        </p:txBody>
      </p:sp>
    </p:spTree>
    <p:extLst>
      <p:ext uri="{BB962C8B-B14F-4D97-AF65-F5344CB8AC3E}">
        <p14:creationId xmlns:p14="http://schemas.microsoft.com/office/powerpoint/2010/main" val="540935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18</a:t>
            </a:fld>
            <a:endParaRPr lang="en-US" dirty="0"/>
          </a:p>
        </p:txBody>
      </p:sp>
    </p:spTree>
    <p:extLst>
      <p:ext uri="{BB962C8B-B14F-4D97-AF65-F5344CB8AC3E}">
        <p14:creationId xmlns:p14="http://schemas.microsoft.com/office/powerpoint/2010/main" val="2955762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19</a:t>
            </a:fld>
            <a:endParaRPr lang="en-US" dirty="0"/>
          </a:p>
        </p:txBody>
      </p:sp>
    </p:spTree>
    <p:extLst>
      <p:ext uri="{BB962C8B-B14F-4D97-AF65-F5344CB8AC3E}">
        <p14:creationId xmlns:p14="http://schemas.microsoft.com/office/powerpoint/2010/main" val="5424331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20</a:t>
            </a:fld>
            <a:endParaRPr lang="en-US" dirty="0"/>
          </a:p>
        </p:txBody>
      </p:sp>
    </p:spTree>
    <p:extLst>
      <p:ext uri="{BB962C8B-B14F-4D97-AF65-F5344CB8AC3E}">
        <p14:creationId xmlns:p14="http://schemas.microsoft.com/office/powerpoint/2010/main" val="7158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E0905-2859-4450-9B2A-D3C08B4C3516}" type="slidenum">
              <a:rPr lang="en-US" smtClean="0"/>
              <a:t>2</a:t>
            </a:fld>
            <a:endParaRPr lang="en-US" dirty="0"/>
          </a:p>
        </p:txBody>
      </p:sp>
    </p:spTree>
    <p:extLst>
      <p:ext uri="{BB962C8B-B14F-4D97-AF65-F5344CB8AC3E}">
        <p14:creationId xmlns:p14="http://schemas.microsoft.com/office/powerpoint/2010/main" val="2199647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21</a:t>
            </a:fld>
            <a:endParaRPr lang="en-US" dirty="0"/>
          </a:p>
        </p:txBody>
      </p:sp>
    </p:spTree>
    <p:extLst>
      <p:ext uri="{BB962C8B-B14F-4D97-AF65-F5344CB8AC3E}">
        <p14:creationId xmlns:p14="http://schemas.microsoft.com/office/powerpoint/2010/main" val="1486210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22</a:t>
            </a:fld>
            <a:endParaRPr lang="en-US" dirty="0"/>
          </a:p>
        </p:txBody>
      </p:sp>
    </p:spTree>
    <p:extLst>
      <p:ext uri="{BB962C8B-B14F-4D97-AF65-F5344CB8AC3E}">
        <p14:creationId xmlns:p14="http://schemas.microsoft.com/office/powerpoint/2010/main" val="1856216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23</a:t>
            </a:fld>
            <a:endParaRPr lang="en-US" dirty="0"/>
          </a:p>
        </p:txBody>
      </p:sp>
    </p:spTree>
    <p:extLst>
      <p:ext uri="{BB962C8B-B14F-4D97-AF65-F5344CB8AC3E}">
        <p14:creationId xmlns:p14="http://schemas.microsoft.com/office/powerpoint/2010/main" val="37397084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24</a:t>
            </a:fld>
            <a:endParaRPr lang="en-US" dirty="0"/>
          </a:p>
        </p:txBody>
      </p:sp>
    </p:spTree>
    <p:extLst>
      <p:ext uri="{BB962C8B-B14F-4D97-AF65-F5344CB8AC3E}">
        <p14:creationId xmlns:p14="http://schemas.microsoft.com/office/powerpoint/2010/main" val="1759157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25</a:t>
            </a:fld>
            <a:endParaRPr lang="en-US" dirty="0"/>
          </a:p>
        </p:txBody>
      </p:sp>
    </p:spTree>
    <p:extLst>
      <p:ext uri="{BB962C8B-B14F-4D97-AF65-F5344CB8AC3E}">
        <p14:creationId xmlns:p14="http://schemas.microsoft.com/office/powerpoint/2010/main" val="3005252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Regardless of how you look at the data, by county or judicial department, the result is the same and there still is a chance of being involved in a million dollar lawsuit.</a:t>
            </a:r>
          </a:p>
        </p:txBody>
      </p:sp>
      <p:sp>
        <p:nvSpPr>
          <p:cNvPr id="4" name="Slide Number Placeholder 3"/>
          <p:cNvSpPr>
            <a:spLocks noGrp="1"/>
          </p:cNvSpPr>
          <p:nvPr>
            <p:ph type="sldNum" sz="quarter" idx="5"/>
          </p:nvPr>
        </p:nvSpPr>
        <p:spPr/>
        <p:txBody>
          <a:bodyPr/>
          <a:lstStyle/>
          <a:p>
            <a:fld id="{3588B2C9-8F19-4765-9369-4F04F9973751}" type="slidenum">
              <a:rPr lang="en-US" smtClean="0"/>
              <a:t>26</a:t>
            </a:fld>
            <a:endParaRPr lang="en-US" dirty="0"/>
          </a:p>
        </p:txBody>
      </p:sp>
    </p:spTree>
    <p:extLst>
      <p:ext uri="{BB962C8B-B14F-4D97-AF65-F5344CB8AC3E}">
        <p14:creationId xmlns:p14="http://schemas.microsoft.com/office/powerpoint/2010/main" val="26152862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27</a:t>
            </a:fld>
            <a:endParaRPr lang="en-US" dirty="0"/>
          </a:p>
        </p:txBody>
      </p:sp>
    </p:spTree>
    <p:extLst>
      <p:ext uri="{BB962C8B-B14F-4D97-AF65-F5344CB8AC3E}">
        <p14:creationId xmlns:p14="http://schemas.microsoft.com/office/powerpoint/2010/main" val="3095318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28</a:t>
            </a:fld>
            <a:endParaRPr lang="en-US" dirty="0"/>
          </a:p>
        </p:txBody>
      </p:sp>
    </p:spTree>
    <p:extLst>
      <p:ext uri="{BB962C8B-B14F-4D97-AF65-F5344CB8AC3E}">
        <p14:creationId xmlns:p14="http://schemas.microsoft.com/office/powerpoint/2010/main" val="1203341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defend if any of the first three are missing.  If they are all there, then compensable malpractice occurred.</a:t>
            </a:r>
          </a:p>
        </p:txBody>
      </p:sp>
      <p:sp>
        <p:nvSpPr>
          <p:cNvPr id="4" name="Slide Number Placeholder 3"/>
          <p:cNvSpPr>
            <a:spLocks noGrp="1"/>
          </p:cNvSpPr>
          <p:nvPr>
            <p:ph type="sldNum" sz="quarter" idx="5"/>
          </p:nvPr>
        </p:nvSpPr>
        <p:spPr/>
        <p:txBody>
          <a:bodyPr/>
          <a:lstStyle/>
          <a:p>
            <a:fld id="{3588B2C9-8F19-4765-9369-4F04F9973751}" type="slidenum">
              <a:rPr lang="en-US" smtClean="0"/>
              <a:t>29</a:t>
            </a:fld>
            <a:endParaRPr lang="en-US" dirty="0"/>
          </a:p>
        </p:txBody>
      </p:sp>
    </p:spTree>
    <p:extLst>
      <p:ext uri="{BB962C8B-B14F-4D97-AF65-F5344CB8AC3E}">
        <p14:creationId xmlns:p14="http://schemas.microsoft.com/office/powerpoint/2010/main" val="2058954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30</a:t>
            </a:fld>
            <a:endParaRPr lang="en-US" dirty="0"/>
          </a:p>
        </p:txBody>
      </p:sp>
    </p:spTree>
    <p:extLst>
      <p:ext uri="{BB962C8B-B14F-4D97-AF65-F5344CB8AC3E}">
        <p14:creationId xmlns:p14="http://schemas.microsoft.com/office/powerpoint/2010/main" val="1413455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EBE0905-2859-4450-9B2A-D3C08B4C3516}" type="slidenum">
              <a:rPr lang="en-US" smtClean="0"/>
              <a:t>3</a:t>
            </a:fld>
            <a:endParaRPr lang="en-US" dirty="0"/>
          </a:p>
        </p:txBody>
      </p:sp>
    </p:spTree>
    <p:extLst>
      <p:ext uri="{BB962C8B-B14F-4D97-AF65-F5344CB8AC3E}">
        <p14:creationId xmlns:p14="http://schemas.microsoft.com/office/powerpoint/2010/main" val="15208272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31</a:t>
            </a:fld>
            <a:endParaRPr lang="en-US" dirty="0"/>
          </a:p>
        </p:txBody>
      </p:sp>
    </p:spTree>
    <p:extLst>
      <p:ext uri="{BB962C8B-B14F-4D97-AF65-F5344CB8AC3E}">
        <p14:creationId xmlns:p14="http://schemas.microsoft.com/office/powerpoint/2010/main" val="1764973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32</a:t>
            </a:fld>
            <a:endParaRPr lang="en-US" dirty="0"/>
          </a:p>
        </p:txBody>
      </p:sp>
    </p:spTree>
    <p:extLst>
      <p:ext uri="{BB962C8B-B14F-4D97-AF65-F5344CB8AC3E}">
        <p14:creationId xmlns:p14="http://schemas.microsoft.com/office/powerpoint/2010/main" val="39528963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Of all the cases involving death, 48% were male and 52% were female.</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33</a:t>
            </a:fld>
            <a:endParaRPr lang="en-US" dirty="0"/>
          </a:p>
        </p:txBody>
      </p:sp>
    </p:spTree>
    <p:extLst>
      <p:ext uri="{BB962C8B-B14F-4D97-AF65-F5344CB8AC3E}">
        <p14:creationId xmlns:p14="http://schemas.microsoft.com/office/powerpoint/2010/main" val="2491080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Childbearing stats</a:t>
            </a:r>
          </a:p>
        </p:txBody>
      </p:sp>
      <p:sp>
        <p:nvSpPr>
          <p:cNvPr id="4" name="Slide Number Placeholder 3"/>
          <p:cNvSpPr>
            <a:spLocks noGrp="1"/>
          </p:cNvSpPr>
          <p:nvPr>
            <p:ph type="sldNum" sz="quarter" idx="5"/>
          </p:nvPr>
        </p:nvSpPr>
        <p:spPr/>
        <p:txBody>
          <a:bodyPr/>
          <a:lstStyle/>
          <a:p>
            <a:fld id="{3588B2C9-8F19-4765-9369-4F04F9973751}" type="slidenum">
              <a:rPr lang="en-US" smtClean="0"/>
              <a:t>34</a:t>
            </a:fld>
            <a:endParaRPr lang="en-US" dirty="0"/>
          </a:p>
        </p:txBody>
      </p:sp>
    </p:spTree>
    <p:extLst>
      <p:ext uri="{BB962C8B-B14F-4D97-AF65-F5344CB8AC3E}">
        <p14:creationId xmlns:p14="http://schemas.microsoft.com/office/powerpoint/2010/main" val="658382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35</a:t>
            </a:fld>
            <a:endParaRPr lang="en-US" dirty="0"/>
          </a:p>
        </p:txBody>
      </p:sp>
    </p:spTree>
    <p:extLst>
      <p:ext uri="{BB962C8B-B14F-4D97-AF65-F5344CB8AC3E}">
        <p14:creationId xmlns:p14="http://schemas.microsoft.com/office/powerpoint/2010/main" val="3474019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Formerly known as medical misadventure</a:t>
            </a:r>
          </a:p>
          <a:p>
            <a:r>
              <a:rPr lang="en-US" dirty="0"/>
              <a:t>Act or omission by a healthcare provider that falls below the accepted standards of medical care, triggering a claim for medical and/or legal damages  </a:t>
            </a:r>
            <a:r>
              <a:rPr lang="en-US" sz="1000" i="1" dirty="0"/>
              <a:t>(PIAA Data Sharing Project Reference Manual, 2018).</a:t>
            </a:r>
          </a:p>
          <a:p>
            <a:r>
              <a:rPr lang="en-US" sz="1000" i="1" dirty="0"/>
              <a:t>PIAA – Physicians Insurers Association of America</a:t>
            </a:r>
            <a:endParaRPr lang="en-US" i="1" dirty="0"/>
          </a:p>
          <a:p>
            <a:endParaRPr lang="en-US" dirty="0"/>
          </a:p>
          <a:p>
            <a:r>
              <a:rPr lang="en-US" dirty="0"/>
              <a:t>Simply stated: any time the goals of care do not meet expectations, someone (healthcare team member) did not perform their role/actions properly.</a:t>
            </a:r>
          </a:p>
          <a:p>
            <a:endParaRPr lang="en-US" dirty="0"/>
          </a:p>
          <a:p>
            <a:pPr marL="174708" indent="-174708">
              <a:buFont typeface="Arial" panose="020B0604020202020204" pitchFamily="34" charset="0"/>
              <a:buChar char="•"/>
            </a:pPr>
            <a:r>
              <a:rPr lang="en-US" dirty="0"/>
              <a:t>An example of a test/procedure not meeting expectations is seen many times in Obstetrics.  Moms will have their idea of a birthing plan----and if things do not unfold and occur exactly as they thought it would , they will equate that with the healthcare team not performing properly.  (Cesarean sections are done: allege labor was not managed properly and the section should have occurred sooner than it did……)</a:t>
            </a:r>
          </a:p>
        </p:txBody>
      </p:sp>
      <p:sp>
        <p:nvSpPr>
          <p:cNvPr id="4" name="Slide Number Placeholder 3"/>
          <p:cNvSpPr>
            <a:spLocks noGrp="1"/>
          </p:cNvSpPr>
          <p:nvPr>
            <p:ph type="sldNum" sz="quarter" idx="5"/>
          </p:nvPr>
        </p:nvSpPr>
        <p:spPr/>
        <p:txBody>
          <a:bodyPr/>
          <a:lstStyle/>
          <a:p>
            <a:fld id="{3588B2C9-8F19-4765-9369-4F04F9973751}" type="slidenum">
              <a:rPr lang="en-US" smtClean="0"/>
              <a:t>36</a:t>
            </a:fld>
            <a:endParaRPr lang="en-US" dirty="0"/>
          </a:p>
        </p:txBody>
      </p:sp>
    </p:spTree>
    <p:extLst>
      <p:ext uri="{BB962C8B-B14F-4D97-AF65-F5344CB8AC3E}">
        <p14:creationId xmlns:p14="http://schemas.microsoft.com/office/powerpoint/2010/main" val="4201512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Improper Performance is an outcomes driven misadventure.  If those outcomes are not as expected—even if what happens is a risk of the procedure—this allegation may be made.</a:t>
            </a:r>
          </a:p>
          <a:p>
            <a:endParaRPr lang="en-US" dirty="0"/>
          </a:p>
          <a:p>
            <a:r>
              <a:rPr lang="en-US" dirty="0"/>
              <a:t>It is never more true than when you are talking about childbirth and surgery.  With L and D: we will have a healthy, bouncing baby girl or boy.  With surgery: the problem will be fixed.  This is why the Informed Consent process is so critical.  And shaping expectations of outcomes.</a:t>
            </a:r>
          </a:p>
        </p:txBody>
      </p:sp>
      <p:sp>
        <p:nvSpPr>
          <p:cNvPr id="4" name="Slide Number Placeholder 3"/>
          <p:cNvSpPr>
            <a:spLocks noGrp="1"/>
          </p:cNvSpPr>
          <p:nvPr>
            <p:ph type="sldNum" sz="quarter" idx="5"/>
          </p:nvPr>
        </p:nvSpPr>
        <p:spPr/>
        <p:txBody>
          <a:bodyPr/>
          <a:lstStyle/>
          <a:p>
            <a:fld id="{3588B2C9-8F19-4765-9369-4F04F9973751}" type="slidenum">
              <a:rPr lang="en-US" smtClean="0"/>
              <a:t>37</a:t>
            </a:fld>
            <a:endParaRPr lang="en-US" dirty="0"/>
          </a:p>
        </p:txBody>
      </p:sp>
    </p:spTree>
    <p:extLst>
      <p:ext uri="{BB962C8B-B14F-4D97-AF65-F5344CB8AC3E}">
        <p14:creationId xmlns:p14="http://schemas.microsoft.com/office/powerpoint/2010/main" val="16729314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38</a:t>
            </a:fld>
            <a:endParaRPr lang="en-US" dirty="0"/>
          </a:p>
        </p:txBody>
      </p:sp>
    </p:spTree>
    <p:extLst>
      <p:ext uri="{BB962C8B-B14F-4D97-AF65-F5344CB8AC3E}">
        <p14:creationId xmlns:p14="http://schemas.microsoft.com/office/powerpoint/2010/main" val="4225569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Improper performance in the department of surgery can occur at any point during the surgical process, up to an including discharge.</a:t>
            </a:r>
          </a:p>
        </p:txBody>
      </p:sp>
      <p:sp>
        <p:nvSpPr>
          <p:cNvPr id="4" name="Slide Number Placeholder 3"/>
          <p:cNvSpPr>
            <a:spLocks noGrp="1"/>
          </p:cNvSpPr>
          <p:nvPr>
            <p:ph type="sldNum" sz="quarter" idx="5"/>
          </p:nvPr>
        </p:nvSpPr>
        <p:spPr/>
        <p:txBody>
          <a:bodyPr/>
          <a:lstStyle/>
          <a:p>
            <a:fld id="{3588B2C9-8F19-4765-9369-4F04F9973751}" type="slidenum">
              <a:rPr lang="en-US" smtClean="0"/>
              <a:t>39</a:t>
            </a:fld>
            <a:endParaRPr lang="en-US" dirty="0"/>
          </a:p>
        </p:txBody>
      </p:sp>
    </p:spTree>
    <p:extLst>
      <p:ext uri="{BB962C8B-B14F-4D97-AF65-F5344CB8AC3E}">
        <p14:creationId xmlns:p14="http://schemas.microsoft.com/office/powerpoint/2010/main" val="1358411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Chief Medical Factor</a:t>
            </a:r>
          </a:p>
          <a:p>
            <a:r>
              <a:rPr lang="en-US" dirty="0"/>
              <a:t>In our review of closed claims, the specialty most often associated with an improper performance was Obstetrics, which was cited in almost one-third of all files reviewed (27%). The most common associated factor was labor and delivery.  For example, an allegation of improper performance was made if a physician had to use maneuvers during a vaginal delivery for which the patient was not prepared; or if complications arose during the performance of a Cesarean section, exposing both mother and baby to a higher level of risk for injury.</a:t>
            </a:r>
          </a:p>
          <a:p>
            <a:pPr defTabSz="931774">
              <a:defRPr/>
            </a:pPr>
            <a:r>
              <a:rPr lang="en-US" dirty="0"/>
              <a:t>At 13%, tests and intravenous therapy was the second largest category of claims in improper performance.  These tests and therapies include such things as: the insertion of a central venous line for monitoring in an intensive care unit; or a Broviac catheter for the administration of long-term therapies, such as chemotherapy; or a diagnostic bronchoscopy.  In these cases, there was an expectation for each test or intravenous placement, which was not met.  This leads to allegations involving the informed consent process and lack of documentation in the medical record.</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40</a:t>
            </a:fld>
            <a:endParaRPr lang="en-US" dirty="0"/>
          </a:p>
        </p:txBody>
      </p:sp>
    </p:spTree>
    <p:extLst>
      <p:ext uri="{BB962C8B-B14F-4D97-AF65-F5344CB8AC3E}">
        <p14:creationId xmlns:p14="http://schemas.microsoft.com/office/powerpoint/2010/main" val="252269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a:t>
            </a:fld>
            <a:endParaRPr lang="en-US" dirty="0"/>
          </a:p>
        </p:txBody>
      </p:sp>
    </p:spTree>
    <p:extLst>
      <p:ext uri="{BB962C8B-B14F-4D97-AF65-F5344CB8AC3E}">
        <p14:creationId xmlns:p14="http://schemas.microsoft.com/office/powerpoint/2010/main" val="10453518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41</a:t>
            </a:fld>
            <a:endParaRPr lang="en-US" dirty="0"/>
          </a:p>
        </p:txBody>
      </p:sp>
    </p:spTree>
    <p:extLst>
      <p:ext uri="{BB962C8B-B14F-4D97-AF65-F5344CB8AC3E}">
        <p14:creationId xmlns:p14="http://schemas.microsoft.com/office/powerpoint/2010/main" val="847081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42</a:t>
            </a:fld>
            <a:endParaRPr lang="en-US" dirty="0"/>
          </a:p>
        </p:txBody>
      </p:sp>
    </p:spTree>
    <p:extLst>
      <p:ext uri="{BB962C8B-B14F-4D97-AF65-F5344CB8AC3E}">
        <p14:creationId xmlns:p14="http://schemas.microsoft.com/office/powerpoint/2010/main" val="2343904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It is a process, not only a form to sign.</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43</a:t>
            </a:fld>
            <a:endParaRPr lang="en-US" dirty="0"/>
          </a:p>
        </p:txBody>
      </p:sp>
    </p:spTree>
    <p:extLst>
      <p:ext uri="{BB962C8B-B14F-4D97-AF65-F5344CB8AC3E}">
        <p14:creationId xmlns:p14="http://schemas.microsoft.com/office/powerpoint/2010/main" val="29288547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ECRI – formerly known as Emergency Care Research Institute.</a:t>
            </a:r>
          </a:p>
          <a:p>
            <a:endParaRPr lang="en-US" dirty="0"/>
          </a:p>
          <a:p>
            <a:r>
              <a:rPr lang="en-US" dirty="0"/>
              <a:t>An independent non-profit organization authority on the medical practices and products that provide the safest most effective care.  It was </a:t>
            </a:r>
          </a:p>
        </p:txBody>
      </p:sp>
      <p:sp>
        <p:nvSpPr>
          <p:cNvPr id="4" name="Slide Number Placeholder 3"/>
          <p:cNvSpPr>
            <a:spLocks noGrp="1"/>
          </p:cNvSpPr>
          <p:nvPr>
            <p:ph type="sldNum" sz="quarter" idx="5"/>
          </p:nvPr>
        </p:nvSpPr>
        <p:spPr/>
        <p:txBody>
          <a:bodyPr/>
          <a:lstStyle/>
          <a:p>
            <a:fld id="{3588B2C9-8F19-4765-9369-4F04F9973751}" type="slidenum">
              <a:rPr lang="en-US" smtClean="0"/>
              <a:t>44</a:t>
            </a:fld>
            <a:endParaRPr lang="en-US" dirty="0"/>
          </a:p>
        </p:txBody>
      </p:sp>
    </p:spTree>
    <p:extLst>
      <p:ext uri="{BB962C8B-B14F-4D97-AF65-F5344CB8AC3E}">
        <p14:creationId xmlns:p14="http://schemas.microsoft.com/office/powerpoint/2010/main" val="3422670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45</a:t>
            </a:fld>
            <a:endParaRPr lang="en-US" dirty="0"/>
          </a:p>
        </p:txBody>
      </p:sp>
    </p:spTree>
    <p:extLst>
      <p:ext uri="{BB962C8B-B14F-4D97-AF65-F5344CB8AC3E}">
        <p14:creationId xmlns:p14="http://schemas.microsoft.com/office/powerpoint/2010/main" val="777471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46</a:t>
            </a:fld>
            <a:endParaRPr lang="en-US" dirty="0"/>
          </a:p>
        </p:txBody>
      </p:sp>
    </p:spTree>
    <p:extLst>
      <p:ext uri="{BB962C8B-B14F-4D97-AF65-F5344CB8AC3E}">
        <p14:creationId xmlns:p14="http://schemas.microsoft.com/office/powerpoint/2010/main" val="19656000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47</a:t>
            </a:fld>
            <a:endParaRPr lang="en-US" dirty="0"/>
          </a:p>
        </p:txBody>
      </p:sp>
    </p:spTree>
    <p:extLst>
      <p:ext uri="{BB962C8B-B14F-4D97-AF65-F5344CB8AC3E}">
        <p14:creationId xmlns:p14="http://schemas.microsoft.com/office/powerpoint/2010/main" val="9902983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errors were also noted, to a lesser extent at a combined 33%, in other body systems</a:t>
            </a:r>
          </a:p>
        </p:txBody>
      </p:sp>
      <p:sp>
        <p:nvSpPr>
          <p:cNvPr id="4" name="Slide Number Placeholder 3"/>
          <p:cNvSpPr>
            <a:spLocks noGrp="1"/>
          </p:cNvSpPr>
          <p:nvPr>
            <p:ph type="sldNum" sz="quarter" idx="5"/>
          </p:nvPr>
        </p:nvSpPr>
        <p:spPr/>
        <p:txBody>
          <a:bodyPr/>
          <a:lstStyle/>
          <a:p>
            <a:fld id="{3588B2C9-8F19-4765-9369-4F04F9973751}" type="slidenum">
              <a:rPr lang="en-US" smtClean="0"/>
              <a:t>48</a:t>
            </a:fld>
            <a:endParaRPr lang="en-US" dirty="0"/>
          </a:p>
        </p:txBody>
      </p:sp>
    </p:spTree>
    <p:extLst>
      <p:ext uri="{BB962C8B-B14F-4D97-AF65-F5344CB8AC3E}">
        <p14:creationId xmlns:p14="http://schemas.microsoft.com/office/powerpoint/2010/main" val="3499226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errors were also noted, to a lesser extent at a combined 33%, in other body systems</a:t>
            </a:r>
          </a:p>
        </p:txBody>
      </p:sp>
      <p:sp>
        <p:nvSpPr>
          <p:cNvPr id="4" name="Slide Number Placeholder 3"/>
          <p:cNvSpPr>
            <a:spLocks noGrp="1"/>
          </p:cNvSpPr>
          <p:nvPr>
            <p:ph type="sldNum" sz="quarter" idx="5"/>
          </p:nvPr>
        </p:nvSpPr>
        <p:spPr/>
        <p:txBody>
          <a:bodyPr/>
          <a:lstStyle/>
          <a:p>
            <a:fld id="{3588B2C9-8F19-4765-9369-4F04F9973751}" type="slidenum">
              <a:rPr lang="en-US" smtClean="0"/>
              <a:t>49</a:t>
            </a:fld>
            <a:endParaRPr lang="en-US" dirty="0"/>
          </a:p>
        </p:txBody>
      </p:sp>
    </p:spTree>
    <p:extLst>
      <p:ext uri="{BB962C8B-B14F-4D97-AF65-F5344CB8AC3E}">
        <p14:creationId xmlns:p14="http://schemas.microsoft.com/office/powerpoint/2010/main" val="8563587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50</a:t>
            </a:fld>
            <a:endParaRPr lang="en-US" dirty="0"/>
          </a:p>
        </p:txBody>
      </p:sp>
    </p:spTree>
    <p:extLst>
      <p:ext uri="{BB962C8B-B14F-4D97-AF65-F5344CB8AC3E}">
        <p14:creationId xmlns:p14="http://schemas.microsoft.com/office/powerpoint/2010/main" val="2248307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a:t>
            </a:fld>
            <a:endParaRPr lang="en-US" dirty="0"/>
          </a:p>
        </p:txBody>
      </p:sp>
    </p:spTree>
    <p:extLst>
      <p:ext uri="{BB962C8B-B14F-4D97-AF65-F5344CB8AC3E}">
        <p14:creationId xmlns:p14="http://schemas.microsoft.com/office/powerpoint/2010/main" val="27635802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51</a:t>
            </a:fld>
            <a:endParaRPr lang="en-US" dirty="0"/>
          </a:p>
        </p:txBody>
      </p:sp>
    </p:spTree>
    <p:extLst>
      <p:ext uri="{BB962C8B-B14F-4D97-AF65-F5344CB8AC3E}">
        <p14:creationId xmlns:p14="http://schemas.microsoft.com/office/powerpoint/2010/main" val="280755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52</a:t>
            </a:fld>
            <a:endParaRPr lang="en-US" dirty="0"/>
          </a:p>
        </p:txBody>
      </p:sp>
    </p:spTree>
    <p:extLst>
      <p:ext uri="{BB962C8B-B14F-4D97-AF65-F5344CB8AC3E}">
        <p14:creationId xmlns:p14="http://schemas.microsoft.com/office/powerpoint/2010/main" val="321658714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53</a:t>
            </a:fld>
            <a:endParaRPr lang="en-US" dirty="0"/>
          </a:p>
        </p:txBody>
      </p:sp>
    </p:spTree>
    <p:extLst>
      <p:ext uri="{BB962C8B-B14F-4D97-AF65-F5344CB8AC3E}">
        <p14:creationId xmlns:p14="http://schemas.microsoft.com/office/powerpoint/2010/main" val="17873291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54</a:t>
            </a:fld>
            <a:endParaRPr lang="en-US" dirty="0"/>
          </a:p>
        </p:txBody>
      </p:sp>
    </p:spTree>
    <p:extLst>
      <p:ext uri="{BB962C8B-B14F-4D97-AF65-F5344CB8AC3E}">
        <p14:creationId xmlns:p14="http://schemas.microsoft.com/office/powerpoint/2010/main" val="13748692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Case settled for 7.4M. MLMIC insured 4 physicians and the facility.</a:t>
            </a:r>
          </a:p>
          <a:p>
            <a:pPr defTabSz="931774">
              <a:defRPr/>
            </a:pPr>
            <a:endParaRPr lang="en-US" dirty="0"/>
          </a:p>
          <a:p>
            <a:pPr defTabSz="931774">
              <a:defRPr/>
            </a:pPr>
            <a:r>
              <a:rPr lang="en-US" dirty="0"/>
              <a:t>A failure of the original referring physician to provide all subsequent providers with critical important clinical information including the elevated SED rate and C reactive proteins as well as her history of fevers.</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55</a:t>
            </a:fld>
            <a:endParaRPr lang="en-US" dirty="0"/>
          </a:p>
        </p:txBody>
      </p:sp>
    </p:spTree>
    <p:extLst>
      <p:ext uri="{BB962C8B-B14F-4D97-AF65-F5344CB8AC3E}">
        <p14:creationId xmlns:p14="http://schemas.microsoft.com/office/powerpoint/2010/main" val="10531465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56</a:t>
            </a:fld>
            <a:endParaRPr lang="en-US" dirty="0"/>
          </a:p>
        </p:txBody>
      </p:sp>
    </p:spTree>
    <p:extLst>
      <p:ext uri="{BB962C8B-B14F-4D97-AF65-F5344CB8AC3E}">
        <p14:creationId xmlns:p14="http://schemas.microsoft.com/office/powerpoint/2010/main" val="11819340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57</a:t>
            </a:fld>
            <a:endParaRPr lang="en-US" dirty="0"/>
          </a:p>
        </p:txBody>
      </p:sp>
    </p:spTree>
    <p:extLst>
      <p:ext uri="{BB962C8B-B14F-4D97-AF65-F5344CB8AC3E}">
        <p14:creationId xmlns:p14="http://schemas.microsoft.com/office/powerpoint/2010/main" val="29807537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While cognitive bias on the part of a physician plays a role in many diagnostic errors, system–related factors also contribute to missed and delayed diagnoses.  Some of the leading issues</a:t>
            </a:r>
            <a:r>
              <a:rPr lang="en-US" b="1" dirty="0"/>
              <a:t> </a:t>
            </a:r>
            <a:r>
              <a:rPr lang="en-US" dirty="0"/>
              <a:t>include poor communication, inefficient coordination of care, ineffective follow-up systems and faulty diagnostic equipment.  A number of human factors, such as distractions and excessive workloads, can also influence a physician’s ability to properly and correctly diagnose.</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58</a:t>
            </a:fld>
            <a:endParaRPr lang="en-US" dirty="0"/>
          </a:p>
        </p:txBody>
      </p:sp>
    </p:spTree>
    <p:extLst>
      <p:ext uri="{BB962C8B-B14F-4D97-AF65-F5344CB8AC3E}">
        <p14:creationId xmlns:p14="http://schemas.microsoft.com/office/powerpoint/2010/main" val="400699902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59</a:t>
            </a:fld>
            <a:endParaRPr lang="en-US" dirty="0"/>
          </a:p>
        </p:txBody>
      </p:sp>
    </p:spTree>
    <p:extLst>
      <p:ext uri="{BB962C8B-B14F-4D97-AF65-F5344CB8AC3E}">
        <p14:creationId xmlns:p14="http://schemas.microsoft.com/office/powerpoint/2010/main" val="1015839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60</a:t>
            </a:fld>
            <a:endParaRPr lang="en-US" dirty="0"/>
          </a:p>
        </p:txBody>
      </p:sp>
    </p:spTree>
    <p:extLst>
      <p:ext uri="{BB962C8B-B14F-4D97-AF65-F5344CB8AC3E}">
        <p14:creationId xmlns:p14="http://schemas.microsoft.com/office/powerpoint/2010/main" val="2798557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a:t>
            </a:fld>
            <a:endParaRPr lang="en-US" dirty="0"/>
          </a:p>
        </p:txBody>
      </p:sp>
    </p:spTree>
    <p:extLst>
      <p:ext uri="{BB962C8B-B14F-4D97-AF65-F5344CB8AC3E}">
        <p14:creationId xmlns:p14="http://schemas.microsoft.com/office/powerpoint/2010/main" val="128666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61</a:t>
            </a:fld>
            <a:endParaRPr lang="en-US" dirty="0"/>
          </a:p>
        </p:txBody>
      </p:sp>
    </p:spTree>
    <p:extLst>
      <p:ext uri="{BB962C8B-B14F-4D97-AF65-F5344CB8AC3E}">
        <p14:creationId xmlns:p14="http://schemas.microsoft.com/office/powerpoint/2010/main" val="1594915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62</a:t>
            </a:fld>
            <a:endParaRPr lang="en-US" dirty="0"/>
          </a:p>
        </p:txBody>
      </p:sp>
    </p:spTree>
    <p:extLst>
      <p:ext uri="{BB962C8B-B14F-4D97-AF65-F5344CB8AC3E}">
        <p14:creationId xmlns:p14="http://schemas.microsoft.com/office/powerpoint/2010/main" val="42607557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63</a:t>
            </a:fld>
            <a:endParaRPr lang="en-US" dirty="0"/>
          </a:p>
        </p:txBody>
      </p:sp>
    </p:spTree>
    <p:extLst>
      <p:ext uri="{BB962C8B-B14F-4D97-AF65-F5344CB8AC3E}">
        <p14:creationId xmlns:p14="http://schemas.microsoft.com/office/powerpoint/2010/main" val="19033083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64</a:t>
            </a:fld>
            <a:endParaRPr lang="en-US" dirty="0"/>
          </a:p>
        </p:txBody>
      </p:sp>
    </p:spTree>
    <p:extLst>
      <p:ext uri="{BB962C8B-B14F-4D97-AF65-F5344CB8AC3E}">
        <p14:creationId xmlns:p14="http://schemas.microsoft.com/office/powerpoint/2010/main" val="383559455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65</a:t>
            </a:fld>
            <a:endParaRPr lang="en-US" dirty="0"/>
          </a:p>
        </p:txBody>
      </p:sp>
    </p:spTree>
    <p:extLst>
      <p:ext uri="{BB962C8B-B14F-4D97-AF65-F5344CB8AC3E}">
        <p14:creationId xmlns:p14="http://schemas.microsoft.com/office/powerpoint/2010/main" val="176940299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Expert reviewers opined that the treatment provided by our insured physician deviated from the standard of care as there was no follow-up on either the test results or the recommendation for further evaluation of the bladder to rule out a possible mass.  In addition, our physician was criticized for the failure to discuss all test results with the patient and consider a urological consultation upon receipt of the first elevated PSA.  As a result, the case was settled in excess of one million dollars.</a:t>
            </a:r>
          </a:p>
        </p:txBody>
      </p:sp>
      <p:sp>
        <p:nvSpPr>
          <p:cNvPr id="4" name="Slide Number Placeholder 3"/>
          <p:cNvSpPr>
            <a:spLocks noGrp="1"/>
          </p:cNvSpPr>
          <p:nvPr>
            <p:ph type="sldNum" sz="quarter" idx="5"/>
          </p:nvPr>
        </p:nvSpPr>
        <p:spPr/>
        <p:txBody>
          <a:bodyPr/>
          <a:lstStyle/>
          <a:p>
            <a:fld id="{3588B2C9-8F19-4765-9369-4F04F9973751}" type="slidenum">
              <a:rPr lang="en-US" smtClean="0"/>
              <a:t>66</a:t>
            </a:fld>
            <a:endParaRPr lang="en-US" dirty="0"/>
          </a:p>
        </p:txBody>
      </p:sp>
    </p:spTree>
    <p:extLst>
      <p:ext uri="{BB962C8B-B14F-4D97-AF65-F5344CB8AC3E}">
        <p14:creationId xmlns:p14="http://schemas.microsoft.com/office/powerpoint/2010/main" val="1932736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violates OPMC and Public Health Law 6530.  </a:t>
            </a:r>
          </a:p>
        </p:txBody>
      </p:sp>
      <p:sp>
        <p:nvSpPr>
          <p:cNvPr id="4" name="Slide Number Placeholder 3"/>
          <p:cNvSpPr>
            <a:spLocks noGrp="1"/>
          </p:cNvSpPr>
          <p:nvPr>
            <p:ph type="sldNum" sz="quarter" idx="5"/>
          </p:nvPr>
        </p:nvSpPr>
        <p:spPr/>
        <p:txBody>
          <a:bodyPr/>
          <a:lstStyle/>
          <a:p>
            <a:fld id="{3588B2C9-8F19-4765-9369-4F04F9973751}" type="slidenum">
              <a:rPr lang="en-US" smtClean="0"/>
              <a:t>67</a:t>
            </a:fld>
            <a:endParaRPr lang="en-US" dirty="0"/>
          </a:p>
        </p:txBody>
      </p:sp>
    </p:spTree>
    <p:extLst>
      <p:ext uri="{BB962C8B-B14F-4D97-AF65-F5344CB8AC3E}">
        <p14:creationId xmlns:p14="http://schemas.microsoft.com/office/powerpoint/2010/main" val="147375907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violates OPMC and Public Health Law 6530.  </a:t>
            </a:r>
          </a:p>
        </p:txBody>
      </p:sp>
      <p:sp>
        <p:nvSpPr>
          <p:cNvPr id="4" name="Slide Number Placeholder 3"/>
          <p:cNvSpPr>
            <a:spLocks noGrp="1"/>
          </p:cNvSpPr>
          <p:nvPr>
            <p:ph type="sldNum" sz="quarter" idx="5"/>
          </p:nvPr>
        </p:nvSpPr>
        <p:spPr/>
        <p:txBody>
          <a:bodyPr/>
          <a:lstStyle/>
          <a:p>
            <a:fld id="{3588B2C9-8F19-4765-9369-4F04F9973751}" type="slidenum">
              <a:rPr lang="en-US" smtClean="0"/>
              <a:t>68</a:t>
            </a:fld>
            <a:endParaRPr lang="en-US" dirty="0"/>
          </a:p>
        </p:txBody>
      </p:sp>
    </p:spTree>
    <p:extLst>
      <p:ext uri="{BB962C8B-B14F-4D97-AF65-F5344CB8AC3E}">
        <p14:creationId xmlns:p14="http://schemas.microsoft.com/office/powerpoint/2010/main" val="47284728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69</a:t>
            </a:fld>
            <a:endParaRPr lang="en-US" dirty="0"/>
          </a:p>
        </p:txBody>
      </p:sp>
    </p:spTree>
    <p:extLst>
      <p:ext uri="{BB962C8B-B14F-4D97-AF65-F5344CB8AC3E}">
        <p14:creationId xmlns:p14="http://schemas.microsoft.com/office/powerpoint/2010/main" val="39919644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70</a:t>
            </a:fld>
            <a:endParaRPr lang="en-US" dirty="0"/>
          </a:p>
        </p:txBody>
      </p:sp>
    </p:spTree>
    <p:extLst>
      <p:ext uri="{BB962C8B-B14F-4D97-AF65-F5344CB8AC3E}">
        <p14:creationId xmlns:p14="http://schemas.microsoft.com/office/powerpoint/2010/main" val="307994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a:t>
            </a:fld>
            <a:endParaRPr lang="en-US" dirty="0"/>
          </a:p>
        </p:txBody>
      </p:sp>
    </p:spTree>
    <p:extLst>
      <p:ext uri="{BB962C8B-B14F-4D97-AF65-F5344CB8AC3E}">
        <p14:creationId xmlns:p14="http://schemas.microsoft.com/office/powerpoint/2010/main" val="147884650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71</a:t>
            </a:fld>
            <a:endParaRPr lang="en-US" dirty="0"/>
          </a:p>
        </p:txBody>
      </p:sp>
    </p:spTree>
    <p:extLst>
      <p:ext uri="{BB962C8B-B14F-4D97-AF65-F5344CB8AC3E}">
        <p14:creationId xmlns:p14="http://schemas.microsoft.com/office/powerpoint/2010/main" val="392927831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72</a:t>
            </a:fld>
            <a:endParaRPr lang="en-US" dirty="0"/>
          </a:p>
        </p:txBody>
      </p:sp>
    </p:spTree>
    <p:extLst>
      <p:ext uri="{BB962C8B-B14F-4D97-AF65-F5344CB8AC3E}">
        <p14:creationId xmlns:p14="http://schemas.microsoft.com/office/powerpoint/2010/main" val="292796203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plaintiff attorney made a demand of $12 million to settle the matter.  The case eventually resolved for seven figures with more than 70% being paid on behalf of the RN.</a:t>
            </a:r>
          </a:p>
        </p:txBody>
      </p:sp>
      <p:sp>
        <p:nvSpPr>
          <p:cNvPr id="4" name="Slide Number Placeholder 3"/>
          <p:cNvSpPr>
            <a:spLocks noGrp="1"/>
          </p:cNvSpPr>
          <p:nvPr>
            <p:ph type="sldNum" sz="quarter" idx="5"/>
          </p:nvPr>
        </p:nvSpPr>
        <p:spPr/>
        <p:txBody>
          <a:bodyPr/>
          <a:lstStyle/>
          <a:p>
            <a:fld id="{3588B2C9-8F19-4765-9369-4F04F9973751}" type="slidenum">
              <a:rPr lang="en-US" smtClean="0"/>
              <a:t>73</a:t>
            </a:fld>
            <a:endParaRPr lang="en-US" dirty="0"/>
          </a:p>
        </p:txBody>
      </p:sp>
    </p:spTree>
    <p:extLst>
      <p:ext uri="{BB962C8B-B14F-4D97-AF65-F5344CB8AC3E}">
        <p14:creationId xmlns:p14="http://schemas.microsoft.com/office/powerpoint/2010/main" val="26438307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especially critical in the setting of a PACU, where timing and flow are key.</a:t>
            </a:r>
          </a:p>
        </p:txBody>
      </p:sp>
      <p:sp>
        <p:nvSpPr>
          <p:cNvPr id="4" name="Slide Number Placeholder 3"/>
          <p:cNvSpPr>
            <a:spLocks noGrp="1"/>
          </p:cNvSpPr>
          <p:nvPr>
            <p:ph type="sldNum" sz="quarter" idx="5"/>
          </p:nvPr>
        </p:nvSpPr>
        <p:spPr/>
        <p:txBody>
          <a:bodyPr/>
          <a:lstStyle/>
          <a:p>
            <a:fld id="{3588B2C9-8F19-4765-9369-4F04F9973751}" type="slidenum">
              <a:rPr lang="en-US" smtClean="0"/>
              <a:t>74</a:t>
            </a:fld>
            <a:endParaRPr lang="en-US" dirty="0"/>
          </a:p>
        </p:txBody>
      </p:sp>
    </p:spTree>
    <p:extLst>
      <p:ext uri="{BB962C8B-B14F-4D97-AF65-F5344CB8AC3E}">
        <p14:creationId xmlns:p14="http://schemas.microsoft.com/office/powerpoint/2010/main" val="27689366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75</a:t>
            </a:fld>
            <a:endParaRPr lang="en-US" dirty="0"/>
          </a:p>
        </p:txBody>
      </p:sp>
    </p:spTree>
    <p:extLst>
      <p:ext uri="{BB962C8B-B14F-4D97-AF65-F5344CB8AC3E}">
        <p14:creationId xmlns:p14="http://schemas.microsoft.com/office/powerpoint/2010/main" val="1124329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76</a:t>
            </a:fld>
            <a:endParaRPr lang="en-US" dirty="0"/>
          </a:p>
        </p:txBody>
      </p:sp>
    </p:spTree>
    <p:extLst>
      <p:ext uri="{BB962C8B-B14F-4D97-AF65-F5344CB8AC3E}">
        <p14:creationId xmlns:p14="http://schemas.microsoft.com/office/powerpoint/2010/main" val="2447208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It is our experience that taking a few minutes to make that entry will save countless hours of time in the event that particular medical record and care become part of a claim or lawsuit.</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77</a:t>
            </a:fld>
            <a:endParaRPr lang="en-US" dirty="0"/>
          </a:p>
        </p:txBody>
      </p:sp>
    </p:spTree>
    <p:extLst>
      <p:ext uri="{BB962C8B-B14F-4D97-AF65-F5344CB8AC3E}">
        <p14:creationId xmlns:p14="http://schemas.microsoft.com/office/powerpoint/2010/main" val="18774288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Bear in mind, we are dealing with indemnity payments of one million dollars or more.</a:t>
            </a:r>
          </a:p>
        </p:txBody>
      </p:sp>
      <p:sp>
        <p:nvSpPr>
          <p:cNvPr id="4" name="Slide Number Placeholder 3"/>
          <p:cNvSpPr>
            <a:spLocks noGrp="1"/>
          </p:cNvSpPr>
          <p:nvPr>
            <p:ph type="sldNum" sz="quarter" idx="5"/>
          </p:nvPr>
        </p:nvSpPr>
        <p:spPr/>
        <p:txBody>
          <a:bodyPr/>
          <a:lstStyle/>
          <a:p>
            <a:fld id="{3588B2C9-8F19-4765-9369-4F04F9973751}" type="slidenum">
              <a:rPr lang="en-US" smtClean="0"/>
              <a:t>78</a:t>
            </a:fld>
            <a:endParaRPr lang="en-US" dirty="0"/>
          </a:p>
        </p:txBody>
      </p:sp>
    </p:spTree>
    <p:extLst>
      <p:ext uri="{BB962C8B-B14F-4D97-AF65-F5344CB8AC3E}">
        <p14:creationId xmlns:p14="http://schemas.microsoft.com/office/powerpoint/2010/main" val="205845774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dirty="0"/>
              <a:t>Severity: </a:t>
            </a:r>
            <a:r>
              <a:rPr lang="en-US" dirty="0"/>
              <a:t>Nine degrees of injury ranging from emotional to grave and death. 	</a:t>
            </a:r>
          </a:p>
          <a:p>
            <a:endParaRPr lang="en-US" dirty="0"/>
          </a:p>
          <a:p>
            <a:r>
              <a:rPr lang="en-US" dirty="0"/>
              <a:t>Emotional	No physical damage occurred		Fright</a:t>
            </a:r>
          </a:p>
          <a:p>
            <a:r>
              <a:rPr lang="en-US" dirty="0"/>
              <a:t>Insignificant	No delay in recovery occurs		Lacerations</a:t>
            </a:r>
          </a:p>
          <a:p>
            <a:r>
              <a:rPr lang="en-US" dirty="0"/>
              <a:t>Minor temp.	Recovery is complete but delayed	Infection</a:t>
            </a:r>
          </a:p>
          <a:p>
            <a:r>
              <a:rPr lang="en-US" dirty="0"/>
              <a:t>Major temp.	Recovery is complete but delayed	Burns </a:t>
            </a:r>
          </a:p>
          <a:p>
            <a:r>
              <a:rPr lang="en-US" dirty="0"/>
              <a:t>Minor perm.	Injury is not disabling		Loss of fingers</a:t>
            </a:r>
          </a:p>
          <a:p>
            <a:r>
              <a:rPr lang="en-US" dirty="0" err="1"/>
              <a:t>Signif</a:t>
            </a:r>
            <a:r>
              <a:rPr lang="en-US" dirty="0"/>
              <a:t>. perm.	Injury is not completely disabling	Loss of limb</a:t>
            </a:r>
          </a:p>
          <a:p>
            <a:r>
              <a:rPr lang="en-US" dirty="0"/>
              <a:t>Major perm.	Injury is disabling		Paraplegia</a:t>
            </a:r>
          </a:p>
          <a:p>
            <a:r>
              <a:rPr lang="en-US" dirty="0"/>
              <a:t>Grave	Requires life-long care or a fatal prognosis	Quadriplegia</a:t>
            </a:r>
          </a:p>
          <a:p>
            <a:r>
              <a:rPr lang="en-US" dirty="0"/>
              <a:t>Death			</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79</a:t>
            </a:fld>
            <a:endParaRPr lang="en-US" dirty="0"/>
          </a:p>
        </p:txBody>
      </p:sp>
    </p:spTree>
    <p:extLst>
      <p:ext uri="{BB962C8B-B14F-4D97-AF65-F5344CB8AC3E}">
        <p14:creationId xmlns:p14="http://schemas.microsoft.com/office/powerpoint/2010/main" val="241740160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rPr>
              <a:t>Associating chief medical </a:t>
            </a:r>
            <a:r>
              <a:rPr lang="en-US" dirty="0"/>
              <a:t>factor with severity.</a:t>
            </a:r>
          </a:p>
        </p:txBody>
      </p:sp>
      <p:sp>
        <p:nvSpPr>
          <p:cNvPr id="4" name="Slide Number Placeholder 3"/>
          <p:cNvSpPr>
            <a:spLocks noGrp="1"/>
          </p:cNvSpPr>
          <p:nvPr>
            <p:ph type="sldNum" sz="quarter" idx="5"/>
          </p:nvPr>
        </p:nvSpPr>
        <p:spPr/>
        <p:txBody>
          <a:bodyPr/>
          <a:lstStyle/>
          <a:p>
            <a:fld id="{3588B2C9-8F19-4765-9369-4F04F9973751}" type="slidenum">
              <a:rPr lang="en-US" smtClean="0"/>
              <a:t>80</a:t>
            </a:fld>
            <a:endParaRPr lang="en-US" dirty="0"/>
          </a:p>
        </p:txBody>
      </p:sp>
    </p:spTree>
    <p:extLst>
      <p:ext uri="{BB962C8B-B14F-4D97-AF65-F5344CB8AC3E}">
        <p14:creationId xmlns:p14="http://schemas.microsoft.com/office/powerpoint/2010/main" val="2243496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Above is a preview of some of the findings we will discuss within this report.  We will also present case studies that demonstrate some of the chief medical factors identified in these files.  Additionally, we will offer resources and strategies to lessen the risks of high exposure professional liability claims in the future.</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a:t>
            </a:fld>
            <a:endParaRPr lang="en-US" dirty="0"/>
          </a:p>
        </p:txBody>
      </p:sp>
    </p:spTree>
    <p:extLst>
      <p:ext uri="{BB962C8B-B14F-4D97-AF65-F5344CB8AC3E}">
        <p14:creationId xmlns:p14="http://schemas.microsoft.com/office/powerpoint/2010/main" val="540591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81</a:t>
            </a:fld>
            <a:endParaRPr lang="en-US" dirty="0"/>
          </a:p>
        </p:txBody>
      </p:sp>
    </p:spTree>
    <p:extLst>
      <p:ext uri="{BB962C8B-B14F-4D97-AF65-F5344CB8AC3E}">
        <p14:creationId xmlns:p14="http://schemas.microsoft.com/office/powerpoint/2010/main" val="9468632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chemeClr val="tx1"/>
                </a:solidFill>
                <a:latin typeface="Tahoma" panose="020B0604030504040204" pitchFamily="34" charset="0"/>
                <a:ea typeface="MS Mincho" panose="02020609040205080304" pitchFamily="49" charset="-128"/>
                <a:cs typeface="Times New Roman" panose="02020603050405020304" pitchFamily="18" charset="0"/>
              </a:rPr>
              <a:t>Much like Ob/Gyn, Diagnostic Radiology is a high-risk specialty.  Our analysis found that female claimants suffered death at a younger age, compared to that of males, which is attributed to the 22% rate of an alleged missed diagnosis of breast cancer. This, coupled with the emotional aspects of a cancer diagnosis, contributed to the claims experience for Diagnostic Radiology.</a:t>
            </a:r>
            <a:endParaRPr lang="en-US" sz="1800" dirty="0">
              <a:solidFill>
                <a:schemeClr val="tx1"/>
              </a:solidFill>
              <a:latin typeface="Microsoft Sans Serif" panose="020B0604020202020204" pitchFamily="34" charset="0"/>
              <a:ea typeface="MS Mincho" panose="02020609040205080304" pitchFamily="49" charset="-128"/>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82</a:t>
            </a:fld>
            <a:endParaRPr lang="en-US" dirty="0"/>
          </a:p>
        </p:txBody>
      </p:sp>
    </p:spTree>
    <p:extLst>
      <p:ext uri="{BB962C8B-B14F-4D97-AF65-F5344CB8AC3E}">
        <p14:creationId xmlns:p14="http://schemas.microsoft.com/office/powerpoint/2010/main" val="18641339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83</a:t>
            </a:fld>
            <a:endParaRPr lang="en-US" dirty="0"/>
          </a:p>
        </p:txBody>
      </p:sp>
    </p:spTree>
    <p:extLst>
      <p:ext uri="{BB962C8B-B14F-4D97-AF65-F5344CB8AC3E}">
        <p14:creationId xmlns:p14="http://schemas.microsoft.com/office/powerpoint/2010/main" val="23864897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Given the skill set and expertise required to deliver care in each specialty, it was not unexpected that these four specialties were identified in our study as those claims or suits that generated indemnity payments of one million dollars or more.</a:t>
            </a:r>
          </a:p>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84</a:t>
            </a:fld>
            <a:endParaRPr lang="en-US" dirty="0"/>
          </a:p>
        </p:txBody>
      </p:sp>
    </p:spTree>
    <p:extLst>
      <p:ext uri="{BB962C8B-B14F-4D97-AF65-F5344CB8AC3E}">
        <p14:creationId xmlns:p14="http://schemas.microsoft.com/office/powerpoint/2010/main" val="37030994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85</a:t>
            </a:fld>
            <a:endParaRPr lang="en-US" dirty="0"/>
          </a:p>
        </p:txBody>
      </p:sp>
    </p:spTree>
    <p:extLst>
      <p:ext uri="{BB962C8B-B14F-4D97-AF65-F5344CB8AC3E}">
        <p14:creationId xmlns:p14="http://schemas.microsoft.com/office/powerpoint/2010/main" val="10709725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86</a:t>
            </a:fld>
            <a:endParaRPr lang="en-US" dirty="0"/>
          </a:p>
        </p:txBody>
      </p:sp>
    </p:spTree>
    <p:extLst>
      <p:ext uri="{BB962C8B-B14F-4D97-AF65-F5344CB8AC3E}">
        <p14:creationId xmlns:p14="http://schemas.microsoft.com/office/powerpoint/2010/main" val="260671627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87</a:t>
            </a:fld>
            <a:endParaRPr lang="en-US" dirty="0"/>
          </a:p>
        </p:txBody>
      </p:sp>
    </p:spTree>
    <p:extLst>
      <p:ext uri="{BB962C8B-B14F-4D97-AF65-F5344CB8AC3E}">
        <p14:creationId xmlns:p14="http://schemas.microsoft.com/office/powerpoint/2010/main" val="93265624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88</a:t>
            </a:fld>
            <a:endParaRPr lang="en-US" dirty="0"/>
          </a:p>
        </p:txBody>
      </p:sp>
    </p:spTree>
    <p:extLst>
      <p:ext uri="{BB962C8B-B14F-4D97-AF65-F5344CB8AC3E}">
        <p14:creationId xmlns:p14="http://schemas.microsoft.com/office/powerpoint/2010/main" val="21135063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89</a:t>
            </a:fld>
            <a:endParaRPr lang="en-US" dirty="0"/>
          </a:p>
        </p:txBody>
      </p:sp>
    </p:spTree>
    <p:extLst>
      <p:ext uri="{BB962C8B-B14F-4D97-AF65-F5344CB8AC3E}">
        <p14:creationId xmlns:p14="http://schemas.microsoft.com/office/powerpoint/2010/main" val="24292149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90</a:t>
            </a:fld>
            <a:endParaRPr lang="en-US" dirty="0"/>
          </a:p>
        </p:txBody>
      </p:sp>
    </p:spTree>
    <p:extLst>
      <p:ext uri="{BB962C8B-B14F-4D97-AF65-F5344CB8AC3E}">
        <p14:creationId xmlns:p14="http://schemas.microsoft.com/office/powerpoint/2010/main" val="2121962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a:t>
            </a:fld>
            <a:endParaRPr lang="en-US" dirty="0"/>
          </a:p>
        </p:txBody>
      </p:sp>
    </p:spTree>
    <p:extLst>
      <p:ext uri="{BB962C8B-B14F-4D97-AF65-F5344CB8AC3E}">
        <p14:creationId xmlns:p14="http://schemas.microsoft.com/office/powerpoint/2010/main" val="327332981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91</a:t>
            </a:fld>
            <a:endParaRPr lang="en-US" dirty="0"/>
          </a:p>
        </p:txBody>
      </p:sp>
    </p:spTree>
    <p:extLst>
      <p:ext uri="{BB962C8B-B14F-4D97-AF65-F5344CB8AC3E}">
        <p14:creationId xmlns:p14="http://schemas.microsoft.com/office/powerpoint/2010/main" val="32500355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92</a:t>
            </a:fld>
            <a:endParaRPr lang="en-US" dirty="0"/>
          </a:p>
        </p:txBody>
      </p:sp>
    </p:spTree>
    <p:extLst>
      <p:ext uri="{BB962C8B-B14F-4D97-AF65-F5344CB8AC3E}">
        <p14:creationId xmlns:p14="http://schemas.microsoft.com/office/powerpoint/2010/main" val="54160295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93</a:t>
            </a:fld>
            <a:endParaRPr lang="en-US" dirty="0"/>
          </a:p>
        </p:txBody>
      </p:sp>
    </p:spTree>
    <p:extLst>
      <p:ext uri="{BB962C8B-B14F-4D97-AF65-F5344CB8AC3E}">
        <p14:creationId xmlns:p14="http://schemas.microsoft.com/office/powerpoint/2010/main" val="160337348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94</a:t>
            </a:fld>
            <a:endParaRPr lang="en-US" dirty="0"/>
          </a:p>
        </p:txBody>
      </p:sp>
    </p:spTree>
    <p:extLst>
      <p:ext uri="{BB962C8B-B14F-4D97-AF65-F5344CB8AC3E}">
        <p14:creationId xmlns:p14="http://schemas.microsoft.com/office/powerpoint/2010/main" val="16565134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95</a:t>
            </a:fld>
            <a:endParaRPr lang="en-US" dirty="0"/>
          </a:p>
        </p:txBody>
      </p:sp>
    </p:spTree>
    <p:extLst>
      <p:ext uri="{BB962C8B-B14F-4D97-AF65-F5344CB8AC3E}">
        <p14:creationId xmlns:p14="http://schemas.microsoft.com/office/powerpoint/2010/main" val="30977028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at the time of care will always be more accurate and reliable than any recollection of events.  </a:t>
            </a:r>
          </a:p>
        </p:txBody>
      </p:sp>
      <p:sp>
        <p:nvSpPr>
          <p:cNvPr id="4" name="Slide Number Placeholder 3"/>
          <p:cNvSpPr>
            <a:spLocks noGrp="1"/>
          </p:cNvSpPr>
          <p:nvPr>
            <p:ph type="sldNum" sz="quarter" idx="5"/>
          </p:nvPr>
        </p:nvSpPr>
        <p:spPr/>
        <p:txBody>
          <a:bodyPr/>
          <a:lstStyle/>
          <a:p>
            <a:fld id="{3588B2C9-8F19-4765-9369-4F04F9973751}" type="slidenum">
              <a:rPr lang="en-US" smtClean="0"/>
              <a:t>96</a:t>
            </a:fld>
            <a:endParaRPr lang="en-US" dirty="0"/>
          </a:p>
        </p:txBody>
      </p:sp>
    </p:spTree>
    <p:extLst>
      <p:ext uri="{BB962C8B-B14F-4D97-AF65-F5344CB8AC3E}">
        <p14:creationId xmlns:p14="http://schemas.microsoft.com/office/powerpoint/2010/main" val="240351014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at the time of care will always be more accurate and reliable than any recollection of events.  </a:t>
            </a:r>
          </a:p>
        </p:txBody>
      </p:sp>
      <p:sp>
        <p:nvSpPr>
          <p:cNvPr id="4" name="Slide Number Placeholder 3"/>
          <p:cNvSpPr>
            <a:spLocks noGrp="1"/>
          </p:cNvSpPr>
          <p:nvPr>
            <p:ph type="sldNum" sz="quarter" idx="5"/>
          </p:nvPr>
        </p:nvSpPr>
        <p:spPr/>
        <p:txBody>
          <a:bodyPr/>
          <a:lstStyle/>
          <a:p>
            <a:fld id="{3588B2C9-8F19-4765-9369-4F04F9973751}" type="slidenum">
              <a:rPr lang="en-US" smtClean="0"/>
              <a:t>97</a:t>
            </a:fld>
            <a:endParaRPr lang="en-US" dirty="0"/>
          </a:p>
        </p:txBody>
      </p:sp>
    </p:spTree>
    <p:extLst>
      <p:ext uri="{BB962C8B-B14F-4D97-AF65-F5344CB8AC3E}">
        <p14:creationId xmlns:p14="http://schemas.microsoft.com/office/powerpoint/2010/main" val="75106932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98</a:t>
            </a:fld>
            <a:endParaRPr lang="en-US" dirty="0"/>
          </a:p>
        </p:txBody>
      </p:sp>
    </p:spTree>
    <p:extLst>
      <p:ext uri="{BB962C8B-B14F-4D97-AF65-F5344CB8AC3E}">
        <p14:creationId xmlns:p14="http://schemas.microsoft.com/office/powerpoint/2010/main" val="398098697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99</a:t>
            </a:fld>
            <a:endParaRPr lang="en-US" dirty="0"/>
          </a:p>
        </p:txBody>
      </p:sp>
    </p:spTree>
    <p:extLst>
      <p:ext uri="{BB962C8B-B14F-4D97-AF65-F5344CB8AC3E}">
        <p14:creationId xmlns:p14="http://schemas.microsoft.com/office/powerpoint/2010/main" val="182340238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88B2C9-8F19-4765-9369-4F04F9973751}" type="slidenum">
              <a:rPr lang="en-US" smtClean="0"/>
              <a:t>100</a:t>
            </a:fld>
            <a:endParaRPr lang="en-US" dirty="0"/>
          </a:p>
        </p:txBody>
      </p:sp>
    </p:spTree>
    <p:extLst>
      <p:ext uri="{BB962C8B-B14F-4D97-AF65-F5344CB8AC3E}">
        <p14:creationId xmlns:p14="http://schemas.microsoft.com/office/powerpoint/2010/main" val="3412415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95000">
              <a:schemeClr val="tx2"/>
            </a:gs>
            <a:gs pos="10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A32067-6937-5942-B98A-B79108A16EB5}"/>
              </a:ext>
            </a:extLst>
          </p:cNvPr>
          <p:cNvSpPr>
            <a:spLocks noGrp="1"/>
          </p:cNvSpPr>
          <p:nvPr>
            <p:ph type="title"/>
          </p:nvPr>
        </p:nvSpPr>
        <p:spPr>
          <a:xfrm>
            <a:off x="628649" y="1219200"/>
            <a:ext cx="7902702" cy="1884218"/>
          </a:xfrm>
        </p:spPr>
        <p:txBody>
          <a:bodyPr lIns="0" anchor="ctr">
            <a:normAutofit/>
          </a:bodyPr>
          <a:lstStyle>
            <a:lvl1pPr>
              <a:defRPr sz="3600">
                <a:solidFill>
                  <a:schemeClr val="bg1"/>
                </a:solidFill>
              </a:defRPr>
            </a:lvl1pPr>
          </a:lstStyle>
          <a:p>
            <a:r>
              <a:rPr lang="en-US"/>
              <a:t>Click to edit Master title style</a:t>
            </a:r>
            <a:endParaRPr lang="en-US" dirty="0"/>
          </a:p>
        </p:txBody>
      </p:sp>
      <p:sp>
        <p:nvSpPr>
          <p:cNvPr id="8" name="Text Placeholder 2">
            <a:extLst>
              <a:ext uri="{FF2B5EF4-FFF2-40B4-BE49-F238E27FC236}">
                <a16:creationId xmlns:a16="http://schemas.microsoft.com/office/drawing/2014/main" id="{B3F62EF9-618B-A144-9773-6727BBF73EE6}"/>
              </a:ext>
            </a:extLst>
          </p:cNvPr>
          <p:cNvSpPr>
            <a:spLocks noGrp="1"/>
          </p:cNvSpPr>
          <p:nvPr>
            <p:ph type="body" idx="1"/>
          </p:nvPr>
        </p:nvSpPr>
        <p:spPr>
          <a:xfrm>
            <a:off x="628650" y="3103419"/>
            <a:ext cx="7902701" cy="1010598"/>
          </a:xfrm>
        </p:spPr>
        <p:txBody>
          <a:bodyPr wrap="square" tIns="365760" anchor="t">
            <a:spAutoFit/>
          </a:bodyPr>
          <a:lstStyle>
            <a:lvl1pPr marL="0" indent="0">
              <a:buNone/>
              <a:defRPr sz="1800" b="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a:p>
            <a:pPr lvl="1"/>
            <a:r>
              <a:rPr lang="en-US"/>
              <a:t>Second level</a:t>
            </a:r>
          </a:p>
        </p:txBody>
      </p:sp>
      <p:pic>
        <p:nvPicPr>
          <p:cNvPr id="2" name="Picture 1">
            <a:extLst>
              <a:ext uri="{FF2B5EF4-FFF2-40B4-BE49-F238E27FC236}">
                <a16:creationId xmlns:a16="http://schemas.microsoft.com/office/drawing/2014/main" id="{4D50C758-8556-49F8-8194-1BAE7C1C431A}"/>
              </a:ext>
            </a:extLst>
          </p:cNvPr>
          <p:cNvPicPr>
            <a:picLocks noChangeAspect="1"/>
          </p:cNvPicPr>
          <p:nvPr/>
        </p:nvPicPr>
        <p:blipFill>
          <a:blip r:embed="rId2"/>
          <a:stretch>
            <a:fillRect/>
          </a:stretch>
        </p:blipFill>
        <p:spPr>
          <a:xfrm>
            <a:off x="7010401" y="5521500"/>
            <a:ext cx="1822862" cy="792549"/>
          </a:xfrm>
          <a:prstGeom prst="rect">
            <a:avLst/>
          </a:prstGeom>
        </p:spPr>
      </p:pic>
    </p:spTree>
    <p:extLst>
      <p:ext uri="{BB962C8B-B14F-4D97-AF65-F5344CB8AC3E}">
        <p14:creationId xmlns:p14="http://schemas.microsoft.com/office/powerpoint/2010/main" val="125920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934503"/>
            <a:ext cx="7867651" cy="4351338"/>
          </a:xfrm>
        </p:spPr>
        <p:txBody>
          <a:bodyPr/>
          <a:lstStyle>
            <a:lvl1pPr marL="342900" indent="-342900">
              <a:lnSpc>
                <a:spcPct val="100000"/>
              </a:lnSpc>
              <a:spcBef>
                <a:spcPts val="450"/>
              </a:spcBef>
              <a:buClr>
                <a:srgbClr val="002060"/>
              </a:buClr>
              <a:buFont typeface="Arial" panose="020B0604020202020204" pitchFamily="34" charset="0"/>
              <a:buChar char="•"/>
              <a:defRPr sz="2400"/>
            </a:lvl1pPr>
            <a:lvl2pPr marL="568325" indent="-214313">
              <a:lnSpc>
                <a:spcPct val="106000"/>
              </a:lnSpc>
              <a:spcBef>
                <a:spcPts val="225"/>
              </a:spcBef>
              <a:buClrTx/>
              <a:buFont typeface="Arial" panose="020B0604020202020204" pitchFamily="34" charset="0"/>
              <a:buChar char="•"/>
              <a:defRPr sz="2100"/>
            </a:lvl2pPr>
            <a:lvl3pPr marL="798513" indent="-214313">
              <a:lnSpc>
                <a:spcPct val="106000"/>
              </a:lnSpc>
              <a:spcBef>
                <a:spcPts val="225"/>
              </a:spcBef>
              <a:buFont typeface="Arial" panose="020B0604020202020204" pitchFamily="34" charset="0"/>
              <a:buChar char="•"/>
              <a:defRPr sz="2100"/>
            </a:lvl3pPr>
            <a:lvl4pPr marL="1030288" indent="-220663">
              <a:buClr>
                <a:schemeClr val="tx1"/>
              </a:buClr>
              <a:buFont typeface="Arial" panose="020B0604020202020204" pitchFamily="34" charset="0"/>
              <a:buChar char="•"/>
              <a:defRPr sz="2100"/>
            </a:lvl4pPr>
            <a:lvl5pPr marL="1260475" indent="-231775">
              <a:buClr>
                <a:schemeClr val="tx1"/>
              </a:buClr>
              <a:buFont typeface="Arial" panose="020B0604020202020204" pitchFamily="34" charset="0"/>
              <a:buChar char="•"/>
              <a:defRPr sz="2100"/>
            </a:lvl5pPr>
            <a:lvl6pPr marL="1087438" indent="-230188">
              <a:lnSpc>
                <a:spcPct val="106000"/>
              </a:lnSpc>
              <a:spcBef>
                <a:spcPts val="225"/>
              </a:spcBef>
              <a:buClrTx/>
              <a:buFont typeface="Arial" panose="020B0604020202020204" pitchFamily="34" charset="0"/>
              <a:buChar char="•"/>
              <a:defRPr sz="2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6AC3E53-2CB6-2B45-BF6A-9D88F89BB41F}"/>
              </a:ext>
            </a:extLst>
          </p:cNvPr>
          <p:cNvSpPr/>
          <p:nvPr/>
        </p:nvSpPr>
        <p:spPr>
          <a:xfrm>
            <a:off x="0" y="2"/>
            <a:ext cx="9144000" cy="685799"/>
          </a:xfrm>
          <a:prstGeom prst="rect">
            <a:avLst/>
          </a:prstGeom>
          <a:gradFill flip="none" rotWithShape="1">
            <a:gsLst>
              <a:gs pos="0">
                <a:schemeClr val="tx2"/>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D3BE316E-D2C2-4A44-A128-43EBA3C71CBD}"/>
              </a:ext>
            </a:extLst>
          </p:cNvPr>
          <p:cNvCxnSpPr>
            <a:cxnSpLocks/>
          </p:cNvCxnSpPr>
          <p:nvPr/>
        </p:nvCxnSpPr>
        <p:spPr>
          <a:xfrm flipH="1">
            <a:off x="628652" y="6369801"/>
            <a:ext cx="6486713"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80E1B8-7762-2540-A648-E05E64F5FA5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94144" y="5930901"/>
            <a:ext cx="1221207" cy="542291"/>
          </a:xfrm>
          <a:prstGeom prst="rect">
            <a:avLst/>
          </a:prstGeom>
        </p:spPr>
      </p:pic>
      <p:sp>
        <p:nvSpPr>
          <p:cNvPr id="6" name="Footer Placeholder 5">
            <a:extLst>
              <a:ext uri="{FF2B5EF4-FFF2-40B4-BE49-F238E27FC236}">
                <a16:creationId xmlns:a16="http://schemas.microsoft.com/office/drawing/2014/main" id="{F9E07422-F4BD-784F-846A-0D7DD12221C0}"/>
              </a:ext>
            </a:extLst>
          </p:cNvPr>
          <p:cNvSpPr>
            <a:spLocks noGrp="1"/>
          </p:cNvSpPr>
          <p:nvPr>
            <p:ph type="ftr" sz="quarter" idx="14"/>
          </p:nvPr>
        </p:nvSpPr>
        <p:spPr>
          <a:xfrm>
            <a:off x="979433" y="6356352"/>
            <a:ext cx="7535916" cy="365125"/>
          </a:xfrm>
        </p:spPr>
        <p:txBody>
          <a:bodyPr/>
          <a:lstStyle/>
          <a:p>
            <a:endParaRPr lang="en-US" dirty="0"/>
          </a:p>
        </p:txBody>
      </p:sp>
      <p:sp>
        <p:nvSpPr>
          <p:cNvPr id="15" name="Slide Number Placeholder 14">
            <a:extLst>
              <a:ext uri="{FF2B5EF4-FFF2-40B4-BE49-F238E27FC236}">
                <a16:creationId xmlns:a16="http://schemas.microsoft.com/office/drawing/2014/main" id="{6C46A50E-D12B-2A48-9F6F-3ADCA6DFE441}"/>
              </a:ext>
            </a:extLst>
          </p:cNvPr>
          <p:cNvSpPr>
            <a:spLocks noGrp="1"/>
          </p:cNvSpPr>
          <p:nvPr>
            <p:ph type="sldNum" sz="quarter" idx="15"/>
          </p:nvPr>
        </p:nvSpPr>
        <p:spPr/>
        <p:txBody>
          <a:bodyPr/>
          <a:lstStyle/>
          <a:p>
            <a:fld id="{B35AE9FF-4774-433D-9692-0A446705F1E3}" type="slidenum">
              <a:rPr lang="en-US" smtClean="0"/>
              <a:t>‹#›</a:t>
            </a:fld>
            <a:endParaRPr lang="en-US" dirty="0"/>
          </a:p>
        </p:txBody>
      </p:sp>
      <p:sp>
        <p:nvSpPr>
          <p:cNvPr id="11" name="Title 3">
            <a:extLst>
              <a:ext uri="{FF2B5EF4-FFF2-40B4-BE49-F238E27FC236}">
                <a16:creationId xmlns:a16="http://schemas.microsoft.com/office/drawing/2014/main" id="{B0ECFCE1-2E92-4E21-BECC-36872E282DA3}"/>
              </a:ext>
            </a:extLst>
          </p:cNvPr>
          <p:cNvSpPr>
            <a:spLocks noGrp="1"/>
          </p:cNvSpPr>
          <p:nvPr>
            <p:ph type="title" hasCustomPrompt="1"/>
          </p:nvPr>
        </p:nvSpPr>
        <p:spPr>
          <a:xfrm>
            <a:off x="628650" y="756310"/>
            <a:ext cx="7886700" cy="1069317"/>
          </a:xfrm>
        </p:spPr>
        <p:txBody>
          <a:bodyPr anchor="ctr">
            <a:normAutofit/>
          </a:bodyPr>
          <a:lstStyle>
            <a:lvl1pPr>
              <a:defRPr sz="3200" b="1"/>
            </a:lvl1pPr>
          </a:lstStyle>
          <a:p>
            <a:r>
              <a:rPr lang="en-US" dirty="0"/>
              <a:t>Content Slide Title</a:t>
            </a:r>
          </a:p>
        </p:txBody>
      </p:sp>
    </p:spTree>
    <p:extLst>
      <p:ext uri="{BB962C8B-B14F-4D97-AF65-F5344CB8AC3E}">
        <p14:creationId xmlns:p14="http://schemas.microsoft.com/office/powerpoint/2010/main" val="927899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47700" y="1934503"/>
            <a:ext cx="3742645" cy="4351338"/>
          </a:xfrm>
        </p:spPr>
        <p:txBody>
          <a:bodyPr/>
          <a:lstStyle>
            <a:lvl1pPr marL="342900" indent="-342900">
              <a:lnSpc>
                <a:spcPct val="100000"/>
              </a:lnSpc>
              <a:spcBef>
                <a:spcPts val="450"/>
              </a:spcBef>
              <a:buClr>
                <a:srgbClr val="002060"/>
              </a:buClr>
              <a:buFont typeface="Arial" panose="020B0604020202020204" pitchFamily="34" charset="0"/>
              <a:buChar char="•"/>
              <a:defRPr sz="2400"/>
            </a:lvl1pPr>
            <a:lvl2pPr marL="568325" indent="-214313">
              <a:lnSpc>
                <a:spcPct val="106000"/>
              </a:lnSpc>
              <a:spcBef>
                <a:spcPts val="225"/>
              </a:spcBef>
              <a:buClrTx/>
              <a:buFont typeface="Arial" panose="020B0604020202020204" pitchFamily="34" charset="0"/>
              <a:buChar char="•"/>
              <a:defRPr sz="2100"/>
            </a:lvl2pPr>
            <a:lvl3pPr marL="798513" indent="-214313">
              <a:lnSpc>
                <a:spcPct val="106000"/>
              </a:lnSpc>
              <a:spcBef>
                <a:spcPts val="225"/>
              </a:spcBef>
              <a:buFont typeface="Arial" panose="020B0604020202020204" pitchFamily="34" charset="0"/>
              <a:buChar char="•"/>
              <a:defRPr sz="2100"/>
            </a:lvl3pPr>
            <a:lvl4pPr marL="1030288" indent="-220663">
              <a:buClr>
                <a:schemeClr val="tx1"/>
              </a:buClr>
              <a:buFont typeface="Arial" panose="020B0604020202020204" pitchFamily="34" charset="0"/>
              <a:buChar char="•"/>
              <a:defRPr sz="2100"/>
            </a:lvl4pPr>
            <a:lvl5pPr marL="1260475" indent="-231775">
              <a:buClr>
                <a:schemeClr val="tx1"/>
              </a:buClr>
              <a:buFont typeface="Arial" panose="020B0604020202020204" pitchFamily="34" charset="0"/>
              <a:buChar char="•"/>
              <a:defRPr sz="2100"/>
            </a:lvl5pPr>
            <a:lvl6pPr marL="1087438" indent="-230188">
              <a:lnSpc>
                <a:spcPct val="106000"/>
              </a:lnSpc>
              <a:spcBef>
                <a:spcPts val="225"/>
              </a:spcBef>
              <a:buClrTx/>
              <a:buFont typeface="Arial" panose="020B0604020202020204" pitchFamily="34" charset="0"/>
              <a:buChar char="•"/>
              <a:defRPr sz="2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6AC3E53-2CB6-2B45-BF6A-9D88F89BB41F}"/>
              </a:ext>
            </a:extLst>
          </p:cNvPr>
          <p:cNvSpPr/>
          <p:nvPr/>
        </p:nvSpPr>
        <p:spPr>
          <a:xfrm>
            <a:off x="0" y="2"/>
            <a:ext cx="9144000" cy="685799"/>
          </a:xfrm>
          <a:prstGeom prst="rect">
            <a:avLst/>
          </a:prstGeom>
          <a:gradFill flip="none" rotWithShape="1">
            <a:gsLst>
              <a:gs pos="0">
                <a:schemeClr val="tx2"/>
              </a:gs>
              <a:gs pos="100000">
                <a:schemeClr val="accent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cxnSp>
        <p:nvCxnSpPr>
          <p:cNvPr id="9" name="Straight Connector 8">
            <a:extLst>
              <a:ext uri="{FF2B5EF4-FFF2-40B4-BE49-F238E27FC236}">
                <a16:creationId xmlns:a16="http://schemas.microsoft.com/office/drawing/2014/main" id="{D3BE316E-D2C2-4A44-A128-43EBA3C71CBD}"/>
              </a:ext>
            </a:extLst>
          </p:cNvPr>
          <p:cNvCxnSpPr>
            <a:cxnSpLocks/>
          </p:cNvCxnSpPr>
          <p:nvPr/>
        </p:nvCxnSpPr>
        <p:spPr>
          <a:xfrm flipH="1">
            <a:off x="628652" y="6369801"/>
            <a:ext cx="6486713" cy="0"/>
          </a:xfrm>
          <a:prstGeom prst="line">
            <a:avLst/>
          </a:prstGeom>
          <a:ln w="508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B80E1B8-7762-2540-A648-E05E64F5FA5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294144" y="5930901"/>
            <a:ext cx="1221207" cy="542291"/>
          </a:xfrm>
          <a:prstGeom prst="rect">
            <a:avLst/>
          </a:prstGeom>
        </p:spPr>
      </p:pic>
      <p:sp>
        <p:nvSpPr>
          <p:cNvPr id="6" name="Footer Placeholder 5">
            <a:extLst>
              <a:ext uri="{FF2B5EF4-FFF2-40B4-BE49-F238E27FC236}">
                <a16:creationId xmlns:a16="http://schemas.microsoft.com/office/drawing/2014/main" id="{F9E07422-F4BD-784F-846A-0D7DD12221C0}"/>
              </a:ext>
            </a:extLst>
          </p:cNvPr>
          <p:cNvSpPr>
            <a:spLocks noGrp="1"/>
          </p:cNvSpPr>
          <p:nvPr>
            <p:ph type="ftr" sz="quarter" idx="14"/>
          </p:nvPr>
        </p:nvSpPr>
        <p:spPr>
          <a:xfrm>
            <a:off x="979433" y="6356352"/>
            <a:ext cx="7535916" cy="365125"/>
          </a:xfrm>
        </p:spPr>
        <p:txBody>
          <a:bodyPr/>
          <a:lstStyle/>
          <a:p>
            <a:endParaRPr lang="en-US" dirty="0"/>
          </a:p>
        </p:txBody>
      </p:sp>
      <p:sp>
        <p:nvSpPr>
          <p:cNvPr id="15" name="Slide Number Placeholder 14">
            <a:extLst>
              <a:ext uri="{FF2B5EF4-FFF2-40B4-BE49-F238E27FC236}">
                <a16:creationId xmlns:a16="http://schemas.microsoft.com/office/drawing/2014/main" id="{6C46A50E-D12B-2A48-9F6F-3ADCA6DFE441}"/>
              </a:ext>
            </a:extLst>
          </p:cNvPr>
          <p:cNvSpPr>
            <a:spLocks noGrp="1"/>
          </p:cNvSpPr>
          <p:nvPr>
            <p:ph type="sldNum" sz="quarter" idx="15"/>
          </p:nvPr>
        </p:nvSpPr>
        <p:spPr/>
        <p:txBody>
          <a:bodyPr/>
          <a:lstStyle/>
          <a:p>
            <a:fld id="{B35AE9FF-4774-433D-9692-0A446705F1E3}" type="slidenum">
              <a:rPr lang="en-US" smtClean="0"/>
              <a:t>‹#›</a:t>
            </a:fld>
            <a:endParaRPr lang="en-US" dirty="0"/>
          </a:p>
        </p:txBody>
      </p:sp>
      <p:sp>
        <p:nvSpPr>
          <p:cNvPr id="11" name="Title 3">
            <a:extLst>
              <a:ext uri="{FF2B5EF4-FFF2-40B4-BE49-F238E27FC236}">
                <a16:creationId xmlns:a16="http://schemas.microsoft.com/office/drawing/2014/main" id="{B0ECFCE1-2E92-4E21-BECC-36872E282DA3}"/>
              </a:ext>
            </a:extLst>
          </p:cNvPr>
          <p:cNvSpPr>
            <a:spLocks noGrp="1"/>
          </p:cNvSpPr>
          <p:nvPr>
            <p:ph type="title" hasCustomPrompt="1"/>
          </p:nvPr>
        </p:nvSpPr>
        <p:spPr>
          <a:xfrm>
            <a:off x="628650" y="756310"/>
            <a:ext cx="7886700" cy="1069317"/>
          </a:xfrm>
        </p:spPr>
        <p:txBody>
          <a:bodyPr anchor="ctr">
            <a:normAutofit/>
          </a:bodyPr>
          <a:lstStyle>
            <a:lvl1pPr>
              <a:defRPr sz="3200" b="1"/>
            </a:lvl1pPr>
          </a:lstStyle>
          <a:p>
            <a:r>
              <a:rPr lang="en-US" dirty="0"/>
              <a:t>Content Slide Title</a:t>
            </a:r>
          </a:p>
        </p:txBody>
      </p:sp>
      <p:sp>
        <p:nvSpPr>
          <p:cNvPr id="12" name="Content Placeholder 2">
            <a:extLst>
              <a:ext uri="{FF2B5EF4-FFF2-40B4-BE49-F238E27FC236}">
                <a16:creationId xmlns:a16="http://schemas.microsoft.com/office/drawing/2014/main" id="{4912DAE0-4A08-4CC9-A8ED-D8B46B246CF8}"/>
              </a:ext>
            </a:extLst>
          </p:cNvPr>
          <p:cNvSpPr>
            <a:spLocks noGrp="1"/>
          </p:cNvSpPr>
          <p:nvPr>
            <p:ph idx="16"/>
          </p:nvPr>
        </p:nvSpPr>
        <p:spPr>
          <a:xfrm>
            <a:off x="4569124" y="1934503"/>
            <a:ext cx="3742645" cy="4496371"/>
          </a:xfrm>
        </p:spPr>
        <p:txBody>
          <a:bodyPr/>
          <a:lstStyle>
            <a:lvl1pPr marL="342900" indent="-342900">
              <a:lnSpc>
                <a:spcPct val="100000"/>
              </a:lnSpc>
              <a:spcBef>
                <a:spcPts val="450"/>
              </a:spcBef>
              <a:buClr>
                <a:srgbClr val="002060"/>
              </a:buClr>
              <a:buFont typeface="Arial" panose="020B0604020202020204" pitchFamily="34" charset="0"/>
              <a:buChar char="•"/>
              <a:defRPr sz="2400"/>
            </a:lvl1pPr>
            <a:lvl2pPr marL="568325" indent="-214313">
              <a:lnSpc>
                <a:spcPct val="106000"/>
              </a:lnSpc>
              <a:spcBef>
                <a:spcPts val="225"/>
              </a:spcBef>
              <a:buClrTx/>
              <a:buFont typeface="Arial" panose="020B0604020202020204" pitchFamily="34" charset="0"/>
              <a:buChar char="•"/>
              <a:defRPr sz="2100"/>
            </a:lvl2pPr>
            <a:lvl3pPr marL="798513" indent="-214313">
              <a:lnSpc>
                <a:spcPct val="106000"/>
              </a:lnSpc>
              <a:spcBef>
                <a:spcPts val="225"/>
              </a:spcBef>
              <a:buFont typeface="Arial" panose="020B0604020202020204" pitchFamily="34" charset="0"/>
              <a:buChar char="•"/>
              <a:defRPr sz="2100"/>
            </a:lvl3pPr>
            <a:lvl4pPr marL="1030288" indent="-220663">
              <a:buClr>
                <a:schemeClr val="tx1"/>
              </a:buClr>
              <a:buFont typeface="Arial" panose="020B0604020202020204" pitchFamily="34" charset="0"/>
              <a:buChar char="•"/>
              <a:defRPr sz="2100"/>
            </a:lvl4pPr>
            <a:lvl5pPr marL="1260475" indent="-231775">
              <a:buClr>
                <a:schemeClr val="tx1"/>
              </a:buClr>
              <a:buFont typeface="Arial" panose="020B0604020202020204" pitchFamily="34" charset="0"/>
              <a:buChar char="•"/>
              <a:defRPr sz="2100"/>
            </a:lvl5pPr>
            <a:lvl6pPr marL="1087438" indent="-230188">
              <a:lnSpc>
                <a:spcPct val="106000"/>
              </a:lnSpc>
              <a:spcBef>
                <a:spcPts val="225"/>
              </a:spcBef>
              <a:buClrTx/>
              <a:buFont typeface="Arial" panose="020B0604020202020204" pitchFamily="34" charset="0"/>
              <a:buChar char="•"/>
              <a:defRPr sz="210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395695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81075"/>
            <a:ext cx="7886700" cy="84455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28649" y="1839913"/>
            <a:ext cx="7886699" cy="4351338"/>
          </a:xfrm>
          <a:prstGeom prst="rect">
            <a:avLst/>
          </a:prstGeom>
        </p:spPr>
        <p:txBody>
          <a:bodyPr vert="horz" wrap="square" lIns="0" tIns="0" rIns="0" bIns="0" rtlCol="0">
            <a:normAutofit/>
          </a:bodyPr>
          <a:lstStyle/>
          <a:p>
            <a:pPr marL="137160" marR="0" lvl="3" indent="-137160" algn="l" defTabSz="685800" rtl="0" eaLnBrk="1" fontAlgn="auto" latinLnBrk="0" hangingPunct="1">
              <a:lnSpc>
                <a:spcPct val="110000"/>
              </a:lnSpc>
              <a:spcBef>
                <a:spcPts val="750"/>
              </a:spcBef>
              <a:spcAft>
                <a:spcPts val="0"/>
              </a:spcAft>
              <a:buClr>
                <a:srgbClr val="FFFFFF"/>
              </a:buClr>
              <a:buSzTx/>
              <a:buFont typeface="Arial"/>
              <a:buChar char="•"/>
              <a:tabLst/>
              <a:defRPr/>
            </a:pPr>
            <a:r>
              <a:rPr kumimoji="0" lang="en-US" sz="1350" b="1" i="0" u="none" strike="noStrike" kern="1200" cap="none" spc="0" normalizeH="0" baseline="0" noProof="0" dirty="0">
                <a:ln>
                  <a:noFill/>
                </a:ln>
                <a:solidFill>
                  <a:srgbClr val="1D335C"/>
                </a:solidFill>
                <a:effectLst/>
                <a:uLnTx/>
                <a:uFillTx/>
                <a:latin typeface="+mn-lt"/>
                <a:ea typeface="+mn-ea"/>
                <a:cs typeface="+mn-cs"/>
              </a:rPr>
              <a:t>Edit Master text styles</a:t>
            </a:r>
          </a:p>
          <a:p>
            <a:pPr marL="137160" marR="0" lvl="1" indent="-137160" algn="l" defTabSz="685800" rtl="0" eaLnBrk="1" fontAlgn="auto" latinLnBrk="0" hangingPunct="1">
              <a:lnSpc>
                <a:spcPct val="110000"/>
              </a:lnSpc>
              <a:spcBef>
                <a:spcPts val="750"/>
              </a:spcBef>
              <a:spcAft>
                <a:spcPts val="0"/>
              </a:spcAft>
              <a:buClr>
                <a:srgbClr val="FFFFFF"/>
              </a:buClr>
              <a:buSzTx/>
              <a:buFont typeface="Arial"/>
              <a:buChar char="•"/>
              <a:tabLst/>
              <a:defRPr/>
            </a:pPr>
            <a:r>
              <a:rPr kumimoji="0" lang="en-US" sz="1350" b="1" i="0" u="none" strike="noStrike" kern="1200" cap="none" spc="0" normalizeH="0" baseline="0" noProof="0" dirty="0">
                <a:ln>
                  <a:noFill/>
                </a:ln>
                <a:solidFill>
                  <a:srgbClr val="1D335C"/>
                </a:solidFill>
                <a:effectLst/>
                <a:uLnTx/>
                <a:uFillTx/>
                <a:latin typeface="+mn-lt"/>
                <a:ea typeface="+mn-ea"/>
                <a:cs typeface="+mn-cs"/>
              </a:rPr>
              <a:t>Second level</a:t>
            </a:r>
          </a:p>
          <a:p>
            <a:pPr marL="137160" marR="0" lvl="2" indent="-137160" algn="l" defTabSz="685800" rtl="0" eaLnBrk="1" fontAlgn="auto" latinLnBrk="0" hangingPunct="1">
              <a:lnSpc>
                <a:spcPct val="110000"/>
              </a:lnSpc>
              <a:spcBef>
                <a:spcPts val="750"/>
              </a:spcBef>
              <a:spcAft>
                <a:spcPts val="0"/>
              </a:spcAft>
              <a:buClr>
                <a:srgbClr val="FFFFFF"/>
              </a:buClr>
              <a:buSzTx/>
              <a:buFont typeface="Arial"/>
              <a:buChar char="•"/>
              <a:tabLst/>
              <a:defRPr/>
            </a:pPr>
            <a:r>
              <a:rPr kumimoji="0" lang="en-US" sz="1350" b="1" i="0" u="none" strike="noStrike" kern="1200" cap="none" spc="0" normalizeH="0" baseline="0" noProof="0" dirty="0">
                <a:ln>
                  <a:noFill/>
                </a:ln>
                <a:solidFill>
                  <a:srgbClr val="1D335C"/>
                </a:solidFill>
                <a:effectLst/>
                <a:uLnTx/>
                <a:uFillTx/>
                <a:latin typeface="+mn-lt"/>
                <a:ea typeface="+mn-ea"/>
                <a:cs typeface="+mn-cs"/>
              </a:rPr>
              <a:t>Third level</a:t>
            </a:r>
          </a:p>
          <a:p>
            <a:pPr marL="137160" marR="0" lvl="3" indent="-137160" algn="l" defTabSz="685800" rtl="0" eaLnBrk="1" fontAlgn="auto" latinLnBrk="0" hangingPunct="1">
              <a:lnSpc>
                <a:spcPct val="110000"/>
              </a:lnSpc>
              <a:spcBef>
                <a:spcPts val="750"/>
              </a:spcBef>
              <a:spcAft>
                <a:spcPts val="0"/>
              </a:spcAft>
              <a:buClr>
                <a:srgbClr val="FFFFFF"/>
              </a:buClr>
              <a:buSzTx/>
              <a:buFont typeface="Arial"/>
              <a:buChar char="•"/>
              <a:tabLst/>
              <a:defRPr/>
            </a:pPr>
            <a:r>
              <a:rPr kumimoji="0" lang="en-US" sz="1350" b="1" i="0" u="none" strike="noStrike" kern="1200" cap="none" spc="0" normalizeH="0" baseline="0" noProof="0" dirty="0">
                <a:ln>
                  <a:noFill/>
                </a:ln>
                <a:solidFill>
                  <a:srgbClr val="1D335C"/>
                </a:solidFill>
                <a:effectLst/>
                <a:uLnTx/>
                <a:uFillTx/>
                <a:latin typeface="+mn-lt"/>
                <a:ea typeface="+mn-ea"/>
                <a:cs typeface="+mn-cs"/>
              </a:rPr>
              <a:t>Fourth level</a:t>
            </a:r>
          </a:p>
          <a:p>
            <a:pPr marL="137160" marR="0" lvl="4" indent="-137160" algn="l" defTabSz="685800" rtl="0" eaLnBrk="1" fontAlgn="auto" latinLnBrk="0" hangingPunct="1">
              <a:lnSpc>
                <a:spcPct val="110000"/>
              </a:lnSpc>
              <a:spcBef>
                <a:spcPts val="750"/>
              </a:spcBef>
              <a:spcAft>
                <a:spcPts val="0"/>
              </a:spcAft>
              <a:buClr>
                <a:srgbClr val="FFFFFF"/>
              </a:buClr>
              <a:buSzTx/>
              <a:buFont typeface="Arial"/>
              <a:buChar char="•"/>
              <a:tabLst/>
              <a:defRPr/>
            </a:pPr>
            <a:r>
              <a:rPr kumimoji="0" lang="en-US" sz="1350" b="1" i="0" u="none" strike="noStrike" kern="1200" cap="none" spc="0" normalizeH="0" baseline="0" noProof="0" dirty="0">
                <a:ln>
                  <a:noFill/>
                </a:ln>
                <a:solidFill>
                  <a:srgbClr val="1D335C"/>
                </a:solidFill>
                <a:effectLst/>
                <a:uLnTx/>
                <a:uFillTx/>
                <a:latin typeface="+mn-lt"/>
                <a:ea typeface="+mn-ea"/>
                <a:cs typeface="+mn-cs"/>
              </a:rPr>
              <a:t>Fifth level</a:t>
            </a:r>
            <a:endParaRPr kumimoji="0" lang="en-US" sz="135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Footer Placeholder 3">
            <a:extLst>
              <a:ext uri="{FF2B5EF4-FFF2-40B4-BE49-F238E27FC236}">
                <a16:creationId xmlns:a16="http://schemas.microsoft.com/office/drawing/2014/main" id="{8CA46E9B-46A5-0549-ABF9-09ED29142A13}"/>
              </a:ext>
            </a:extLst>
          </p:cNvPr>
          <p:cNvSpPr>
            <a:spLocks noGrp="1"/>
          </p:cNvSpPr>
          <p:nvPr>
            <p:ph type="ftr" sz="quarter" idx="3"/>
          </p:nvPr>
        </p:nvSpPr>
        <p:spPr>
          <a:xfrm>
            <a:off x="979434" y="6356352"/>
            <a:ext cx="7378754" cy="365125"/>
          </a:xfrm>
          <a:prstGeom prst="rect">
            <a:avLst/>
          </a:prstGeom>
        </p:spPr>
        <p:txBody>
          <a:bodyPr vert="horz" lIns="0" tIns="0" rIns="0" bIns="0" rtlCol="0" anchor="ctr"/>
          <a:lstStyle>
            <a:lvl1pPr algn="l">
              <a:defRPr sz="600">
                <a:solidFill>
                  <a:schemeClr val="tx1">
                    <a:tint val="75000"/>
                  </a:schemeClr>
                </a:solidFill>
              </a:defRPr>
            </a:lvl1pPr>
          </a:lstStyle>
          <a:p>
            <a:endParaRPr lang="en-US" dirty="0"/>
          </a:p>
        </p:txBody>
      </p:sp>
      <p:sp>
        <p:nvSpPr>
          <p:cNvPr id="5" name="Slide Number Placeholder 4">
            <a:extLst>
              <a:ext uri="{FF2B5EF4-FFF2-40B4-BE49-F238E27FC236}">
                <a16:creationId xmlns:a16="http://schemas.microsoft.com/office/drawing/2014/main" id="{2F010A76-7238-3542-8685-2FCDB807889B}"/>
              </a:ext>
            </a:extLst>
          </p:cNvPr>
          <p:cNvSpPr>
            <a:spLocks noGrp="1"/>
          </p:cNvSpPr>
          <p:nvPr>
            <p:ph type="sldNum" sz="quarter" idx="4"/>
          </p:nvPr>
        </p:nvSpPr>
        <p:spPr>
          <a:xfrm>
            <a:off x="628649" y="6356352"/>
            <a:ext cx="350784" cy="365125"/>
          </a:xfrm>
          <a:prstGeom prst="rect">
            <a:avLst/>
          </a:prstGeom>
        </p:spPr>
        <p:txBody>
          <a:bodyPr vert="horz" lIns="0" tIns="0" rIns="0" bIns="0" rtlCol="0" anchor="ctr"/>
          <a:lstStyle>
            <a:lvl1pPr algn="l">
              <a:defRPr sz="600">
                <a:solidFill>
                  <a:schemeClr val="tx1">
                    <a:tint val="75000"/>
                  </a:schemeClr>
                </a:solidFill>
              </a:defRPr>
            </a:lvl1pPr>
          </a:lstStyle>
          <a:p>
            <a:fld id="{B35AE9FF-4774-433D-9692-0A446705F1E3}" type="slidenum">
              <a:rPr lang="en-US" smtClean="0"/>
              <a:t>‹#›</a:t>
            </a:fld>
            <a:endParaRPr lang="en-US" dirty="0"/>
          </a:p>
        </p:txBody>
      </p:sp>
    </p:spTree>
    <p:extLst>
      <p:ext uri="{BB962C8B-B14F-4D97-AF65-F5344CB8AC3E}">
        <p14:creationId xmlns:p14="http://schemas.microsoft.com/office/powerpoint/2010/main" val="215440376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Lst>
  <p:hf hdr="0" ftr="0" dt="0"/>
  <p:txStyles>
    <p:titleStyle>
      <a:lvl1pPr indent="0" algn="l" defTabSz="685800" rtl="0" eaLnBrk="1" latinLnBrk="0" hangingPunct="1">
        <a:lnSpc>
          <a:spcPct val="90000"/>
        </a:lnSpc>
        <a:spcBef>
          <a:spcPct val="0"/>
        </a:spcBef>
        <a:buNone/>
        <a:defRPr sz="2700" b="1" kern="1200">
          <a:solidFill>
            <a:schemeClr val="tx2"/>
          </a:solidFill>
          <a:latin typeface="+mj-lt"/>
          <a:ea typeface="+mj-ea"/>
          <a:cs typeface="+mj-cs"/>
        </a:defRPr>
      </a:lvl1pPr>
    </p:titleStyle>
    <p:bodyStyle>
      <a:lvl1pPr marL="0" marR="0" indent="0" algn="l" defTabSz="685800" rtl="0" eaLnBrk="1" fontAlgn="auto" latinLnBrk="0" hangingPunct="1">
        <a:lnSpc>
          <a:spcPct val="110000"/>
        </a:lnSpc>
        <a:spcBef>
          <a:spcPts val="750"/>
        </a:spcBef>
        <a:spcAft>
          <a:spcPts val="0"/>
        </a:spcAft>
        <a:buClr>
          <a:srgbClr val="FFFFFF"/>
        </a:buClr>
        <a:buSzTx/>
        <a:buFontTx/>
        <a:buNone/>
        <a:tabLst/>
        <a:defRPr sz="1350" b="1" kern="1200">
          <a:solidFill>
            <a:schemeClr val="tx2"/>
          </a:solidFill>
          <a:latin typeface="+mn-lt"/>
          <a:ea typeface="+mn-ea"/>
          <a:cs typeface="+mn-cs"/>
        </a:defRPr>
      </a:lvl1pPr>
      <a:lvl2pPr marL="0" marR="0" indent="0" algn="l" defTabSz="685800" rtl="0" eaLnBrk="1" fontAlgn="auto" latinLnBrk="0" hangingPunct="1">
        <a:lnSpc>
          <a:spcPct val="110000"/>
        </a:lnSpc>
        <a:spcBef>
          <a:spcPts val="750"/>
        </a:spcBef>
        <a:spcAft>
          <a:spcPts val="0"/>
        </a:spcAft>
        <a:buClr>
          <a:srgbClr val="FFFFFF"/>
        </a:buClr>
        <a:buSzTx/>
        <a:buFontTx/>
        <a:buNone/>
        <a:tabLst/>
        <a:defRPr sz="1350" kern="1200">
          <a:solidFill>
            <a:schemeClr val="tx1"/>
          </a:solidFill>
          <a:latin typeface="+mn-lt"/>
          <a:ea typeface="+mn-ea"/>
          <a:cs typeface="+mn-cs"/>
        </a:defRPr>
      </a:lvl2pPr>
      <a:lvl3pPr marL="0" marR="0" indent="0" algn="l" defTabSz="685800" rtl="0" eaLnBrk="1" fontAlgn="auto" latinLnBrk="0" hangingPunct="1">
        <a:lnSpc>
          <a:spcPct val="110000"/>
        </a:lnSpc>
        <a:spcBef>
          <a:spcPts val="750"/>
        </a:spcBef>
        <a:spcAft>
          <a:spcPts val="0"/>
        </a:spcAft>
        <a:buClrTx/>
        <a:buSzTx/>
        <a:buFontTx/>
        <a:buNone/>
        <a:tabLst/>
        <a:defRPr sz="1350" kern="1200">
          <a:solidFill>
            <a:schemeClr val="tx1"/>
          </a:solidFill>
          <a:latin typeface="+mn-lt"/>
          <a:ea typeface="+mn-ea"/>
          <a:cs typeface="+mn-cs"/>
        </a:defRPr>
      </a:lvl3pPr>
      <a:lvl4pPr marL="0" marR="0" indent="0" algn="l" defTabSz="685800" rtl="0" eaLnBrk="1" fontAlgn="auto" latinLnBrk="0" hangingPunct="1">
        <a:lnSpc>
          <a:spcPct val="110000"/>
        </a:lnSpc>
        <a:spcBef>
          <a:spcPts val="375"/>
        </a:spcBef>
        <a:spcAft>
          <a:spcPts val="0"/>
        </a:spcAft>
        <a:buClr>
          <a:srgbClr val="00B2D5"/>
        </a:buClr>
        <a:buSzTx/>
        <a:buFontTx/>
        <a:buNone/>
        <a:tabLst/>
        <a:defRPr sz="1350" kern="1200">
          <a:solidFill>
            <a:schemeClr val="tx1"/>
          </a:solidFill>
          <a:latin typeface="+mn-lt"/>
          <a:ea typeface="+mn-ea"/>
          <a:cs typeface="+mn-cs"/>
        </a:defRPr>
      </a:lvl4pPr>
      <a:lvl5pPr marL="0" marR="0" indent="0" algn="l" defTabSz="685800" rtl="0" eaLnBrk="1" fontAlgn="auto" latinLnBrk="0" hangingPunct="1">
        <a:lnSpc>
          <a:spcPct val="110000"/>
        </a:lnSpc>
        <a:spcBef>
          <a:spcPts val="375"/>
        </a:spcBef>
        <a:spcAft>
          <a:spcPts val="0"/>
        </a:spcAft>
        <a:buClr>
          <a:srgbClr val="00B2D5"/>
        </a:buClr>
        <a:buSzTx/>
        <a:buFontTx/>
        <a:buNone/>
        <a:tabLst/>
        <a:defRPr sz="1350" kern="1200">
          <a:solidFill>
            <a:schemeClr val="tx1"/>
          </a:solidFill>
          <a:latin typeface="+mn-lt"/>
          <a:ea typeface="+mn-ea"/>
          <a:cs typeface="+mn-cs"/>
        </a:defRPr>
      </a:lvl5pPr>
      <a:lvl6pPr marL="548640" marR="0" indent="-137160" algn="l" defTabSz="685800" rtl="0" eaLnBrk="1" fontAlgn="auto" latinLnBrk="0" hangingPunct="1">
        <a:lnSpc>
          <a:spcPct val="110000"/>
        </a:lnSpc>
        <a:spcBef>
          <a:spcPts val="375"/>
        </a:spcBef>
        <a:spcAft>
          <a:spcPts val="0"/>
        </a:spcAft>
        <a:buClr>
          <a:srgbClr val="00B2D5"/>
        </a:buClr>
        <a:buSzTx/>
        <a:buFont typeface=".AppleSystemUIFont" charset="-120"/>
        <a:buChar char="–"/>
        <a:tabLst/>
        <a:defRPr sz="1350" kern="1200">
          <a:solidFill>
            <a:schemeClr val="tx1"/>
          </a:solidFill>
          <a:latin typeface="+mn-lt"/>
          <a:ea typeface="+mn-ea"/>
          <a:cs typeface="+mn-cs"/>
        </a:defRPr>
      </a:lvl6pPr>
      <a:lvl7pPr marL="548640" marR="0" indent="-137160" algn="l" defTabSz="685800" rtl="0" eaLnBrk="1" fontAlgn="auto" latinLnBrk="0" hangingPunct="1">
        <a:lnSpc>
          <a:spcPct val="110000"/>
        </a:lnSpc>
        <a:spcBef>
          <a:spcPts val="375"/>
        </a:spcBef>
        <a:spcAft>
          <a:spcPts val="0"/>
        </a:spcAft>
        <a:buClr>
          <a:srgbClr val="00B2D5"/>
        </a:buClr>
        <a:buSzTx/>
        <a:buFont typeface=".AppleSystemUIFont" charset="-120"/>
        <a:buChar char="–"/>
        <a:tabLst/>
        <a:defRPr sz="1350" kern="1200">
          <a:solidFill>
            <a:schemeClr val="tx1"/>
          </a:solidFill>
          <a:latin typeface="+mn-lt"/>
          <a:ea typeface="+mn-ea"/>
          <a:cs typeface="+mn-cs"/>
        </a:defRPr>
      </a:lvl7pPr>
      <a:lvl8pPr marL="548640" marR="0" indent="-137160" algn="l" defTabSz="685800" rtl="0" eaLnBrk="1" fontAlgn="auto" latinLnBrk="0" hangingPunct="1">
        <a:lnSpc>
          <a:spcPct val="110000"/>
        </a:lnSpc>
        <a:spcBef>
          <a:spcPts val="375"/>
        </a:spcBef>
        <a:spcAft>
          <a:spcPts val="0"/>
        </a:spcAft>
        <a:buClr>
          <a:srgbClr val="00B2D5"/>
        </a:buClr>
        <a:buSzTx/>
        <a:buFont typeface=".AppleSystemUIFont" charset="-120"/>
        <a:buChar char="–"/>
        <a:tabLst/>
        <a:defRPr sz="1350" kern="1200">
          <a:solidFill>
            <a:schemeClr val="tx1"/>
          </a:solidFill>
          <a:latin typeface="+mn-lt"/>
          <a:ea typeface="+mn-ea"/>
          <a:cs typeface="+mn-cs"/>
        </a:defRPr>
      </a:lvl8pPr>
      <a:lvl9pPr marL="548640" marR="0" indent="-137160" algn="l" defTabSz="685800" rtl="0" eaLnBrk="1" fontAlgn="auto" latinLnBrk="0" hangingPunct="1">
        <a:lnSpc>
          <a:spcPct val="110000"/>
        </a:lnSpc>
        <a:spcBef>
          <a:spcPts val="375"/>
        </a:spcBef>
        <a:spcAft>
          <a:spcPts val="0"/>
        </a:spcAft>
        <a:buClr>
          <a:srgbClr val="00B2D5"/>
        </a:buClr>
        <a:buSzTx/>
        <a:buFont typeface=".AppleSystemUIFont" charset="-120"/>
        <a:buChar char="–"/>
        <a:tabLst/>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0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jpg"/><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www.fakslaw.com/" TargetMode="External"/><Relationship Id="rId4" Type="http://schemas.openxmlformats.org/officeDocument/2006/relationships/hyperlink" Target="mailto:jmccormack@MLMIC.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svg"/><Relationship Id="rId11" Type="http://schemas.openxmlformats.org/officeDocument/2006/relationships/image" Target="../media/image24.png"/><Relationship Id="rId5" Type="http://schemas.openxmlformats.org/officeDocument/2006/relationships/image" Target="../media/image19.png"/><Relationship Id="rId10" Type="http://schemas.microsoft.com/office/2007/relationships/hdphoto" Target="../media/hdphoto1.wdp"/><Relationship Id="rId4" Type="http://schemas.openxmlformats.org/officeDocument/2006/relationships/image" Target="../media/image18.sv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0FBFC-31D2-4327-8102-6A44DC9AC2AB}"/>
              </a:ext>
            </a:extLst>
          </p:cNvPr>
          <p:cNvSpPr>
            <a:spLocks noGrp="1"/>
          </p:cNvSpPr>
          <p:nvPr>
            <p:ph type="title"/>
          </p:nvPr>
        </p:nvSpPr>
        <p:spPr>
          <a:xfrm>
            <a:off x="633461" y="342073"/>
            <a:ext cx="7902702" cy="1884218"/>
          </a:xfrm>
        </p:spPr>
        <p:txBody>
          <a:bodyPr/>
          <a:lstStyle/>
          <a:p>
            <a:r>
              <a:rPr lang="en-US" sz="3200" dirty="0"/>
              <a:t>Million Dollar Claims</a:t>
            </a:r>
            <a:br>
              <a:rPr lang="en-US" dirty="0"/>
            </a:br>
            <a:r>
              <a:rPr lang="en-US" sz="2800" b="0" dirty="0"/>
              <a:t>A Closer Look</a:t>
            </a:r>
            <a:endParaRPr lang="en-US" b="0" dirty="0"/>
          </a:p>
        </p:txBody>
      </p:sp>
      <p:pic>
        <p:nvPicPr>
          <p:cNvPr id="3" name="Picture 2">
            <a:extLst>
              <a:ext uri="{FF2B5EF4-FFF2-40B4-BE49-F238E27FC236}">
                <a16:creationId xmlns:a16="http://schemas.microsoft.com/office/drawing/2014/main" id="{8CE1BCFE-5558-4302-A86E-DE4567F2124E}"/>
              </a:ext>
            </a:extLst>
          </p:cNvPr>
          <p:cNvPicPr>
            <a:picLocks noChangeAspect="1"/>
          </p:cNvPicPr>
          <p:nvPr/>
        </p:nvPicPr>
        <p:blipFill>
          <a:blip r:embed="rId3"/>
          <a:stretch>
            <a:fillRect/>
          </a:stretch>
        </p:blipFill>
        <p:spPr>
          <a:xfrm>
            <a:off x="1371599" y="1953490"/>
            <a:ext cx="6599146" cy="3484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22515109"/>
      </p:ext>
    </p:extLst>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E96693-78EC-46FD-8608-C7C176CEBBC6}"/>
              </a:ext>
            </a:extLst>
          </p:cNvPr>
          <p:cNvSpPr>
            <a:spLocks noGrp="1"/>
          </p:cNvSpPr>
          <p:nvPr>
            <p:ph type="sldNum" sz="quarter" idx="15"/>
          </p:nvPr>
        </p:nvSpPr>
        <p:spPr/>
        <p:txBody>
          <a:bodyPr/>
          <a:lstStyle/>
          <a:p>
            <a:fld id="{B35AE9FF-4774-433D-9692-0A446705F1E3}" type="slidenum">
              <a:rPr lang="en-US" smtClean="0"/>
              <a:pPr/>
              <a:t>10</a:t>
            </a:fld>
            <a:endParaRPr lang="en-US" dirty="0"/>
          </a:p>
        </p:txBody>
      </p:sp>
      <p:sp>
        <p:nvSpPr>
          <p:cNvPr id="4" name="Title 3">
            <a:extLst>
              <a:ext uri="{FF2B5EF4-FFF2-40B4-BE49-F238E27FC236}">
                <a16:creationId xmlns:a16="http://schemas.microsoft.com/office/drawing/2014/main" id="{3ED251C5-893F-4EAC-A842-403731C8EEE7}"/>
              </a:ext>
            </a:extLst>
          </p:cNvPr>
          <p:cNvSpPr>
            <a:spLocks noGrp="1"/>
          </p:cNvSpPr>
          <p:nvPr>
            <p:ph type="title"/>
          </p:nvPr>
        </p:nvSpPr>
        <p:spPr/>
        <p:txBody>
          <a:bodyPr/>
          <a:lstStyle/>
          <a:p>
            <a:r>
              <a:rPr lang="en-US" dirty="0"/>
              <a:t>Chief Medical Factor</a:t>
            </a:r>
          </a:p>
        </p:txBody>
      </p:sp>
      <p:sp>
        <p:nvSpPr>
          <p:cNvPr id="7" name="Content Placeholder 6">
            <a:extLst>
              <a:ext uri="{FF2B5EF4-FFF2-40B4-BE49-F238E27FC236}">
                <a16:creationId xmlns:a16="http://schemas.microsoft.com/office/drawing/2014/main" id="{0666E0F8-14AE-45BE-BF7E-E83634820F22}"/>
              </a:ext>
            </a:extLst>
          </p:cNvPr>
          <p:cNvSpPr>
            <a:spLocks noGrp="1"/>
          </p:cNvSpPr>
          <p:nvPr>
            <p:ph idx="16"/>
          </p:nvPr>
        </p:nvSpPr>
        <p:spPr/>
        <p:txBody>
          <a:bodyPr>
            <a:normAutofit/>
          </a:bodyPr>
          <a:lstStyle/>
          <a:p>
            <a:r>
              <a:rPr lang="en-US" sz="2000" dirty="0"/>
              <a:t>Chief medical factor is formerly known as medical misadventure.</a:t>
            </a:r>
          </a:p>
          <a:p>
            <a:r>
              <a:rPr lang="en-US" sz="2000" dirty="0"/>
              <a:t>It is defined as an act or omission by a healthcare provider that falls below the accepted standards of medical care, triggering a claim for medical and/or legal damages.</a:t>
            </a:r>
            <a:br>
              <a:rPr lang="en-US" sz="1200" dirty="0"/>
            </a:br>
            <a:br>
              <a:rPr lang="en-US" sz="1050" dirty="0"/>
            </a:br>
            <a:r>
              <a:rPr lang="en-US" sz="1400" i="1" dirty="0"/>
              <a:t>(Medical Professional Liability Association [MPL Association] Data Sharing Project Reference Manual, 2018)</a:t>
            </a:r>
            <a:endParaRPr lang="en-US" sz="1600" i="1" dirty="0"/>
          </a:p>
        </p:txBody>
      </p:sp>
      <p:pic>
        <p:nvPicPr>
          <p:cNvPr id="2" name="Picture 1">
            <a:extLst>
              <a:ext uri="{FF2B5EF4-FFF2-40B4-BE49-F238E27FC236}">
                <a16:creationId xmlns:a16="http://schemas.microsoft.com/office/drawing/2014/main" id="{68964B00-DA1C-4C34-BF3F-1CA20B4AD7C1}"/>
              </a:ext>
            </a:extLst>
          </p:cNvPr>
          <p:cNvPicPr>
            <a:picLocks noChangeAspect="1"/>
          </p:cNvPicPr>
          <p:nvPr/>
        </p:nvPicPr>
        <p:blipFill>
          <a:blip r:embed="rId3"/>
          <a:stretch>
            <a:fillRect/>
          </a:stretch>
        </p:blipFill>
        <p:spPr>
          <a:xfrm>
            <a:off x="628649" y="1472809"/>
            <a:ext cx="3682303" cy="4761389"/>
          </a:xfrm>
          <a:prstGeom prst="rect">
            <a:avLst/>
          </a:prstGeom>
        </p:spPr>
      </p:pic>
    </p:spTree>
    <p:extLst>
      <p:ext uri="{BB962C8B-B14F-4D97-AF65-F5344CB8AC3E}">
        <p14:creationId xmlns:p14="http://schemas.microsoft.com/office/powerpoint/2010/main" val="2698216514"/>
      </p:ext>
    </p:extLst>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normAutofit/>
          </a:bodyPr>
          <a:lstStyle/>
          <a:p>
            <a:r>
              <a:rPr lang="en-US" dirty="0"/>
              <a:t>For Tests and Consultations:</a:t>
            </a:r>
          </a:p>
          <a:p>
            <a:pPr lvl="1"/>
            <a:r>
              <a:rPr lang="en-US" dirty="0"/>
              <a:t>Document and track the dates:</a:t>
            </a:r>
          </a:p>
          <a:p>
            <a:pPr lvl="2"/>
            <a:r>
              <a:rPr lang="en-US" dirty="0"/>
              <a:t>the test and/or referral was performed,</a:t>
            </a:r>
          </a:p>
          <a:p>
            <a:pPr lvl="2"/>
            <a:r>
              <a:rPr lang="en-US" dirty="0"/>
              <a:t>the results and/or recommendation were received and reviewed, and</a:t>
            </a:r>
          </a:p>
          <a:p>
            <a:pPr lvl="2"/>
            <a:r>
              <a:rPr lang="en-US" dirty="0"/>
              <a:t>the discussion of study results with the patient and any advice given.</a:t>
            </a:r>
          </a:p>
          <a:p>
            <a:pPr marL="0" indent="0">
              <a:buNone/>
            </a:pPr>
            <a:endParaRPr lang="en-US"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100</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Follow-Up</a:t>
            </a:r>
            <a:endParaRPr lang="en-US" dirty="0"/>
          </a:p>
        </p:txBody>
      </p:sp>
    </p:spTree>
    <p:extLst>
      <p:ext uri="{BB962C8B-B14F-4D97-AF65-F5344CB8AC3E}">
        <p14:creationId xmlns:p14="http://schemas.microsoft.com/office/powerpoint/2010/main" val="996136149"/>
      </p:ext>
    </p:extLst>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dirty="0"/>
              <a:t>For Missed Appointments:</a:t>
            </a:r>
          </a:p>
          <a:p>
            <a:pPr lvl="1"/>
            <a:r>
              <a:rPr lang="en-US" dirty="0"/>
              <a:t>Advise the provider of all missed appointments.</a:t>
            </a:r>
          </a:p>
          <a:p>
            <a:pPr lvl="1"/>
            <a:r>
              <a:rPr lang="en-US" dirty="0"/>
              <a:t>Adjust the care plan as needed.</a:t>
            </a:r>
          </a:p>
          <a:p>
            <a:pPr lvl="1"/>
            <a:r>
              <a:rPr lang="en-US" dirty="0"/>
              <a:t>Explore the reasons for the missed appointment.</a:t>
            </a:r>
          </a:p>
          <a:p>
            <a:pPr lvl="1"/>
            <a:r>
              <a:rPr lang="en-US" dirty="0"/>
              <a:t>Re-educate the patient on the rationale for keeping appointments.</a:t>
            </a:r>
          </a:p>
          <a:p>
            <a:endParaRPr lang="en-US"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pPr/>
              <a:t>101</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Follow-Up</a:t>
            </a:r>
            <a:endParaRPr lang="en-US" b="0" dirty="0"/>
          </a:p>
        </p:txBody>
      </p:sp>
    </p:spTree>
    <p:extLst>
      <p:ext uri="{BB962C8B-B14F-4D97-AF65-F5344CB8AC3E}">
        <p14:creationId xmlns:p14="http://schemas.microsoft.com/office/powerpoint/2010/main" val="1374680536"/>
      </p:ext>
    </p:extLst>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0CAD57-BCA3-43C1-929E-868BC0449FFB}"/>
              </a:ext>
            </a:extLst>
          </p:cNvPr>
          <p:cNvSpPr>
            <a:spLocks noGrp="1"/>
          </p:cNvSpPr>
          <p:nvPr>
            <p:ph idx="1"/>
          </p:nvPr>
        </p:nvSpPr>
        <p:spPr/>
        <p:txBody>
          <a:bodyPr>
            <a:normAutofit lnSpcReduction="10000"/>
          </a:bodyPr>
          <a:lstStyle/>
          <a:p>
            <a:pPr lvl="0"/>
            <a:r>
              <a:rPr lang="en-US" dirty="0"/>
              <a:t>As illustrated in this report, New York State’s reputation as a difficult litigation environment for the healthcare industry is well-earned.</a:t>
            </a:r>
          </a:p>
          <a:p>
            <a:pPr lvl="0"/>
            <a:r>
              <a:rPr lang="en-US" dirty="0"/>
              <a:t>In 2017, New York’s total payout for medical malpractice cases was nearly $618M:</a:t>
            </a:r>
          </a:p>
          <a:p>
            <a:pPr lvl="1"/>
            <a:r>
              <a:rPr lang="en-US" dirty="0"/>
              <a:t>This is the highest amount in the nation despite NY ranking fourth in population.</a:t>
            </a:r>
          </a:p>
          <a:p>
            <a:pPr lvl="1"/>
            <a:r>
              <a:rPr lang="en-US" dirty="0"/>
              <a:t>This total is also $275M higher than the second most-costly state, Pennsylvania.</a:t>
            </a:r>
          </a:p>
          <a:p>
            <a:pPr lvl="0"/>
            <a:r>
              <a:rPr lang="en-US" dirty="0"/>
              <a:t>There are measures taken nationwide which, if enacted, would balance the New York medical malpractice arena.</a:t>
            </a:r>
          </a:p>
          <a:p>
            <a:endParaRPr lang="en-US" dirty="0"/>
          </a:p>
        </p:txBody>
      </p:sp>
      <p:sp>
        <p:nvSpPr>
          <p:cNvPr id="3" name="Slide Number Placeholder 2">
            <a:extLst>
              <a:ext uri="{FF2B5EF4-FFF2-40B4-BE49-F238E27FC236}">
                <a16:creationId xmlns:a16="http://schemas.microsoft.com/office/drawing/2014/main" id="{1F964188-86EB-4B80-91F2-2C1DA654EE4B}"/>
              </a:ext>
            </a:extLst>
          </p:cNvPr>
          <p:cNvSpPr>
            <a:spLocks noGrp="1"/>
          </p:cNvSpPr>
          <p:nvPr>
            <p:ph type="sldNum" sz="quarter" idx="15"/>
          </p:nvPr>
        </p:nvSpPr>
        <p:spPr/>
        <p:txBody>
          <a:bodyPr/>
          <a:lstStyle/>
          <a:p>
            <a:fld id="{B35AE9FF-4774-433D-9692-0A446705F1E3}" type="slidenum">
              <a:rPr lang="en-US" smtClean="0"/>
              <a:pPr/>
              <a:t>102</a:t>
            </a:fld>
            <a:endParaRPr lang="en-US" dirty="0"/>
          </a:p>
        </p:txBody>
      </p:sp>
      <p:sp>
        <p:nvSpPr>
          <p:cNvPr id="4" name="Title 3">
            <a:extLst>
              <a:ext uri="{FF2B5EF4-FFF2-40B4-BE49-F238E27FC236}">
                <a16:creationId xmlns:a16="http://schemas.microsoft.com/office/drawing/2014/main" id="{C0127C2B-5E08-4356-94E1-A53C6A4DF3F3}"/>
              </a:ext>
            </a:extLst>
          </p:cNvPr>
          <p:cNvSpPr>
            <a:spLocks noGrp="1"/>
          </p:cNvSpPr>
          <p:nvPr>
            <p:ph type="title"/>
          </p:nvPr>
        </p:nvSpPr>
        <p:spPr/>
        <p:txBody>
          <a:bodyPr/>
          <a:lstStyle/>
          <a:p>
            <a:r>
              <a:rPr lang="en-US" dirty="0"/>
              <a:t>The Jury’s Still Out…</a:t>
            </a:r>
          </a:p>
        </p:txBody>
      </p:sp>
    </p:spTree>
    <p:extLst>
      <p:ext uri="{BB962C8B-B14F-4D97-AF65-F5344CB8AC3E}">
        <p14:creationId xmlns:p14="http://schemas.microsoft.com/office/powerpoint/2010/main" val="2941077459"/>
      </p:ext>
    </p:extLst>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237FE4-D28B-498E-A141-54BDA795C8A6}"/>
              </a:ext>
            </a:extLst>
          </p:cNvPr>
          <p:cNvSpPr>
            <a:spLocks noGrp="1"/>
          </p:cNvSpPr>
          <p:nvPr>
            <p:ph idx="1"/>
          </p:nvPr>
        </p:nvSpPr>
        <p:spPr/>
        <p:txBody>
          <a:bodyPr>
            <a:normAutofit lnSpcReduction="10000"/>
          </a:bodyPr>
          <a:lstStyle/>
          <a:p>
            <a:r>
              <a:rPr lang="en-US" dirty="0"/>
              <a:t>Measures taken nationwide, but absent in NYS:</a:t>
            </a:r>
          </a:p>
          <a:p>
            <a:pPr lvl="1"/>
            <a:r>
              <a:rPr lang="en-US" sz="2400" dirty="0"/>
              <a:t>Cap on non-economic damages:</a:t>
            </a:r>
          </a:p>
          <a:p>
            <a:pPr lvl="2"/>
            <a:r>
              <a:rPr lang="en-US" sz="2400" dirty="0"/>
              <a:t>This measure, adopted in thirty other states, caps the reward on non-economic damages in medical malpractice cases at $250,000 (with a yearly update for inflation).</a:t>
            </a:r>
          </a:p>
          <a:p>
            <a:pPr lvl="1"/>
            <a:r>
              <a:rPr lang="en-US" sz="2400" dirty="0"/>
              <a:t>Physician affidavit of merit:</a:t>
            </a:r>
          </a:p>
          <a:p>
            <a:pPr lvl="2"/>
            <a:r>
              <a:rPr lang="en-US" sz="2400" dirty="0"/>
              <a:t>This would require plaintiff attorneys to submit a detailed affidavit from an identified physician when filing a medical malpractice suit.</a:t>
            </a:r>
          </a:p>
          <a:p>
            <a:pPr lvl="2"/>
            <a:r>
              <a:rPr lang="en-US" sz="2400" dirty="0"/>
              <a:t>This would serve as a vetting of professional liability claims prior to commencing a legal action.</a:t>
            </a:r>
          </a:p>
        </p:txBody>
      </p:sp>
      <p:sp>
        <p:nvSpPr>
          <p:cNvPr id="3" name="Slide Number Placeholder 2">
            <a:extLst>
              <a:ext uri="{FF2B5EF4-FFF2-40B4-BE49-F238E27FC236}">
                <a16:creationId xmlns:a16="http://schemas.microsoft.com/office/drawing/2014/main" id="{9521B66E-9A77-4935-B6D2-CF7CB792CE34}"/>
              </a:ext>
            </a:extLst>
          </p:cNvPr>
          <p:cNvSpPr>
            <a:spLocks noGrp="1"/>
          </p:cNvSpPr>
          <p:nvPr>
            <p:ph type="sldNum" sz="quarter" idx="15"/>
          </p:nvPr>
        </p:nvSpPr>
        <p:spPr/>
        <p:txBody>
          <a:bodyPr/>
          <a:lstStyle/>
          <a:p>
            <a:fld id="{B35AE9FF-4774-433D-9692-0A446705F1E3}" type="slidenum">
              <a:rPr lang="en-US" smtClean="0"/>
              <a:t>103</a:t>
            </a:fld>
            <a:endParaRPr lang="en-US" dirty="0"/>
          </a:p>
        </p:txBody>
      </p:sp>
      <p:sp>
        <p:nvSpPr>
          <p:cNvPr id="4" name="Title 3">
            <a:extLst>
              <a:ext uri="{FF2B5EF4-FFF2-40B4-BE49-F238E27FC236}">
                <a16:creationId xmlns:a16="http://schemas.microsoft.com/office/drawing/2014/main" id="{50992864-7BDD-45F1-B9C2-7E16EFD5F2C7}"/>
              </a:ext>
            </a:extLst>
          </p:cNvPr>
          <p:cNvSpPr>
            <a:spLocks noGrp="1"/>
          </p:cNvSpPr>
          <p:nvPr>
            <p:ph type="title"/>
          </p:nvPr>
        </p:nvSpPr>
        <p:spPr/>
        <p:txBody>
          <a:bodyPr/>
          <a:lstStyle/>
          <a:p>
            <a:r>
              <a:rPr lang="en-US" dirty="0"/>
              <a:t>The Jury’s Still Out…</a:t>
            </a:r>
          </a:p>
        </p:txBody>
      </p:sp>
    </p:spTree>
    <p:extLst>
      <p:ext uri="{BB962C8B-B14F-4D97-AF65-F5344CB8AC3E}">
        <p14:creationId xmlns:p14="http://schemas.microsoft.com/office/powerpoint/2010/main" val="4012423083"/>
      </p:ext>
    </p:extLst>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30DC49-F610-445D-9E37-84A8753AC1DD}"/>
              </a:ext>
            </a:extLst>
          </p:cNvPr>
          <p:cNvSpPr>
            <a:spLocks noGrp="1"/>
          </p:cNvSpPr>
          <p:nvPr>
            <p:ph idx="1"/>
          </p:nvPr>
        </p:nvSpPr>
        <p:spPr/>
        <p:txBody>
          <a:bodyPr>
            <a:normAutofit lnSpcReduction="10000"/>
          </a:bodyPr>
          <a:lstStyle/>
          <a:p>
            <a:r>
              <a:rPr lang="en-US" dirty="0"/>
              <a:t>Measures taken nationwide, but absent in NYS:</a:t>
            </a:r>
          </a:p>
          <a:p>
            <a:pPr lvl="1"/>
            <a:r>
              <a:rPr lang="en-US" dirty="0"/>
              <a:t>Full disclosure of medical experts:</a:t>
            </a:r>
          </a:p>
          <a:p>
            <a:pPr lvl="2"/>
            <a:r>
              <a:rPr lang="en-US" dirty="0"/>
              <a:t>Identify all experts before trial.</a:t>
            </a:r>
          </a:p>
          <a:p>
            <a:pPr lvl="2"/>
            <a:r>
              <a:rPr lang="en-US" dirty="0"/>
              <a:t>Afford the opportunity to depose all experts before trial.</a:t>
            </a:r>
          </a:p>
          <a:p>
            <a:pPr lvl="1"/>
            <a:r>
              <a:rPr lang="en-US" dirty="0"/>
              <a:t>Quality protections for large physician groups:</a:t>
            </a:r>
          </a:p>
          <a:p>
            <a:pPr lvl="2"/>
            <a:r>
              <a:rPr lang="en-US" dirty="0"/>
              <a:t>The same confidentiality and immunity protections afforded to Article 28 facilities in NYS would allow large physician groups to establish sophisticated peer review and quality initiatives to improve care.</a:t>
            </a:r>
          </a:p>
          <a:p>
            <a:pPr lvl="1"/>
            <a:r>
              <a:rPr lang="en-US" dirty="0"/>
              <a:t>Statutory interest rate:</a:t>
            </a:r>
          </a:p>
          <a:p>
            <a:pPr lvl="2"/>
            <a:r>
              <a:rPr lang="en-US" dirty="0"/>
              <a:t>Reducing the 9% statutory interest rate on judgments to the market rate would reduce the significant costs associated with medical malpractice claims.</a:t>
            </a:r>
          </a:p>
        </p:txBody>
      </p:sp>
      <p:sp>
        <p:nvSpPr>
          <p:cNvPr id="3" name="Slide Number Placeholder 2">
            <a:extLst>
              <a:ext uri="{FF2B5EF4-FFF2-40B4-BE49-F238E27FC236}">
                <a16:creationId xmlns:a16="http://schemas.microsoft.com/office/drawing/2014/main" id="{E25C0A66-A1C4-472D-A07F-61ADC2916B41}"/>
              </a:ext>
            </a:extLst>
          </p:cNvPr>
          <p:cNvSpPr>
            <a:spLocks noGrp="1"/>
          </p:cNvSpPr>
          <p:nvPr>
            <p:ph type="sldNum" sz="quarter" idx="15"/>
          </p:nvPr>
        </p:nvSpPr>
        <p:spPr/>
        <p:txBody>
          <a:bodyPr/>
          <a:lstStyle/>
          <a:p>
            <a:fld id="{B35AE9FF-4774-433D-9692-0A446705F1E3}" type="slidenum">
              <a:rPr lang="en-US" smtClean="0"/>
              <a:pPr/>
              <a:t>104</a:t>
            </a:fld>
            <a:endParaRPr lang="en-US" dirty="0"/>
          </a:p>
        </p:txBody>
      </p:sp>
      <p:sp>
        <p:nvSpPr>
          <p:cNvPr id="4" name="Title 3">
            <a:extLst>
              <a:ext uri="{FF2B5EF4-FFF2-40B4-BE49-F238E27FC236}">
                <a16:creationId xmlns:a16="http://schemas.microsoft.com/office/drawing/2014/main" id="{70EE6649-77B1-4AF4-9950-A60CA0C288F1}"/>
              </a:ext>
            </a:extLst>
          </p:cNvPr>
          <p:cNvSpPr>
            <a:spLocks noGrp="1"/>
          </p:cNvSpPr>
          <p:nvPr>
            <p:ph type="title"/>
          </p:nvPr>
        </p:nvSpPr>
        <p:spPr/>
        <p:txBody>
          <a:bodyPr/>
          <a:lstStyle/>
          <a:p>
            <a:r>
              <a:rPr lang="en-US" dirty="0"/>
              <a:t>The Jury’s Still Out…</a:t>
            </a:r>
          </a:p>
        </p:txBody>
      </p:sp>
    </p:spTree>
    <p:extLst>
      <p:ext uri="{BB962C8B-B14F-4D97-AF65-F5344CB8AC3E}">
        <p14:creationId xmlns:p14="http://schemas.microsoft.com/office/powerpoint/2010/main" val="3076647858"/>
      </p:ext>
    </p:extLst>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EC420-BFA0-4B26-B226-93397DF3360F}"/>
              </a:ext>
            </a:extLst>
          </p:cNvPr>
          <p:cNvSpPr>
            <a:spLocks noGrp="1"/>
          </p:cNvSpPr>
          <p:nvPr>
            <p:ph idx="1"/>
          </p:nvPr>
        </p:nvSpPr>
        <p:spPr/>
        <p:txBody>
          <a:bodyPr>
            <a:normAutofit/>
          </a:bodyPr>
          <a:lstStyle/>
          <a:p>
            <a:r>
              <a:rPr lang="en-US" dirty="0"/>
              <a:t>As New York State’s largest medical liability carrier for healthcare professionals, only MLMIC has the experience to provide such an in-depth analysis of the New York claims experience.</a:t>
            </a:r>
          </a:p>
          <a:p>
            <a:r>
              <a:rPr lang="en-US" dirty="0"/>
              <a:t>There are inherent high-exposure specialties and procedures in the field of healthcare, especially those that provide care of an urgent and complex nature:  </a:t>
            </a:r>
          </a:p>
          <a:p>
            <a:pPr lvl="1"/>
            <a:r>
              <a:rPr lang="en-US" dirty="0"/>
              <a:t>For this reason, our finding of Ob/Gyn as the most frequent specialty associated with this large loss review was not unexpected. </a:t>
            </a:r>
          </a:p>
        </p:txBody>
      </p:sp>
      <p:sp>
        <p:nvSpPr>
          <p:cNvPr id="3" name="Slide Number Placeholder 2">
            <a:extLst>
              <a:ext uri="{FF2B5EF4-FFF2-40B4-BE49-F238E27FC236}">
                <a16:creationId xmlns:a16="http://schemas.microsoft.com/office/drawing/2014/main" id="{0421A59C-0F8D-4A83-BF7E-EDC8793DE02F}"/>
              </a:ext>
            </a:extLst>
          </p:cNvPr>
          <p:cNvSpPr>
            <a:spLocks noGrp="1"/>
          </p:cNvSpPr>
          <p:nvPr>
            <p:ph type="sldNum" sz="quarter" idx="15"/>
          </p:nvPr>
        </p:nvSpPr>
        <p:spPr/>
        <p:txBody>
          <a:bodyPr/>
          <a:lstStyle/>
          <a:p>
            <a:fld id="{B35AE9FF-4774-433D-9692-0A446705F1E3}" type="slidenum">
              <a:rPr lang="en-US" smtClean="0"/>
              <a:t>105</a:t>
            </a:fld>
            <a:endParaRPr lang="en-US" dirty="0"/>
          </a:p>
        </p:txBody>
      </p:sp>
      <p:sp>
        <p:nvSpPr>
          <p:cNvPr id="4" name="Title 3">
            <a:extLst>
              <a:ext uri="{FF2B5EF4-FFF2-40B4-BE49-F238E27FC236}">
                <a16:creationId xmlns:a16="http://schemas.microsoft.com/office/drawing/2014/main" id="{E95B09B5-FFA1-4C8E-880B-215EE3653074}"/>
              </a:ext>
            </a:extLst>
          </p:cNvPr>
          <p:cNvSpPr>
            <a:spLocks noGrp="1"/>
          </p:cNvSpPr>
          <p:nvPr>
            <p:ph type="title"/>
          </p:nvPr>
        </p:nvSpPr>
        <p:spPr/>
        <p:txBody>
          <a:bodyPr/>
          <a:lstStyle/>
          <a:p>
            <a:r>
              <a:rPr lang="en-US" dirty="0"/>
              <a:t>Conclusion</a:t>
            </a:r>
            <a:br>
              <a:rPr lang="en-US" dirty="0"/>
            </a:br>
            <a:r>
              <a:rPr lang="en-US" sz="2800" b="0" dirty="0"/>
              <a:t>Where we have been…</a:t>
            </a:r>
            <a:endParaRPr lang="en-US" b="0" dirty="0"/>
          </a:p>
        </p:txBody>
      </p:sp>
    </p:spTree>
    <p:extLst>
      <p:ext uri="{BB962C8B-B14F-4D97-AF65-F5344CB8AC3E}">
        <p14:creationId xmlns:p14="http://schemas.microsoft.com/office/powerpoint/2010/main" val="2916489131"/>
      </p:ext>
    </p:extLst>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EC420-BFA0-4B26-B226-93397DF3360F}"/>
              </a:ext>
            </a:extLst>
          </p:cNvPr>
          <p:cNvSpPr>
            <a:spLocks noGrp="1"/>
          </p:cNvSpPr>
          <p:nvPr>
            <p:ph idx="1"/>
          </p:nvPr>
        </p:nvSpPr>
        <p:spPr/>
        <p:txBody>
          <a:bodyPr/>
          <a:lstStyle/>
          <a:p>
            <a:r>
              <a:rPr lang="en-US" dirty="0"/>
              <a:t>As for chief medical factors, our top findings of improper performance and diagnostic error support the conclusions of similar studies made in the medical liability industry, including those published by the MPL Association and the ECRI.</a:t>
            </a:r>
          </a:p>
          <a:p>
            <a:r>
              <a:rPr lang="en-US" dirty="0"/>
              <a:t>Collectively, we have used these findings to direct our risk management programs and activities. </a:t>
            </a:r>
          </a:p>
        </p:txBody>
      </p:sp>
      <p:sp>
        <p:nvSpPr>
          <p:cNvPr id="3" name="Slide Number Placeholder 2">
            <a:extLst>
              <a:ext uri="{FF2B5EF4-FFF2-40B4-BE49-F238E27FC236}">
                <a16:creationId xmlns:a16="http://schemas.microsoft.com/office/drawing/2014/main" id="{0421A59C-0F8D-4A83-BF7E-EDC8793DE02F}"/>
              </a:ext>
            </a:extLst>
          </p:cNvPr>
          <p:cNvSpPr>
            <a:spLocks noGrp="1"/>
          </p:cNvSpPr>
          <p:nvPr>
            <p:ph type="sldNum" sz="quarter" idx="15"/>
          </p:nvPr>
        </p:nvSpPr>
        <p:spPr/>
        <p:txBody>
          <a:bodyPr/>
          <a:lstStyle/>
          <a:p>
            <a:fld id="{B35AE9FF-4774-433D-9692-0A446705F1E3}" type="slidenum">
              <a:rPr lang="en-US" smtClean="0"/>
              <a:t>106</a:t>
            </a:fld>
            <a:endParaRPr lang="en-US" dirty="0"/>
          </a:p>
        </p:txBody>
      </p:sp>
      <p:sp>
        <p:nvSpPr>
          <p:cNvPr id="4" name="Title 3">
            <a:extLst>
              <a:ext uri="{FF2B5EF4-FFF2-40B4-BE49-F238E27FC236}">
                <a16:creationId xmlns:a16="http://schemas.microsoft.com/office/drawing/2014/main" id="{E95B09B5-FFA1-4C8E-880B-215EE3653074}"/>
              </a:ext>
            </a:extLst>
          </p:cNvPr>
          <p:cNvSpPr>
            <a:spLocks noGrp="1"/>
          </p:cNvSpPr>
          <p:nvPr>
            <p:ph type="title"/>
          </p:nvPr>
        </p:nvSpPr>
        <p:spPr/>
        <p:txBody>
          <a:bodyPr/>
          <a:lstStyle/>
          <a:p>
            <a:r>
              <a:rPr lang="en-US" dirty="0"/>
              <a:t>Conclusion</a:t>
            </a:r>
            <a:br>
              <a:rPr lang="en-US" dirty="0"/>
            </a:br>
            <a:r>
              <a:rPr lang="en-US" sz="2800" b="0" dirty="0"/>
              <a:t>Where we have been…</a:t>
            </a:r>
            <a:endParaRPr lang="en-US" b="0" dirty="0"/>
          </a:p>
        </p:txBody>
      </p:sp>
    </p:spTree>
    <p:extLst>
      <p:ext uri="{BB962C8B-B14F-4D97-AF65-F5344CB8AC3E}">
        <p14:creationId xmlns:p14="http://schemas.microsoft.com/office/powerpoint/2010/main" val="2110826422"/>
      </p:ext>
    </p:extLst>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EC420-BFA0-4B26-B226-93397DF3360F}"/>
              </a:ext>
            </a:extLst>
          </p:cNvPr>
          <p:cNvSpPr>
            <a:spLocks noGrp="1"/>
          </p:cNvSpPr>
          <p:nvPr>
            <p:ph idx="1"/>
          </p:nvPr>
        </p:nvSpPr>
        <p:spPr/>
        <p:txBody>
          <a:bodyPr/>
          <a:lstStyle/>
          <a:p>
            <a:r>
              <a:rPr lang="en-US" dirty="0"/>
              <a:t>All of medicine can be viewed through the prism of risks and benefits: they are weighed against evidence-based practice, expertise and experience. </a:t>
            </a:r>
          </a:p>
          <a:p>
            <a:r>
              <a:rPr lang="en-US" dirty="0"/>
              <a:t>Even with ideal circumstances, there are times when unanticipated outcomes are experienced.  </a:t>
            </a:r>
          </a:p>
          <a:p>
            <a:r>
              <a:rPr lang="en-US" dirty="0"/>
              <a:t>While not every untoward occurrence becomes a claim or suit, New York State has a long-standing reputation of being a very litigious environment for professional liability claims. </a:t>
            </a:r>
          </a:p>
        </p:txBody>
      </p:sp>
      <p:sp>
        <p:nvSpPr>
          <p:cNvPr id="3" name="Slide Number Placeholder 2">
            <a:extLst>
              <a:ext uri="{FF2B5EF4-FFF2-40B4-BE49-F238E27FC236}">
                <a16:creationId xmlns:a16="http://schemas.microsoft.com/office/drawing/2014/main" id="{0421A59C-0F8D-4A83-BF7E-EDC8793DE02F}"/>
              </a:ext>
            </a:extLst>
          </p:cNvPr>
          <p:cNvSpPr>
            <a:spLocks noGrp="1"/>
          </p:cNvSpPr>
          <p:nvPr>
            <p:ph type="sldNum" sz="quarter" idx="15"/>
          </p:nvPr>
        </p:nvSpPr>
        <p:spPr/>
        <p:txBody>
          <a:bodyPr/>
          <a:lstStyle/>
          <a:p>
            <a:fld id="{B35AE9FF-4774-433D-9692-0A446705F1E3}" type="slidenum">
              <a:rPr lang="en-US" smtClean="0"/>
              <a:t>107</a:t>
            </a:fld>
            <a:endParaRPr lang="en-US" dirty="0"/>
          </a:p>
        </p:txBody>
      </p:sp>
      <p:sp>
        <p:nvSpPr>
          <p:cNvPr id="4" name="Title 3">
            <a:extLst>
              <a:ext uri="{FF2B5EF4-FFF2-40B4-BE49-F238E27FC236}">
                <a16:creationId xmlns:a16="http://schemas.microsoft.com/office/drawing/2014/main" id="{E95B09B5-FFA1-4C8E-880B-215EE3653074}"/>
              </a:ext>
            </a:extLst>
          </p:cNvPr>
          <p:cNvSpPr>
            <a:spLocks noGrp="1"/>
          </p:cNvSpPr>
          <p:nvPr>
            <p:ph type="title"/>
          </p:nvPr>
        </p:nvSpPr>
        <p:spPr/>
        <p:txBody>
          <a:bodyPr/>
          <a:lstStyle/>
          <a:p>
            <a:r>
              <a:rPr lang="en-US" dirty="0"/>
              <a:t>Conclusion</a:t>
            </a:r>
            <a:br>
              <a:rPr lang="en-US" dirty="0"/>
            </a:br>
            <a:r>
              <a:rPr lang="en-US" sz="2800" b="0" dirty="0"/>
              <a:t>What we have learned…</a:t>
            </a:r>
            <a:endParaRPr lang="en-US" b="0" dirty="0"/>
          </a:p>
        </p:txBody>
      </p:sp>
    </p:spTree>
    <p:extLst>
      <p:ext uri="{BB962C8B-B14F-4D97-AF65-F5344CB8AC3E}">
        <p14:creationId xmlns:p14="http://schemas.microsoft.com/office/powerpoint/2010/main" val="3723168826"/>
      </p:ext>
    </p:extLst>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EC420-BFA0-4B26-B226-93397DF3360F}"/>
              </a:ext>
            </a:extLst>
          </p:cNvPr>
          <p:cNvSpPr>
            <a:spLocks noGrp="1"/>
          </p:cNvSpPr>
          <p:nvPr>
            <p:ph idx="1"/>
          </p:nvPr>
        </p:nvSpPr>
        <p:spPr/>
        <p:txBody>
          <a:bodyPr/>
          <a:lstStyle/>
          <a:p>
            <a:r>
              <a:rPr lang="en-US" dirty="0"/>
              <a:t>This report demonstrates that there is a correlation with distribution of both population and physician licenses, together with the incidence of court filings and the MLMIC claims experience, confirming that there is no true geographic boundary to where a large loss claim may occur. </a:t>
            </a:r>
          </a:p>
          <a:p>
            <a:r>
              <a:rPr lang="en-US" dirty="0"/>
              <a:t>Every event will have unique circumstances that will be investigated and analyzed by experts, in turn determining the direction and merit of the event. </a:t>
            </a:r>
          </a:p>
        </p:txBody>
      </p:sp>
      <p:sp>
        <p:nvSpPr>
          <p:cNvPr id="3" name="Slide Number Placeholder 2">
            <a:extLst>
              <a:ext uri="{FF2B5EF4-FFF2-40B4-BE49-F238E27FC236}">
                <a16:creationId xmlns:a16="http://schemas.microsoft.com/office/drawing/2014/main" id="{0421A59C-0F8D-4A83-BF7E-EDC8793DE02F}"/>
              </a:ext>
            </a:extLst>
          </p:cNvPr>
          <p:cNvSpPr>
            <a:spLocks noGrp="1"/>
          </p:cNvSpPr>
          <p:nvPr>
            <p:ph type="sldNum" sz="quarter" idx="15"/>
          </p:nvPr>
        </p:nvSpPr>
        <p:spPr/>
        <p:txBody>
          <a:bodyPr/>
          <a:lstStyle/>
          <a:p>
            <a:fld id="{B35AE9FF-4774-433D-9692-0A446705F1E3}" type="slidenum">
              <a:rPr lang="en-US" smtClean="0"/>
              <a:t>108</a:t>
            </a:fld>
            <a:endParaRPr lang="en-US" dirty="0"/>
          </a:p>
        </p:txBody>
      </p:sp>
      <p:sp>
        <p:nvSpPr>
          <p:cNvPr id="4" name="Title 3">
            <a:extLst>
              <a:ext uri="{FF2B5EF4-FFF2-40B4-BE49-F238E27FC236}">
                <a16:creationId xmlns:a16="http://schemas.microsoft.com/office/drawing/2014/main" id="{E95B09B5-FFA1-4C8E-880B-215EE3653074}"/>
              </a:ext>
            </a:extLst>
          </p:cNvPr>
          <p:cNvSpPr>
            <a:spLocks noGrp="1"/>
          </p:cNvSpPr>
          <p:nvPr>
            <p:ph type="title"/>
          </p:nvPr>
        </p:nvSpPr>
        <p:spPr/>
        <p:txBody>
          <a:bodyPr/>
          <a:lstStyle/>
          <a:p>
            <a:r>
              <a:rPr lang="en-US" dirty="0"/>
              <a:t>Conclusion</a:t>
            </a:r>
            <a:br>
              <a:rPr lang="en-US" dirty="0"/>
            </a:br>
            <a:r>
              <a:rPr lang="en-US" sz="2800" b="0" dirty="0"/>
              <a:t>What we have learned…</a:t>
            </a:r>
            <a:endParaRPr lang="en-US" b="0" dirty="0"/>
          </a:p>
        </p:txBody>
      </p:sp>
    </p:spTree>
    <p:extLst>
      <p:ext uri="{BB962C8B-B14F-4D97-AF65-F5344CB8AC3E}">
        <p14:creationId xmlns:p14="http://schemas.microsoft.com/office/powerpoint/2010/main" val="359814752"/>
      </p:ext>
    </p:extLst>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EC420-BFA0-4B26-B226-93397DF3360F}"/>
              </a:ext>
            </a:extLst>
          </p:cNvPr>
          <p:cNvSpPr>
            <a:spLocks noGrp="1"/>
          </p:cNvSpPr>
          <p:nvPr>
            <p:ph idx="1"/>
          </p:nvPr>
        </p:nvSpPr>
        <p:spPr/>
        <p:txBody>
          <a:bodyPr>
            <a:normAutofit/>
          </a:bodyPr>
          <a:lstStyle/>
          <a:p>
            <a:r>
              <a:rPr lang="en-US" dirty="0">
                <a:solidFill>
                  <a:srgbClr val="002060"/>
                </a:solidFill>
              </a:rPr>
              <a:t>Remain focused on the Risk Management Trifecta:</a:t>
            </a:r>
          </a:p>
          <a:p>
            <a:pPr lvl="1"/>
            <a:r>
              <a:rPr lang="en-US" dirty="0">
                <a:solidFill>
                  <a:srgbClr val="002060"/>
                </a:solidFill>
              </a:rPr>
              <a:t>communication</a:t>
            </a:r>
          </a:p>
          <a:p>
            <a:pPr lvl="1"/>
            <a:r>
              <a:rPr lang="en-US" dirty="0">
                <a:solidFill>
                  <a:srgbClr val="002060"/>
                </a:solidFill>
              </a:rPr>
              <a:t>documentation</a:t>
            </a:r>
          </a:p>
          <a:p>
            <a:pPr lvl="1"/>
            <a:r>
              <a:rPr lang="en-US" dirty="0">
                <a:solidFill>
                  <a:srgbClr val="002060"/>
                </a:solidFill>
              </a:rPr>
              <a:t>follow-up</a:t>
            </a:r>
          </a:p>
          <a:p>
            <a:r>
              <a:rPr lang="en-US" dirty="0">
                <a:solidFill>
                  <a:srgbClr val="002060"/>
                </a:solidFill>
              </a:rPr>
              <a:t>While there are no guarantees in medicine or, for that matter, medical liability, efforts to prioritize the Risk Management Trifecta will mitigate the risk of an event becoming a significant malpractice claim. </a:t>
            </a:r>
          </a:p>
        </p:txBody>
      </p:sp>
      <p:sp>
        <p:nvSpPr>
          <p:cNvPr id="3" name="Slide Number Placeholder 2">
            <a:extLst>
              <a:ext uri="{FF2B5EF4-FFF2-40B4-BE49-F238E27FC236}">
                <a16:creationId xmlns:a16="http://schemas.microsoft.com/office/drawing/2014/main" id="{0421A59C-0F8D-4A83-BF7E-EDC8793DE02F}"/>
              </a:ext>
            </a:extLst>
          </p:cNvPr>
          <p:cNvSpPr>
            <a:spLocks noGrp="1"/>
          </p:cNvSpPr>
          <p:nvPr>
            <p:ph type="sldNum" sz="quarter" idx="15"/>
          </p:nvPr>
        </p:nvSpPr>
        <p:spPr/>
        <p:txBody>
          <a:bodyPr/>
          <a:lstStyle/>
          <a:p>
            <a:fld id="{B35AE9FF-4774-433D-9692-0A446705F1E3}" type="slidenum">
              <a:rPr lang="en-US" smtClean="0"/>
              <a:t>109</a:t>
            </a:fld>
            <a:endParaRPr lang="en-US" dirty="0"/>
          </a:p>
        </p:txBody>
      </p:sp>
      <p:sp>
        <p:nvSpPr>
          <p:cNvPr id="4" name="Title 3">
            <a:extLst>
              <a:ext uri="{FF2B5EF4-FFF2-40B4-BE49-F238E27FC236}">
                <a16:creationId xmlns:a16="http://schemas.microsoft.com/office/drawing/2014/main" id="{E95B09B5-FFA1-4C8E-880B-215EE3653074}"/>
              </a:ext>
            </a:extLst>
          </p:cNvPr>
          <p:cNvSpPr>
            <a:spLocks noGrp="1"/>
          </p:cNvSpPr>
          <p:nvPr>
            <p:ph type="title"/>
          </p:nvPr>
        </p:nvSpPr>
        <p:spPr/>
        <p:txBody>
          <a:bodyPr/>
          <a:lstStyle/>
          <a:p>
            <a:r>
              <a:rPr lang="en-US" dirty="0"/>
              <a:t>Conclusion</a:t>
            </a:r>
            <a:br>
              <a:rPr lang="en-US" dirty="0"/>
            </a:br>
            <a:r>
              <a:rPr lang="en-US" sz="2800" b="0" dirty="0"/>
              <a:t>What we have learned…</a:t>
            </a:r>
            <a:endParaRPr lang="en-US" b="0" dirty="0"/>
          </a:p>
        </p:txBody>
      </p:sp>
    </p:spTree>
    <p:extLst>
      <p:ext uri="{BB962C8B-B14F-4D97-AF65-F5344CB8AC3E}">
        <p14:creationId xmlns:p14="http://schemas.microsoft.com/office/powerpoint/2010/main" val="1546324211"/>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E96693-78EC-46FD-8608-C7C176CEBBC6}"/>
              </a:ext>
            </a:extLst>
          </p:cNvPr>
          <p:cNvSpPr>
            <a:spLocks noGrp="1"/>
          </p:cNvSpPr>
          <p:nvPr>
            <p:ph type="sldNum" sz="quarter" idx="15"/>
          </p:nvPr>
        </p:nvSpPr>
        <p:spPr/>
        <p:txBody>
          <a:bodyPr/>
          <a:lstStyle/>
          <a:p>
            <a:fld id="{B35AE9FF-4774-433D-9692-0A446705F1E3}" type="slidenum">
              <a:rPr lang="en-US" smtClean="0"/>
              <a:pPr/>
              <a:t>11</a:t>
            </a:fld>
            <a:endParaRPr lang="en-US" dirty="0"/>
          </a:p>
        </p:txBody>
      </p:sp>
      <p:sp>
        <p:nvSpPr>
          <p:cNvPr id="4" name="Title 3">
            <a:extLst>
              <a:ext uri="{FF2B5EF4-FFF2-40B4-BE49-F238E27FC236}">
                <a16:creationId xmlns:a16="http://schemas.microsoft.com/office/drawing/2014/main" id="{3ED251C5-893F-4EAC-A842-403731C8EEE7}"/>
              </a:ext>
            </a:extLst>
          </p:cNvPr>
          <p:cNvSpPr>
            <a:spLocks noGrp="1"/>
          </p:cNvSpPr>
          <p:nvPr>
            <p:ph type="title"/>
          </p:nvPr>
        </p:nvSpPr>
        <p:spPr/>
        <p:txBody>
          <a:bodyPr/>
          <a:lstStyle/>
          <a:p>
            <a:r>
              <a:rPr lang="en-US" dirty="0"/>
              <a:t>Severity</a:t>
            </a:r>
          </a:p>
        </p:txBody>
      </p:sp>
      <p:sp>
        <p:nvSpPr>
          <p:cNvPr id="5" name="Content Placeholder 4">
            <a:extLst>
              <a:ext uri="{FF2B5EF4-FFF2-40B4-BE49-F238E27FC236}">
                <a16:creationId xmlns:a16="http://schemas.microsoft.com/office/drawing/2014/main" id="{633B76BC-BAD3-4928-A647-65F563FD4608}"/>
              </a:ext>
            </a:extLst>
          </p:cNvPr>
          <p:cNvSpPr>
            <a:spLocks noGrp="1"/>
          </p:cNvSpPr>
          <p:nvPr>
            <p:ph idx="16"/>
          </p:nvPr>
        </p:nvSpPr>
        <p:spPr/>
        <p:txBody>
          <a:bodyPr>
            <a:normAutofit/>
          </a:bodyPr>
          <a:lstStyle/>
          <a:p>
            <a:r>
              <a:rPr lang="en-US" sz="2000" dirty="0"/>
              <a:t>According to the MPL Association, severity is defined as the degree of injury of the patient which is most related to the outcome.  </a:t>
            </a:r>
          </a:p>
          <a:p>
            <a:r>
              <a:rPr lang="en-US" sz="2000" dirty="0"/>
              <a:t>Severity can range anywhere from no injury to a major temporary injury to death.</a:t>
            </a:r>
          </a:p>
        </p:txBody>
      </p:sp>
      <p:pic>
        <p:nvPicPr>
          <p:cNvPr id="2" name="Picture 1">
            <a:extLst>
              <a:ext uri="{FF2B5EF4-FFF2-40B4-BE49-F238E27FC236}">
                <a16:creationId xmlns:a16="http://schemas.microsoft.com/office/drawing/2014/main" id="{FB2F0169-0741-480C-9671-A265C363067D}"/>
              </a:ext>
            </a:extLst>
          </p:cNvPr>
          <p:cNvPicPr>
            <a:picLocks noChangeAspect="1"/>
          </p:cNvPicPr>
          <p:nvPr/>
        </p:nvPicPr>
        <p:blipFill>
          <a:blip r:embed="rId3"/>
          <a:stretch>
            <a:fillRect/>
          </a:stretch>
        </p:blipFill>
        <p:spPr>
          <a:xfrm>
            <a:off x="628649" y="1478906"/>
            <a:ext cx="3682303" cy="4749196"/>
          </a:xfrm>
          <a:prstGeom prst="rect">
            <a:avLst/>
          </a:prstGeom>
        </p:spPr>
      </p:pic>
    </p:spTree>
    <p:extLst>
      <p:ext uri="{BB962C8B-B14F-4D97-AF65-F5344CB8AC3E}">
        <p14:creationId xmlns:p14="http://schemas.microsoft.com/office/powerpoint/2010/main" val="3679341821"/>
      </p:ext>
    </p:extLst>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4FEC420-BFA0-4B26-B226-93397DF3360F}"/>
              </a:ext>
            </a:extLst>
          </p:cNvPr>
          <p:cNvSpPr>
            <a:spLocks noGrp="1"/>
          </p:cNvSpPr>
          <p:nvPr>
            <p:ph idx="1"/>
          </p:nvPr>
        </p:nvSpPr>
        <p:spPr/>
        <p:txBody>
          <a:bodyPr>
            <a:normAutofit/>
          </a:bodyPr>
          <a:lstStyle/>
          <a:p>
            <a:r>
              <a:rPr lang="en-US" dirty="0"/>
              <a:t>Our review of cases that generated payments of one million dollars or more determined the specialties of Ob/Gyn, Internal Medicine, Diagnostic Radiology and General Surgery as those most frequently associated with large payments.  </a:t>
            </a:r>
          </a:p>
          <a:p>
            <a:r>
              <a:rPr lang="en-US" dirty="0"/>
              <a:t>In subsequent reports, we will take a closer look at select specialties, chief medical factors, severity of injury and medical conditions that have contributed to the loss experience with a focus on identifying trends and providing strategies to mitigate future risk.</a:t>
            </a:r>
          </a:p>
        </p:txBody>
      </p:sp>
      <p:sp>
        <p:nvSpPr>
          <p:cNvPr id="3" name="Slide Number Placeholder 2">
            <a:extLst>
              <a:ext uri="{FF2B5EF4-FFF2-40B4-BE49-F238E27FC236}">
                <a16:creationId xmlns:a16="http://schemas.microsoft.com/office/drawing/2014/main" id="{0421A59C-0F8D-4A83-BF7E-EDC8793DE02F}"/>
              </a:ext>
            </a:extLst>
          </p:cNvPr>
          <p:cNvSpPr>
            <a:spLocks noGrp="1"/>
          </p:cNvSpPr>
          <p:nvPr>
            <p:ph type="sldNum" sz="quarter" idx="15"/>
          </p:nvPr>
        </p:nvSpPr>
        <p:spPr/>
        <p:txBody>
          <a:bodyPr/>
          <a:lstStyle/>
          <a:p>
            <a:fld id="{B35AE9FF-4774-433D-9692-0A446705F1E3}" type="slidenum">
              <a:rPr lang="en-US" smtClean="0"/>
              <a:t>110</a:t>
            </a:fld>
            <a:endParaRPr lang="en-US" dirty="0"/>
          </a:p>
        </p:txBody>
      </p:sp>
      <p:sp>
        <p:nvSpPr>
          <p:cNvPr id="4" name="Title 3">
            <a:extLst>
              <a:ext uri="{FF2B5EF4-FFF2-40B4-BE49-F238E27FC236}">
                <a16:creationId xmlns:a16="http://schemas.microsoft.com/office/drawing/2014/main" id="{E95B09B5-FFA1-4C8E-880B-215EE3653074}"/>
              </a:ext>
            </a:extLst>
          </p:cNvPr>
          <p:cNvSpPr>
            <a:spLocks noGrp="1"/>
          </p:cNvSpPr>
          <p:nvPr>
            <p:ph type="title"/>
          </p:nvPr>
        </p:nvSpPr>
        <p:spPr/>
        <p:txBody>
          <a:bodyPr/>
          <a:lstStyle/>
          <a:p>
            <a:r>
              <a:rPr lang="en-US" dirty="0"/>
              <a:t>Conclusion</a:t>
            </a:r>
            <a:br>
              <a:rPr lang="en-US" dirty="0"/>
            </a:br>
            <a:r>
              <a:rPr lang="en-US" sz="2800" b="0" dirty="0"/>
              <a:t>Where we are going…</a:t>
            </a:r>
          </a:p>
        </p:txBody>
      </p:sp>
    </p:spTree>
    <p:extLst>
      <p:ext uri="{BB962C8B-B14F-4D97-AF65-F5344CB8AC3E}">
        <p14:creationId xmlns:p14="http://schemas.microsoft.com/office/powerpoint/2010/main" val="613060476"/>
      </p:ext>
    </p:extLst>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B5B305C-5B76-4B0D-8C9C-A0231155E0D1}"/>
              </a:ext>
            </a:extLst>
          </p:cNvPr>
          <p:cNvPicPr>
            <a:picLocks noGrp="1" noChangeAspect="1"/>
          </p:cNvPicPr>
          <p:nvPr>
            <p:ph idx="1"/>
          </p:nvPr>
        </p:nvPicPr>
        <p:blipFill>
          <a:blip r:embed="rId3"/>
          <a:stretch>
            <a:fillRect/>
          </a:stretch>
        </p:blipFill>
        <p:spPr>
          <a:xfrm>
            <a:off x="278313" y="1289964"/>
            <a:ext cx="8716883" cy="2801025"/>
          </a:xfrm>
          <a:prstGeom prst="rect">
            <a:avLst/>
          </a:prstGeom>
        </p:spPr>
      </p:pic>
      <p:sp>
        <p:nvSpPr>
          <p:cNvPr id="3" name="Slide Number Placeholder 2">
            <a:extLst>
              <a:ext uri="{FF2B5EF4-FFF2-40B4-BE49-F238E27FC236}">
                <a16:creationId xmlns:a16="http://schemas.microsoft.com/office/drawing/2014/main" id="{C0F52DEB-2B85-496A-8BFD-90DDF0481262}"/>
              </a:ext>
            </a:extLst>
          </p:cNvPr>
          <p:cNvSpPr>
            <a:spLocks noGrp="1"/>
          </p:cNvSpPr>
          <p:nvPr>
            <p:ph type="sldNum" sz="quarter" idx="15"/>
          </p:nvPr>
        </p:nvSpPr>
        <p:spPr/>
        <p:txBody>
          <a:bodyPr/>
          <a:lstStyle/>
          <a:p>
            <a:fld id="{B35AE9FF-4774-433D-9692-0A446705F1E3}" type="slidenum">
              <a:rPr lang="en-US" smtClean="0"/>
              <a:t>111</a:t>
            </a:fld>
            <a:endParaRPr lang="en-US" dirty="0"/>
          </a:p>
        </p:txBody>
      </p:sp>
      <p:sp>
        <p:nvSpPr>
          <p:cNvPr id="6" name="Rectangle 5">
            <a:extLst>
              <a:ext uri="{FF2B5EF4-FFF2-40B4-BE49-F238E27FC236}">
                <a16:creationId xmlns:a16="http://schemas.microsoft.com/office/drawing/2014/main" id="{2AF53A09-9925-482D-8307-7783311787B9}"/>
              </a:ext>
            </a:extLst>
          </p:cNvPr>
          <p:cNvSpPr/>
          <p:nvPr/>
        </p:nvSpPr>
        <p:spPr>
          <a:xfrm>
            <a:off x="1788607" y="4924941"/>
            <a:ext cx="5757705" cy="646331"/>
          </a:xfrm>
          <a:prstGeom prst="rect">
            <a:avLst/>
          </a:prstGeom>
        </p:spPr>
        <p:txBody>
          <a:bodyPr wrap="square">
            <a:spAutoFit/>
          </a:bodyPr>
          <a:lstStyle/>
          <a:p>
            <a:endParaRPr lang="en-US" dirty="0"/>
          </a:p>
          <a:p>
            <a:r>
              <a:rPr lang="en-US" dirty="0">
                <a:solidFill>
                  <a:srgbClr val="002060"/>
                </a:solidFill>
                <a:hlinkClick r:id="rId4">
                  <a:extLst>
                    <a:ext uri="{A12FA001-AC4F-418D-AE19-62706E023703}">
                      <ahyp:hlinkClr xmlns:ahyp="http://schemas.microsoft.com/office/drawing/2018/hyperlinkcolor" val="tx"/>
                    </a:ext>
                  </a:extLst>
                </a:hlinkClick>
              </a:rPr>
              <a:t>MLMIC.com</a:t>
            </a:r>
            <a:r>
              <a:rPr lang="en-US" dirty="0">
                <a:solidFill>
                  <a:srgbClr val="002060"/>
                </a:solidFill>
              </a:rPr>
              <a:t>		        </a:t>
            </a:r>
            <a:r>
              <a:rPr lang="en-US" dirty="0">
                <a:solidFill>
                  <a:srgbClr val="002060"/>
                </a:solidFill>
                <a:hlinkClick r:id="rId5">
                  <a:extLst>
                    <a:ext uri="{A12FA001-AC4F-418D-AE19-62706E023703}">
                      <ahyp:hlinkClr xmlns:ahyp="http://schemas.microsoft.com/office/drawing/2018/hyperlinkcolor" val="tx"/>
                    </a:ext>
                  </a:extLst>
                </a:hlinkClick>
              </a:rPr>
              <a:t>fakslaw.com</a:t>
            </a:r>
            <a:r>
              <a:rPr lang="en-US" dirty="0">
                <a:solidFill>
                  <a:srgbClr val="002060"/>
                </a:solidFill>
              </a:rPr>
              <a:t> </a:t>
            </a:r>
          </a:p>
        </p:txBody>
      </p:sp>
      <p:pic>
        <p:nvPicPr>
          <p:cNvPr id="7" name="Picture 6" descr="A black sign with white text&#10;&#10;Description automatically generated">
            <a:extLst>
              <a:ext uri="{FF2B5EF4-FFF2-40B4-BE49-F238E27FC236}">
                <a16:creationId xmlns:a16="http://schemas.microsoft.com/office/drawing/2014/main" id="{7538197B-1C06-481B-A87B-5A59B78617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11959" y="4423160"/>
            <a:ext cx="2169206" cy="775792"/>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5D7FBCCF-BD88-44C3-BC9B-0944C4D0D6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7627" y="4340164"/>
            <a:ext cx="1854202" cy="858788"/>
          </a:xfrm>
          <a:prstGeom prst="rect">
            <a:avLst/>
          </a:prstGeom>
        </p:spPr>
      </p:pic>
    </p:spTree>
    <p:extLst>
      <p:ext uri="{BB962C8B-B14F-4D97-AF65-F5344CB8AC3E}">
        <p14:creationId xmlns:p14="http://schemas.microsoft.com/office/powerpoint/2010/main" val="1301610427"/>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45E6C29-2FBA-40B4-A6E3-5783F46E01BD}"/>
              </a:ext>
            </a:extLst>
          </p:cNvPr>
          <p:cNvSpPr>
            <a:spLocks noGrp="1"/>
          </p:cNvSpPr>
          <p:nvPr>
            <p:ph type="sldNum" sz="quarter" idx="15"/>
          </p:nvPr>
        </p:nvSpPr>
        <p:spPr/>
        <p:txBody>
          <a:bodyPr/>
          <a:lstStyle/>
          <a:p>
            <a:fld id="{B35AE9FF-4774-433D-9692-0A446705F1E3}" type="slidenum">
              <a:rPr lang="en-US" smtClean="0"/>
              <a:pPr/>
              <a:t>12</a:t>
            </a:fld>
            <a:endParaRPr lang="en-US" dirty="0"/>
          </a:p>
        </p:txBody>
      </p:sp>
      <p:sp>
        <p:nvSpPr>
          <p:cNvPr id="4" name="Title 3">
            <a:extLst>
              <a:ext uri="{FF2B5EF4-FFF2-40B4-BE49-F238E27FC236}">
                <a16:creationId xmlns:a16="http://schemas.microsoft.com/office/drawing/2014/main" id="{547A5D9C-6B29-4617-B388-5FBCE800B7E4}"/>
              </a:ext>
            </a:extLst>
          </p:cNvPr>
          <p:cNvSpPr>
            <a:spLocks noGrp="1"/>
          </p:cNvSpPr>
          <p:nvPr>
            <p:ph type="title"/>
          </p:nvPr>
        </p:nvSpPr>
        <p:spPr/>
        <p:txBody>
          <a:bodyPr/>
          <a:lstStyle/>
          <a:p>
            <a:r>
              <a:rPr lang="en-US" dirty="0"/>
              <a:t>Specialty</a:t>
            </a:r>
          </a:p>
        </p:txBody>
      </p:sp>
      <p:sp>
        <p:nvSpPr>
          <p:cNvPr id="5" name="Content Placeholder 4">
            <a:extLst>
              <a:ext uri="{FF2B5EF4-FFF2-40B4-BE49-F238E27FC236}">
                <a16:creationId xmlns:a16="http://schemas.microsoft.com/office/drawing/2014/main" id="{7E59C3F6-913B-43AC-A350-536D928A4E6F}"/>
              </a:ext>
            </a:extLst>
          </p:cNvPr>
          <p:cNvSpPr>
            <a:spLocks noGrp="1"/>
          </p:cNvSpPr>
          <p:nvPr>
            <p:ph idx="16"/>
          </p:nvPr>
        </p:nvSpPr>
        <p:spPr/>
        <p:txBody>
          <a:bodyPr>
            <a:normAutofit/>
          </a:bodyPr>
          <a:lstStyle/>
          <a:p>
            <a:r>
              <a:rPr lang="en-US" sz="2000" dirty="0"/>
              <a:t>Certain areas can be identified as high risk, for example: Surgery, Ob/Gyn and Radiology.</a:t>
            </a:r>
          </a:p>
          <a:p>
            <a:r>
              <a:rPr lang="en-US" sz="2000" dirty="0"/>
              <a:t>Systems and processes can then be reviewed and augmented to decrease the likelihood of a similar outcome in the future. </a:t>
            </a:r>
          </a:p>
        </p:txBody>
      </p:sp>
      <p:pic>
        <p:nvPicPr>
          <p:cNvPr id="15" name="Picture 14">
            <a:extLst>
              <a:ext uri="{FF2B5EF4-FFF2-40B4-BE49-F238E27FC236}">
                <a16:creationId xmlns:a16="http://schemas.microsoft.com/office/drawing/2014/main" id="{A0A99942-F591-455C-A8ED-726B9A229E0D}"/>
              </a:ext>
            </a:extLst>
          </p:cNvPr>
          <p:cNvPicPr>
            <a:picLocks noChangeAspect="1"/>
          </p:cNvPicPr>
          <p:nvPr/>
        </p:nvPicPr>
        <p:blipFill>
          <a:blip r:embed="rId3"/>
          <a:stretch>
            <a:fillRect/>
          </a:stretch>
        </p:blipFill>
        <p:spPr>
          <a:xfrm>
            <a:off x="628649" y="1462841"/>
            <a:ext cx="3682303" cy="4767485"/>
          </a:xfrm>
          <a:prstGeom prst="rect">
            <a:avLst/>
          </a:prstGeom>
        </p:spPr>
      </p:pic>
    </p:spTree>
    <p:extLst>
      <p:ext uri="{BB962C8B-B14F-4D97-AF65-F5344CB8AC3E}">
        <p14:creationId xmlns:p14="http://schemas.microsoft.com/office/powerpoint/2010/main" val="1119018069"/>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4DFABAF-C3DD-431F-91CF-B2A397A42094}"/>
              </a:ext>
            </a:extLst>
          </p:cNvPr>
          <p:cNvSpPr>
            <a:spLocks noGrp="1"/>
          </p:cNvSpPr>
          <p:nvPr>
            <p:ph type="sldNum" sz="quarter" idx="15"/>
          </p:nvPr>
        </p:nvSpPr>
        <p:spPr/>
        <p:txBody>
          <a:bodyPr/>
          <a:lstStyle/>
          <a:p>
            <a:fld id="{B35AE9FF-4774-433D-9692-0A446705F1E3}" type="slidenum">
              <a:rPr lang="en-US" smtClean="0"/>
              <a:t>13</a:t>
            </a:fld>
            <a:endParaRPr lang="en-US" dirty="0"/>
          </a:p>
        </p:txBody>
      </p:sp>
      <p:sp>
        <p:nvSpPr>
          <p:cNvPr id="4" name="Title 3">
            <a:extLst>
              <a:ext uri="{FF2B5EF4-FFF2-40B4-BE49-F238E27FC236}">
                <a16:creationId xmlns:a16="http://schemas.microsoft.com/office/drawing/2014/main" id="{977B1FF3-A492-4CEB-A29E-8C3A1EDADA41}"/>
              </a:ext>
            </a:extLst>
          </p:cNvPr>
          <p:cNvSpPr>
            <a:spLocks noGrp="1"/>
          </p:cNvSpPr>
          <p:nvPr>
            <p:ph type="title"/>
          </p:nvPr>
        </p:nvSpPr>
        <p:spPr/>
        <p:txBody>
          <a:bodyPr/>
          <a:lstStyle/>
          <a:p>
            <a:r>
              <a:rPr lang="en-US" dirty="0"/>
              <a:t>Regional Distribution</a:t>
            </a:r>
          </a:p>
        </p:txBody>
      </p:sp>
      <p:pic>
        <p:nvPicPr>
          <p:cNvPr id="8" name="Content Placeholder 7">
            <a:extLst>
              <a:ext uri="{FF2B5EF4-FFF2-40B4-BE49-F238E27FC236}">
                <a16:creationId xmlns:a16="http://schemas.microsoft.com/office/drawing/2014/main" id="{259A7212-4839-4E77-93EC-85994618757F}"/>
              </a:ext>
            </a:extLst>
          </p:cNvPr>
          <p:cNvPicPr>
            <a:picLocks noChangeAspect="1"/>
          </p:cNvPicPr>
          <p:nvPr/>
        </p:nvPicPr>
        <p:blipFill>
          <a:blip r:embed="rId3"/>
          <a:stretch>
            <a:fillRect/>
          </a:stretch>
        </p:blipFill>
        <p:spPr>
          <a:xfrm>
            <a:off x="168441" y="1825627"/>
            <a:ext cx="5245767" cy="4069145"/>
          </a:xfrm>
          <a:prstGeom prst="rect">
            <a:avLst/>
          </a:prstGeom>
        </p:spPr>
      </p:pic>
      <p:pic>
        <p:nvPicPr>
          <p:cNvPr id="7" name="Picture 6">
            <a:extLst>
              <a:ext uri="{FF2B5EF4-FFF2-40B4-BE49-F238E27FC236}">
                <a16:creationId xmlns:a16="http://schemas.microsoft.com/office/drawing/2014/main" id="{76484375-E49F-442B-A189-AE380518E365}"/>
              </a:ext>
            </a:extLst>
          </p:cNvPr>
          <p:cNvPicPr>
            <a:picLocks noChangeAspect="1"/>
          </p:cNvPicPr>
          <p:nvPr/>
        </p:nvPicPr>
        <p:blipFill>
          <a:blip r:embed="rId4"/>
          <a:stretch>
            <a:fillRect/>
          </a:stretch>
        </p:blipFill>
        <p:spPr>
          <a:xfrm>
            <a:off x="4572000" y="1946223"/>
            <a:ext cx="4144048" cy="2965554"/>
          </a:xfrm>
          <a:prstGeom prst="rect">
            <a:avLst/>
          </a:prstGeom>
        </p:spPr>
      </p:pic>
    </p:spTree>
    <p:extLst>
      <p:ext uri="{BB962C8B-B14F-4D97-AF65-F5344CB8AC3E}">
        <p14:creationId xmlns:p14="http://schemas.microsoft.com/office/powerpoint/2010/main" val="764266703"/>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D22960B-7B8B-4EE0-A289-1669581E146B}"/>
              </a:ext>
            </a:extLst>
          </p:cNvPr>
          <p:cNvPicPr>
            <a:picLocks noGrp="1" noChangeAspect="1"/>
          </p:cNvPicPr>
          <p:nvPr>
            <p:ph idx="1"/>
          </p:nvPr>
        </p:nvPicPr>
        <p:blipFill>
          <a:blip r:embed="rId3"/>
          <a:stretch>
            <a:fillRect/>
          </a:stretch>
        </p:blipFill>
        <p:spPr>
          <a:xfrm>
            <a:off x="171655" y="1830612"/>
            <a:ext cx="5246676" cy="4069847"/>
          </a:xfrm>
          <a:prstGeom prst="rect">
            <a:avLst/>
          </a:prstGeom>
        </p:spPr>
      </p:pic>
      <p:sp>
        <p:nvSpPr>
          <p:cNvPr id="3" name="Slide Number Placeholder 2">
            <a:extLst>
              <a:ext uri="{FF2B5EF4-FFF2-40B4-BE49-F238E27FC236}">
                <a16:creationId xmlns:a16="http://schemas.microsoft.com/office/drawing/2014/main" id="{74FA2722-C7DD-40F9-8DA1-D7E23C9DDAA8}"/>
              </a:ext>
            </a:extLst>
          </p:cNvPr>
          <p:cNvSpPr>
            <a:spLocks noGrp="1"/>
          </p:cNvSpPr>
          <p:nvPr>
            <p:ph type="sldNum" sz="quarter" idx="15"/>
          </p:nvPr>
        </p:nvSpPr>
        <p:spPr/>
        <p:txBody>
          <a:bodyPr/>
          <a:lstStyle/>
          <a:p>
            <a:fld id="{B35AE9FF-4774-433D-9692-0A446705F1E3}" type="slidenum">
              <a:rPr lang="en-US" smtClean="0"/>
              <a:t>14</a:t>
            </a:fld>
            <a:endParaRPr lang="en-US" dirty="0"/>
          </a:p>
        </p:txBody>
      </p:sp>
      <p:sp>
        <p:nvSpPr>
          <p:cNvPr id="4" name="Title 3">
            <a:extLst>
              <a:ext uri="{FF2B5EF4-FFF2-40B4-BE49-F238E27FC236}">
                <a16:creationId xmlns:a16="http://schemas.microsoft.com/office/drawing/2014/main" id="{2B407072-9E75-4C7A-B743-C9C32AF4FBD2}"/>
              </a:ext>
            </a:extLst>
          </p:cNvPr>
          <p:cNvSpPr>
            <a:spLocks noGrp="1"/>
          </p:cNvSpPr>
          <p:nvPr>
            <p:ph type="title"/>
          </p:nvPr>
        </p:nvSpPr>
        <p:spPr/>
        <p:txBody>
          <a:bodyPr/>
          <a:lstStyle/>
          <a:p>
            <a:r>
              <a:rPr lang="en-US" dirty="0"/>
              <a:t>Regional Distribution</a:t>
            </a:r>
          </a:p>
        </p:txBody>
      </p:sp>
      <p:sp>
        <p:nvSpPr>
          <p:cNvPr id="5" name="Content Placeholder 4">
            <a:extLst>
              <a:ext uri="{FF2B5EF4-FFF2-40B4-BE49-F238E27FC236}">
                <a16:creationId xmlns:a16="http://schemas.microsoft.com/office/drawing/2014/main" id="{18AD5EC5-8CC6-4053-ADDC-8F1E19A1D4DC}"/>
              </a:ext>
            </a:extLst>
          </p:cNvPr>
          <p:cNvSpPr>
            <a:spLocks noGrp="1"/>
          </p:cNvSpPr>
          <p:nvPr>
            <p:ph idx="16"/>
          </p:nvPr>
        </p:nvSpPr>
        <p:spPr>
          <a:xfrm>
            <a:off x="4572000" y="1605319"/>
            <a:ext cx="3742645" cy="4496371"/>
          </a:xfrm>
        </p:spPr>
        <p:txBody>
          <a:bodyPr/>
          <a:lstStyle/>
          <a:p>
            <a:r>
              <a:rPr lang="en-US" dirty="0"/>
              <a:t>When comparing U.S. Census data to MLMIC’s claims experience: </a:t>
            </a:r>
          </a:p>
          <a:p>
            <a:pPr lvl="1"/>
            <a:r>
              <a:rPr lang="en-US" dirty="0"/>
              <a:t>57% of NY’s population resides in NYC and on Long Island.</a:t>
            </a:r>
          </a:p>
          <a:p>
            <a:pPr lvl="1"/>
            <a:r>
              <a:rPr lang="en-US" dirty="0"/>
              <a:t>This area accounts for 61% of MLMIC’s million-dollar claims.</a:t>
            </a:r>
          </a:p>
          <a:p>
            <a:endParaRPr lang="en-US" dirty="0"/>
          </a:p>
        </p:txBody>
      </p:sp>
    </p:spTree>
    <p:extLst>
      <p:ext uri="{BB962C8B-B14F-4D97-AF65-F5344CB8AC3E}">
        <p14:creationId xmlns:p14="http://schemas.microsoft.com/office/powerpoint/2010/main" val="1304138517"/>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5C55746A-7216-41A9-90B1-8D72F53ED4F8}"/>
              </a:ext>
            </a:extLst>
          </p:cNvPr>
          <p:cNvPicPr>
            <a:picLocks noGrp="1" noChangeAspect="1"/>
          </p:cNvPicPr>
          <p:nvPr>
            <p:ph idx="1"/>
          </p:nvPr>
        </p:nvPicPr>
        <p:blipFill>
          <a:blip r:embed="rId3"/>
          <a:stretch>
            <a:fillRect/>
          </a:stretch>
        </p:blipFill>
        <p:spPr>
          <a:xfrm>
            <a:off x="38027" y="1934503"/>
            <a:ext cx="4531097" cy="3238402"/>
          </a:xfrm>
          <a:prstGeom prst="rect">
            <a:avLst/>
          </a:prstGeom>
        </p:spPr>
      </p:pic>
      <p:sp>
        <p:nvSpPr>
          <p:cNvPr id="3" name="Slide Number Placeholder 2">
            <a:extLst>
              <a:ext uri="{FF2B5EF4-FFF2-40B4-BE49-F238E27FC236}">
                <a16:creationId xmlns:a16="http://schemas.microsoft.com/office/drawing/2014/main" id="{5A8D60C6-7B7F-46A0-A6A7-8A13BB6AEA92}"/>
              </a:ext>
            </a:extLst>
          </p:cNvPr>
          <p:cNvSpPr>
            <a:spLocks noGrp="1"/>
          </p:cNvSpPr>
          <p:nvPr>
            <p:ph type="sldNum" sz="quarter" idx="15"/>
          </p:nvPr>
        </p:nvSpPr>
        <p:spPr/>
        <p:txBody>
          <a:bodyPr/>
          <a:lstStyle/>
          <a:p>
            <a:fld id="{B35AE9FF-4774-433D-9692-0A446705F1E3}" type="slidenum">
              <a:rPr lang="en-US" smtClean="0"/>
              <a:t>15</a:t>
            </a:fld>
            <a:endParaRPr lang="en-US" dirty="0"/>
          </a:p>
        </p:txBody>
      </p:sp>
      <p:sp>
        <p:nvSpPr>
          <p:cNvPr id="4" name="Title 3">
            <a:extLst>
              <a:ext uri="{FF2B5EF4-FFF2-40B4-BE49-F238E27FC236}">
                <a16:creationId xmlns:a16="http://schemas.microsoft.com/office/drawing/2014/main" id="{3993FEE3-EAC6-4076-9D18-A4E8E675624D}"/>
              </a:ext>
            </a:extLst>
          </p:cNvPr>
          <p:cNvSpPr>
            <a:spLocks noGrp="1"/>
          </p:cNvSpPr>
          <p:nvPr>
            <p:ph type="title"/>
          </p:nvPr>
        </p:nvSpPr>
        <p:spPr/>
        <p:txBody>
          <a:bodyPr/>
          <a:lstStyle/>
          <a:p>
            <a:r>
              <a:rPr lang="en-US" dirty="0"/>
              <a:t>Regional Distribution</a:t>
            </a:r>
          </a:p>
        </p:txBody>
      </p:sp>
      <p:sp>
        <p:nvSpPr>
          <p:cNvPr id="5" name="Content Placeholder 4">
            <a:extLst>
              <a:ext uri="{FF2B5EF4-FFF2-40B4-BE49-F238E27FC236}">
                <a16:creationId xmlns:a16="http://schemas.microsoft.com/office/drawing/2014/main" id="{4C07ECAC-DA4A-419A-A227-3301539653C9}"/>
              </a:ext>
            </a:extLst>
          </p:cNvPr>
          <p:cNvSpPr>
            <a:spLocks noGrp="1"/>
          </p:cNvSpPr>
          <p:nvPr>
            <p:ph idx="16"/>
          </p:nvPr>
        </p:nvSpPr>
        <p:spPr/>
        <p:txBody>
          <a:bodyPr/>
          <a:lstStyle/>
          <a:p>
            <a:r>
              <a:rPr lang="en-US" dirty="0"/>
              <a:t>43% of the State’s total population resides in Manhattan, Queens, Kings, Richmond and the Bronx.</a:t>
            </a:r>
          </a:p>
          <a:p>
            <a:r>
              <a:rPr lang="en-US" dirty="0"/>
              <a:t>37% of MLMIC’s million dollar claims occurred in NYC.</a:t>
            </a:r>
          </a:p>
          <a:p>
            <a:endParaRPr lang="en-US" dirty="0"/>
          </a:p>
        </p:txBody>
      </p:sp>
    </p:spTree>
    <p:extLst>
      <p:ext uri="{BB962C8B-B14F-4D97-AF65-F5344CB8AC3E}">
        <p14:creationId xmlns:p14="http://schemas.microsoft.com/office/powerpoint/2010/main" val="4168718404"/>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DDF0C95-843A-40D3-A72D-A820886F0FB2}"/>
              </a:ext>
            </a:extLst>
          </p:cNvPr>
          <p:cNvPicPr>
            <a:picLocks noGrp="1" noChangeAspect="1"/>
          </p:cNvPicPr>
          <p:nvPr>
            <p:ph idx="1"/>
          </p:nvPr>
        </p:nvPicPr>
        <p:blipFill>
          <a:blip r:embed="rId3"/>
          <a:stretch>
            <a:fillRect/>
          </a:stretch>
        </p:blipFill>
        <p:spPr>
          <a:xfrm>
            <a:off x="0" y="1532719"/>
            <a:ext cx="9144000" cy="5356454"/>
          </a:xfrm>
          <a:prstGeom prst="rect">
            <a:avLst/>
          </a:prstGeom>
        </p:spPr>
      </p:pic>
      <p:sp>
        <p:nvSpPr>
          <p:cNvPr id="3" name="Slide Number Placeholder 2">
            <a:extLst>
              <a:ext uri="{FF2B5EF4-FFF2-40B4-BE49-F238E27FC236}">
                <a16:creationId xmlns:a16="http://schemas.microsoft.com/office/drawing/2014/main" id="{90CE72E6-A112-41A0-BD5C-41BEC6DC57B3}"/>
              </a:ext>
            </a:extLst>
          </p:cNvPr>
          <p:cNvSpPr>
            <a:spLocks noGrp="1"/>
          </p:cNvSpPr>
          <p:nvPr>
            <p:ph type="sldNum" sz="quarter" idx="15"/>
          </p:nvPr>
        </p:nvSpPr>
        <p:spPr/>
        <p:txBody>
          <a:bodyPr/>
          <a:lstStyle/>
          <a:p>
            <a:fld id="{B35AE9FF-4774-433D-9692-0A446705F1E3}" type="slidenum">
              <a:rPr lang="en-US" smtClean="0"/>
              <a:t>16</a:t>
            </a:fld>
            <a:endParaRPr lang="en-US" dirty="0"/>
          </a:p>
        </p:txBody>
      </p:sp>
      <p:sp>
        <p:nvSpPr>
          <p:cNvPr id="4" name="Title 3">
            <a:extLst>
              <a:ext uri="{FF2B5EF4-FFF2-40B4-BE49-F238E27FC236}">
                <a16:creationId xmlns:a16="http://schemas.microsoft.com/office/drawing/2014/main" id="{2E8BA7F4-9040-427E-9666-DC3C25C751B0}"/>
              </a:ext>
            </a:extLst>
          </p:cNvPr>
          <p:cNvSpPr>
            <a:spLocks noGrp="1"/>
          </p:cNvSpPr>
          <p:nvPr>
            <p:ph type="title"/>
          </p:nvPr>
        </p:nvSpPr>
        <p:spPr/>
        <p:txBody>
          <a:bodyPr/>
          <a:lstStyle/>
          <a:p>
            <a:r>
              <a:rPr lang="en-US" dirty="0"/>
              <a:t>By County, Population and Licensure</a:t>
            </a:r>
          </a:p>
        </p:txBody>
      </p:sp>
    </p:spTree>
    <p:extLst>
      <p:ext uri="{BB962C8B-B14F-4D97-AF65-F5344CB8AC3E}">
        <p14:creationId xmlns:p14="http://schemas.microsoft.com/office/powerpoint/2010/main" val="3796534173"/>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7BBB8F-C36D-48BC-80F3-F229797F4C45}"/>
              </a:ext>
            </a:extLst>
          </p:cNvPr>
          <p:cNvSpPr>
            <a:spLocks noGrp="1"/>
          </p:cNvSpPr>
          <p:nvPr>
            <p:ph idx="1"/>
          </p:nvPr>
        </p:nvSpPr>
        <p:spPr/>
        <p:txBody>
          <a:bodyPr>
            <a:normAutofit lnSpcReduction="10000"/>
          </a:bodyPr>
          <a:lstStyle/>
          <a:p>
            <a:r>
              <a:rPr lang="en-US" dirty="0"/>
              <a:t>The concentration of claims found within our data correlates to the State’s population density.</a:t>
            </a:r>
          </a:p>
          <a:p>
            <a:r>
              <a:rPr lang="en-US" dirty="0"/>
              <a:t>The more people you have requiring services in an area, the more interactions with physicians and healthcare providers:  </a:t>
            </a:r>
          </a:p>
          <a:p>
            <a:pPr lvl="1"/>
            <a:r>
              <a:rPr lang="en-US" dirty="0"/>
              <a:t>In terms of liability, each patient encounter is an opportunity for an event to occur. </a:t>
            </a:r>
          </a:p>
          <a:p>
            <a:r>
              <a:rPr lang="en-US" dirty="0"/>
              <a:t>In other areas of the State, the population is less concentrated:</a:t>
            </a:r>
          </a:p>
          <a:p>
            <a:pPr lvl="1"/>
            <a:r>
              <a:rPr lang="en-US" dirty="0"/>
              <a:t>Hence, the impact of volume on interactions is less dense, resulting in a more widespread distribution of million-dollar lawsuits.</a:t>
            </a:r>
          </a:p>
          <a:p>
            <a:endParaRPr lang="en-US" dirty="0"/>
          </a:p>
        </p:txBody>
      </p:sp>
      <p:sp>
        <p:nvSpPr>
          <p:cNvPr id="3" name="Slide Number Placeholder 2">
            <a:extLst>
              <a:ext uri="{FF2B5EF4-FFF2-40B4-BE49-F238E27FC236}">
                <a16:creationId xmlns:a16="http://schemas.microsoft.com/office/drawing/2014/main" id="{A042AB33-3521-4FDD-A87B-B7F96F4B926B}"/>
              </a:ext>
            </a:extLst>
          </p:cNvPr>
          <p:cNvSpPr>
            <a:spLocks noGrp="1"/>
          </p:cNvSpPr>
          <p:nvPr>
            <p:ph type="sldNum" sz="quarter" idx="15"/>
          </p:nvPr>
        </p:nvSpPr>
        <p:spPr/>
        <p:txBody>
          <a:bodyPr/>
          <a:lstStyle/>
          <a:p>
            <a:fld id="{B35AE9FF-4774-433D-9692-0A446705F1E3}" type="slidenum">
              <a:rPr lang="en-US" smtClean="0"/>
              <a:pPr/>
              <a:t>17</a:t>
            </a:fld>
            <a:endParaRPr lang="en-US" dirty="0"/>
          </a:p>
        </p:txBody>
      </p:sp>
      <p:sp>
        <p:nvSpPr>
          <p:cNvPr id="5" name="Title 3">
            <a:extLst>
              <a:ext uri="{FF2B5EF4-FFF2-40B4-BE49-F238E27FC236}">
                <a16:creationId xmlns:a16="http://schemas.microsoft.com/office/drawing/2014/main" id="{AFF400BB-C097-4856-A561-F3E405201AEB}"/>
              </a:ext>
            </a:extLst>
          </p:cNvPr>
          <p:cNvSpPr>
            <a:spLocks noGrp="1"/>
          </p:cNvSpPr>
          <p:nvPr>
            <p:ph type="title"/>
          </p:nvPr>
        </p:nvSpPr>
        <p:spPr/>
        <p:txBody>
          <a:bodyPr/>
          <a:lstStyle/>
          <a:p>
            <a:r>
              <a:rPr lang="en-US" dirty="0"/>
              <a:t>By County, Population and Licensure</a:t>
            </a:r>
          </a:p>
        </p:txBody>
      </p:sp>
    </p:spTree>
    <p:extLst>
      <p:ext uri="{BB962C8B-B14F-4D97-AF65-F5344CB8AC3E}">
        <p14:creationId xmlns:p14="http://schemas.microsoft.com/office/powerpoint/2010/main" val="402755156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D0A4F4C-94DF-40EC-AEA0-B5C6B47F7450}"/>
              </a:ext>
            </a:extLst>
          </p:cNvPr>
          <p:cNvPicPr>
            <a:picLocks noGrp="1" noChangeAspect="1"/>
          </p:cNvPicPr>
          <p:nvPr>
            <p:ph idx="1"/>
          </p:nvPr>
        </p:nvPicPr>
        <p:blipFill>
          <a:blip r:embed="rId3"/>
          <a:stretch>
            <a:fillRect/>
          </a:stretch>
        </p:blipFill>
        <p:spPr>
          <a:xfrm>
            <a:off x="0" y="1560715"/>
            <a:ext cx="9143999" cy="5297285"/>
          </a:xfrm>
          <a:prstGeom prst="rect">
            <a:avLst/>
          </a:prstGeom>
        </p:spPr>
      </p:pic>
      <p:sp>
        <p:nvSpPr>
          <p:cNvPr id="3" name="Slide Number Placeholder 2">
            <a:extLst>
              <a:ext uri="{FF2B5EF4-FFF2-40B4-BE49-F238E27FC236}">
                <a16:creationId xmlns:a16="http://schemas.microsoft.com/office/drawing/2014/main" id="{5F7019A4-E68F-449B-98EA-DB0F265549E0}"/>
              </a:ext>
            </a:extLst>
          </p:cNvPr>
          <p:cNvSpPr>
            <a:spLocks noGrp="1"/>
          </p:cNvSpPr>
          <p:nvPr>
            <p:ph type="sldNum" sz="quarter" idx="15"/>
          </p:nvPr>
        </p:nvSpPr>
        <p:spPr/>
        <p:txBody>
          <a:bodyPr/>
          <a:lstStyle/>
          <a:p>
            <a:fld id="{B35AE9FF-4774-433D-9692-0A446705F1E3}" type="slidenum">
              <a:rPr lang="en-US" smtClean="0"/>
              <a:t>18</a:t>
            </a:fld>
            <a:endParaRPr lang="en-US" dirty="0"/>
          </a:p>
        </p:txBody>
      </p:sp>
      <p:sp>
        <p:nvSpPr>
          <p:cNvPr id="4" name="Title 3">
            <a:extLst>
              <a:ext uri="{FF2B5EF4-FFF2-40B4-BE49-F238E27FC236}">
                <a16:creationId xmlns:a16="http://schemas.microsoft.com/office/drawing/2014/main" id="{887801CE-EFFA-4F26-9B17-F5F600D9D7E3}"/>
              </a:ext>
            </a:extLst>
          </p:cNvPr>
          <p:cNvSpPr>
            <a:spLocks noGrp="1"/>
          </p:cNvSpPr>
          <p:nvPr>
            <p:ph type="title"/>
          </p:nvPr>
        </p:nvSpPr>
        <p:spPr/>
        <p:txBody>
          <a:bodyPr/>
          <a:lstStyle/>
          <a:p>
            <a:r>
              <a:rPr lang="en-US" dirty="0"/>
              <a:t>By County, Population and Court Activity</a:t>
            </a:r>
          </a:p>
        </p:txBody>
      </p:sp>
    </p:spTree>
    <p:extLst>
      <p:ext uri="{BB962C8B-B14F-4D97-AF65-F5344CB8AC3E}">
        <p14:creationId xmlns:p14="http://schemas.microsoft.com/office/powerpoint/2010/main" val="104501689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B487EE-B9C1-4DC4-8963-08940344442F}"/>
              </a:ext>
            </a:extLst>
          </p:cNvPr>
          <p:cNvSpPr>
            <a:spLocks noGrp="1"/>
          </p:cNvSpPr>
          <p:nvPr>
            <p:ph idx="1"/>
          </p:nvPr>
        </p:nvSpPr>
        <p:spPr/>
        <p:txBody>
          <a:bodyPr>
            <a:normAutofit/>
          </a:bodyPr>
          <a:lstStyle/>
          <a:p>
            <a:r>
              <a:rPr lang="en-US" dirty="0"/>
              <a:t>As expected, physicians in New York City and the surrounding communities have the highest incidence of claims resulting in payments of one million dollars or greater.  </a:t>
            </a:r>
          </a:p>
          <a:p>
            <a:r>
              <a:rPr lang="en-US" dirty="0"/>
              <a:t>When you overlay the data: population, number of physicians in the area, volume of court filings and MLMIC cases resulting in million-dollar payments, you see that from a population perspective, all physicians in NYS have a strong chance of experiencing a substantial professional liability claim over the course of their career.</a:t>
            </a:r>
          </a:p>
          <a:p>
            <a:endParaRPr lang="en-US" dirty="0"/>
          </a:p>
        </p:txBody>
      </p:sp>
      <p:sp>
        <p:nvSpPr>
          <p:cNvPr id="3" name="Slide Number Placeholder 2">
            <a:extLst>
              <a:ext uri="{FF2B5EF4-FFF2-40B4-BE49-F238E27FC236}">
                <a16:creationId xmlns:a16="http://schemas.microsoft.com/office/drawing/2014/main" id="{7DDCC745-663F-49FB-9A3B-C90AA18D067B}"/>
              </a:ext>
            </a:extLst>
          </p:cNvPr>
          <p:cNvSpPr>
            <a:spLocks noGrp="1"/>
          </p:cNvSpPr>
          <p:nvPr>
            <p:ph type="sldNum" sz="quarter" idx="15"/>
          </p:nvPr>
        </p:nvSpPr>
        <p:spPr/>
        <p:txBody>
          <a:bodyPr/>
          <a:lstStyle/>
          <a:p>
            <a:fld id="{B35AE9FF-4774-433D-9692-0A446705F1E3}" type="slidenum">
              <a:rPr lang="en-US" smtClean="0"/>
              <a:pPr/>
              <a:t>19</a:t>
            </a:fld>
            <a:endParaRPr lang="en-US" dirty="0"/>
          </a:p>
        </p:txBody>
      </p:sp>
      <p:sp>
        <p:nvSpPr>
          <p:cNvPr id="4" name="Title 3">
            <a:extLst>
              <a:ext uri="{FF2B5EF4-FFF2-40B4-BE49-F238E27FC236}">
                <a16:creationId xmlns:a16="http://schemas.microsoft.com/office/drawing/2014/main" id="{E265028B-DF2D-4A0E-86E5-C23F5622544E}"/>
              </a:ext>
            </a:extLst>
          </p:cNvPr>
          <p:cNvSpPr>
            <a:spLocks noGrp="1"/>
          </p:cNvSpPr>
          <p:nvPr>
            <p:ph type="title"/>
          </p:nvPr>
        </p:nvSpPr>
        <p:spPr/>
        <p:txBody>
          <a:bodyPr/>
          <a:lstStyle/>
          <a:p>
            <a:r>
              <a:rPr lang="en-US" dirty="0"/>
              <a:t>By County, Population and Court Activity</a:t>
            </a:r>
          </a:p>
        </p:txBody>
      </p:sp>
    </p:spTree>
    <p:extLst>
      <p:ext uri="{BB962C8B-B14F-4D97-AF65-F5344CB8AC3E}">
        <p14:creationId xmlns:p14="http://schemas.microsoft.com/office/powerpoint/2010/main" val="1267278990"/>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p:txBody>
          <a:bodyPr>
            <a:normAutofit fontScale="85000" lnSpcReduction="20000"/>
          </a:bodyPr>
          <a:lstStyle/>
          <a:p>
            <a:pPr marL="0" indent="0">
              <a:spcBef>
                <a:spcPts val="0"/>
              </a:spcBef>
              <a:buNone/>
            </a:pPr>
            <a:r>
              <a:rPr lang="en-US" sz="4000" b="1" i="1" dirty="0">
                <a:ea typeface="Times New Roman"/>
              </a:rPr>
              <a:t>CME Accreditation and Designation Statement</a:t>
            </a:r>
            <a:endParaRPr lang="en-US" sz="4000" b="1" dirty="0"/>
          </a:p>
          <a:p>
            <a:pPr marL="0" indent="0" algn="just">
              <a:spcBef>
                <a:spcPts val="0"/>
              </a:spcBef>
              <a:buNone/>
            </a:pPr>
            <a:r>
              <a:rPr lang="en-US" b="0" dirty="0">
                <a:ea typeface="Times New Roman"/>
              </a:rPr>
              <a:t> </a:t>
            </a:r>
            <a:endParaRPr lang="en-US" sz="3200" b="0" dirty="0">
              <a:ea typeface="Times New Roman"/>
            </a:endParaRPr>
          </a:p>
          <a:p>
            <a:pPr marL="0" indent="0" algn="just">
              <a:lnSpc>
                <a:spcPct val="120000"/>
              </a:lnSpc>
              <a:spcBef>
                <a:spcPts val="0"/>
              </a:spcBef>
              <a:buNone/>
            </a:pPr>
            <a:r>
              <a:rPr lang="en-US" b="0" dirty="0">
                <a:latin typeface="Arial"/>
                <a:ea typeface="Times New Roman"/>
              </a:rPr>
              <a:t>MLMIC is accredited by the Medical Society of the State of New York (MSSNY) to provide CME for physicians.   </a:t>
            </a:r>
          </a:p>
          <a:p>
            <a:pPr marL="0" indent="0" algn="just">
              <a:spcBef>
                <a:spcPts val="0"/>
              </a:spcBef>
              <a:buNone/>
            </a:pPr>
            <a:endParaRPr lang="en-US" dirty="0">
              <a:latin typeface="Arial"/>
              <a:ea typeface="Times New Roman"/>
            </a:endParaRPr>
          </a:p>
          <a:p>
            <a:pPr marL="0" indent="0" algn="just">
              <a:lnSpc>
                <a:spcPct val="120000"/>
              </a:lnSpc>
              <a:spcBef>
                <a:spcPts val="0"/>
              </a:spcBef>
              <a:buNone/>
            </a:pPr>
            <a:r>
              <a:rPr lang="en-US" b="0" dirty="0">
                <a:latin typeface="Arial"/>
                <a:ea typeface="Times New Roman"/>
              </a:rPr>
              <a:t>MLMIC designates this live educational activity for a maximum of 2.0 </a:t>
            </a:r>
            <a:r>
              <a:rPr lang="en-US" b="0" i="1" dirty="0">
                <a:latin typeface="Arial"/>
                <a:ea typeface="Times New Roman"/>
              </a:rPr>
              <a:t>AMA PRA Category 1 Credits™.  </a:t>
            </a:r>
            <a:r>
              <a:rPr lang="en-US" b="0" dirty="0">
                <a:latin typeface="Arial"/>
                <a:ea typeface="Times New Roman"/>
              </a:rPr>
              <a:t>Physicians should claim only the credit commensurate with the extent of their participation in the activity.</a:t>
            </a:r>
            <a:endParaRPr lang="en-US" sz="4800" dirty="0">
              <a:ea typeface="Times New Roman"/>
            </a:endParaRPr>
          </a:p>
          <a:p>
            <a:pPr marL="0" indent="0" algn="just">
              <a:spcBef>
                <a:spcPts val="0"/>
              </a:spcBef>
              <a:buNone/>
            </a:pPr>
            <a:endParaRPr lang="en-US" sz="3200" b="0" dirty="0">
              <a:ea typeface="Times New Roman"/>
            </a:endParaRPr>
          </a:p>
          <a:p>
            <a:pPr marL="0" indent="0" algn="just">
              <a:spcBef>
                <a:spcPts val="600"/>
              </a:spcBef>
              <a:buNone/>
            </a:pPr>
            <a:r>
              <a:rPr lang="en-US" sz="4800" b="0" dirty="0">
                <a:ea typeface="Times New Roman"/>
              </a:rPr>
              <a:t> </a:t>
            </a:r>
            <a:endParaRPr lang="en-US" sz="3200" b="0" dirty="0">
              <a:ea typeface="Times New Roman"/>
            </a:endParaRPr>
          </a:p>
          <a:p>
            <a:pPr marL="0" indent="0">
              <a:buNone/>
            </a:pPr>
            <a:endParaRPr lang="en-US" b="0" dirty="0"/>
          </a:p>
        </p:txBody>
      </p:sp>
      <p:sp>
        <p:nvSpPr>
          <p:cNvPr id="4" name="Title 3"/>
          <p:cNvSpPr>
            <a:spLocks noGrp="1"/>
          </p:cNvSpPr>
          <p:nvPr>
            <p:ph type="title"/>
          </p:nvPr>
        </p:nvSpPr>
        <p:spPr/>
        <p:txBody>
          <a:bodyPr/>
          <a:lstStyle/>
          <a:p>
            <a:r>
              <a:rPr lang="en-US" dirty="0"/>
              <a:t>Continuing Medical Education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3287" y="5041240"/>
            <a:ext cx="113982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a:extLst>
              <a:ext uri="{FF2B5EF4-FFF2-40B4-BE49-F238E27FC236}">
                <a16:creationId xmlns:a16="http://schemas.microsoft.com/office/drawing/2014/main" id="{7ABA6919-03C2-4120-8418-09AF7D5B621D}"/>
              </a:ext>
            </a:extLst>
          </p:cNvPr>
          <p:cNvSpPr>
            <a:spLocks noGrp="1"/>
          </p:cNvSpPr>
          <p:nvPr>
            <p:ph type="sldNum" sz="quarter" idx="15"/>
          </p:nvPr>
        </p:nvSpPr>
        <p:spPr/>
        <p:txBody>
          <a:bodyPr/>
          <a:lstStyle/>
          <a:p>
            <a:fld id="{B35AE9FF-4774-433D-9692-0A446705F1E3}" type="slidenum">
              <a:rPr lang="en-US" smtClean="0"/>
              <a:t>2</a:t>
            </a:fld>
            <a:endParaRPr lang="en-US" dirty="0"/>
          </a:p>
        </p:txBody>
      </p:sp>
    </p:spTree>
    <p:extLst>
      <p:ext uri="{BB962C8B-B14F-4D97-AF65-F5344CB8AC3E}">
        <p14:creationId xmlns:p14="http://schemas.microsoft.com/office/powerpoint/2010/main" val="2803622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4FF5253-8342-4DAF-BCC7-A9C1448A3C13}"/>
              </a:ext>
            </a:extLst>
          </p:cNvPr>
          <p:cNvSpPr>
            <a:spLocks noGrp="1"/>
          </p:cNvSpPr>
          <p:nvPr>
            <p:ph type="sldNum" sz="quarter" idx="15"/>
          </p:nvPr>
        </p:nvSpPr>
        <p:spPr/>
        <p:txBody>
          <a:bodyPr/>
          <a:lstStyle/>
          <a:p>
            <a:fld id="{B35AE9FF-4774-433D-9692-0A446705F1E3}" type="slidenum">
              <a:rPr lang="en-US" smtClean="0"/>
              <a:t>20</a:t>
            </a:fld>
            <a:endParaRPr lang="en-US" dirty="0"/>
          </a:p>
        </p:txBody>
      </p:sp>
      <p:sp>
        <p:nvSpPr>
          <p:cNvPr id="4" name="Title 3">
            <a:extLst>
              <a:ext uri="{FF2B5EF4-FFF2-40B4-BE49-F238E27FC236}">
                <a16:creationId xmlns:a16="http://schemas.microsoft.com/office/drawing/2014/main" id="{D718071F-C42E-4ADD-9BE7-86B3D5E99B53}"/>
              </a:ext>
            </a:extLst>
          </p:cNvPr>
          <p:cNvSpPr>
            <a:spLocks noGrp="1"/>
          </p:cNvSpPr>
          <p:nvPr>
            <p:ph type="title"/>
          </p:nvPr>
        </p:nvSpPr>
        <p:spPr/>
        <p:txBody>
          <a:bodyPr/>
          <a:lstStyle/>
          <a:p>
            <a:r>
              <a:rPr lang="en-US" dirty="0"/>
              <a:t>Judicial Department Distribution</a:t>
            </a:r>
          </a:p>
        </p:txBody>
      </p:sp>
      <p:pic>
        <p:nvPicPr>
          <p:cNvPr id="5" name="Content Placeholder 4">
            <a:extLst>
              <a:ext uri="{FF2B5EF4-FFF2-40B4-BE49-F238E27FC236}">
                <a16:creationId xmlns:a16="http://schemas.microsoft.com/office/drawing/2014/main" id="{1877269C-3E04-4592-ACF1-B4C5D244FAEE}"/>
              </a:ext>
            </a:extLst>
          </p:cNvPr>
          <p:cNvPicPr>
            <a:picLocks noGrp="1" noChangeAspect="1"/>
          </p:cNvPicPr>
          <p:nvPr>
            <p:ph idx="1"/>
          </p:nvPr>
        </p:nvPicPr>
        <p:blipFill rotWithShape="1">
          <a:blip r:embed="rId3"/>
          <a:srcRect l="1246"/>
          <a:stretch/>
        </p:blipFill>
        <p:spPr>
          <a:xfrm>
            <a:off x="0" y="2187367"/>
            <a:ext cx="9260794" cy="3392993"/>
          </a:xfrm>
          <a:prstGeom prst="rect">
            <a:avLst/>
          </a:prstGeom>
        </p:spPr>
      </p:pic>
    </p:spTree>
    <p:extLst>
      <p:ext uri="{BB962C8B-B14F-4D97-AF65-F5344CB8AC3E}">
        <p14:creationId xmlns:p14="http://schemas.microsoft.com/office/powerpoint/2010/main" val="3274200710"/>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7F62D0-3792-4D8F-9F95-35437CD81D58}"/>
              </a:ext>
            </a:extLst>
          </p:cNvPr>
          <p:cNvSpPr>
            <a:spLocks noGrp="1"/>
          </p:cNvSpPr>
          <p:nvPr>
            <p:ph idx="1"/>
          </p:nvPr>
        </p:nvSpPr>
        <p:spPr/>
        <p:txBody>
          <a:bodyPr/>
          <a:lstStyle/>
          <a:p>
            <a:r>
              <a:rPr lang="en-US" dirty="0"/>
              <a:t>Most medical malpractice lawsuits are litigated in one of the New York State Supreme Courts which are in each county of the State.  These courts are known as trial courts.  </a:t>
            </a:r>
          </a:p>
          <a:p>
            <a:r>
              <a:rPr lang="en-US" dirty="0"/>
              <a:t>If there is a challenge being made to a determination at the trial court level, such as a verdict, the case will proceed to the Appellate Division of the New York State Supreme Court. </a:t>
            </a:r>
          </a:p>
        </p:txBody>
      </p:sp>
      <p:sp>
        <p:nvSpPr>
          <p:cNvPr id="3" name="Slide Number Placeholder 2">
            <a:extLst>
              <a:ext uri="{FF2B5EF4-FFF2-40B4-BE49-F238E27FC236}">
                <a16:creationId xmlns:a16="http://schemas.microsoft.com/office/drawing/2014/main" id="{6C46BEC9-6F0E-42C4-B674-0E890189A9D5}"/>
              </a:ext>
            </a:extLst>
          </p:cNvPr>
          <p:cNvSpPr>
            <a:spLocks noGrp="1"/>
          </p:cNvSpPr>
          <p:nvPr>
            <p:ph type="sldNum" sz="quarter" idx="15"/>
          </p:nvPr>
        </p:nvSpPr>
        <p:spPr/>
        <p:txBody>
          <a:bodyPr/>
          <a:lstStyle/>
          <a:p>
            <a:fld id="{B35AE9FF-4774-433D-9692-0A446705F1E3}" type="slidenum">
              <a:rPr lang="en-US" smtClean="0"/>
              <a:pPr/>
              <a:t>21</a:t>
            </a:fld>
            <a:endParaRPr lang="en-US" dirty="0"/>
          </a:p>
        </p:txBody>
      </p:sp>
      <p:sp>
        <p:nvSpPr>
          <p:cNvPr id="4" name="Title 3">
            <a:extLst>
              <a:ext uri="{FF2B5EF4-FFF2-40B4-BE49-F238E27FC236}">
                <a16:creationId xmlns:a16="http://schemas.microsoft.com/office/drawing/2014/main" id="{FBA2EE2B-0E86-4A19-8334-BA8B2A5CD013}"/>
              </a:ext>
            </a:extLst>
          </p:cNvPr>
          <p:cNvSpPr>
            <a:spLocks noGrp="1"/>
          </p:cNvSpPr>
          <p:nvPr>
            <p:ph type="title"/>
          </p:nvPr>
        </p:nvSpPr>
        <p:spPr/>
        <p:txBody>
          <a:bodyPr/>
          <a:lstStyle/>
          <a:p>
            <a:r>
              <a:rPr lang="en-US" dirty="0"/>
              <a:t>Judicial Department Distribution</a:t>
            </a:r>
          </a:p>
        </p:txBody>
      </p:sp>
    </p:spTree>
    <p:extLst>
      <p:ext uri="{BB962C8B-B14F-4D97-AF65-F5344CB8AC3E}">
        <p14:creationId xmlns:p14="http://schemas.microsoft.com/office/powerpoint/2010/main" val="3452769726"/>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ED6FD2-5FD2-484D-A2C8-9B245B835983}"/>
              </a:ext>
            </a:extLst>
          </p:cNvPr>
          <p:cNvSpPr>
            <a:spLocks noGrp="1"/>
          </p:cNvSpPr>
          <p:nvPr>
            <p:ph idx="1"/>
          </p:nvPr>
        </p:nvSpPr>
        <p:spPr/>
        <p:txBody>
          <a:bodyPr/>
          <a:lstStyle/>
          <a:p>
            <a:r>
              <a:rPr lang="en-US" dirty="0"/>
              <a:t>There are four Appellate Divisions across the State, one in each of the four Judicial Departments.  </a:t>
            </a:r>
          </a:p>
          <a:p>
            <a:r>
              <a:rPr lang="en-US" dirty="0"/>
              <a:t>One of the functions of the Appellate Court is to determine whether there is legal basis to substantiate a verdict rendered in the trial court:  </a:t>
            </a:r>
          </a:p>
          <a:p>
            <a:pPr lvl="1"/>
            <a:r>
              <a:rPr lang="en-US" dirty="0"/>
              <a:t>This appellate review can have an impact on the value of the case resulting in a lower verdict or foster settlement negotiations to bring the case to final resolution.</a:t>
            </a:r>
          </a:p>
          <a:p>
            <a:endParaRPr lang="en-US" dirty="0"/>
          </a:p>
        </p:txBody>
      </p:sp>
      <p:sp>
        <p:nvSpPr>
          <p:cNvPr id="3" name="Slide Number Placeholder 2">
            <a:extLst>
              <a:ext uri="{FF2B5EF4-FFF2-40B4-BE49-F238E27FC236}">
                <a16:creationId xmlns:a16="http://schemas.microsoft.com/office/drawing/2014/main" id="{DE7C05C1-1821-4B89-9017-E5DE6BECD693}"/>
              </a:ext>
            </a:extLst>
          </p:cNvPr>
          <p:cNvSpPr>
            <a:spLocks noGrp="1"/>
          </p:cNvSpPr>
          <p:nvPr>
            <p:ph type="sldNum" sz="quarter" idx="15"/>
          </p:nvPr>
        </p:nvSpPr>
        <p:spPr/>
        <p:txBody>
          <a:bodyPr/>
          <a:lstStyle/>
          <a:p>
            <a:fld id="{B35AE9FF-4774-433D-9692-0A446705F1E3}" type="slidenum">
              <a:rPr lang="en-US" smtClean="0"/>
              <a:pPr/>
              <a:t>22</a:t>
            </a:fld>
            <a:endParaRPr lang="en-US" dirty="0"/>
          </a:p>
        </p:txBody>
      </p:sp>
      <p:sp>
        <p:nvSpPr>
          <p:cNvPr id="4" name="Title 3">
            <a:extLst>
              <a:ext uri="{FF2B5EF4-FFF2-40B4-BE49-F238E27FC236}">
                <a16:creationId xmlns:a16="http://schemas.microsoft.com/office/drawing/2014/main" id="{9BCDC155-8191-461A-8D0A-4061ADF8DA5A}"/>
              </a:ext>
            </a:extLst>
          </p:cNvPr>
          <p:cNvSpPr>
            <a:spLocks noGrp="1"/>
          </p:cNvSpPr>
          <p:nvPr>
            <p:ph type="title"/>
          </p:nvPr>
        </p:nvSpPr>
        <p:spPr/>
        <p:txBody>
          <a:bodyPr/>
          <a:lstStyle/>
          <a:p>
            <a:r>
              <a:rPr lang="en-US" dirty="0"/>
              <a:t>Judicial Department Distribution</a:t>
            </a:r>
          </a:p>
        </p:txBody>
      </p:sp>
    </p:spTree>
    <p:extLst>
      <p:ext uri="{BB962C8B-B14F-4D97-AF65-F5344CB8AC3E}">
        <p14:creationId xmlns:p14="http://schemas.microsoft.com/office/powerpoint/2010/main" val="1836119311"/>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6B01320-6F97-4C2F-98F3-37161406BB26}"/>
              </a:ext>
            </a:extLst>
          </p:cNvPr>
          <p:cNvPicPr>
            <a:picLocks noGrp="1" noChangeAspect="1"/>
          </p:cNvPicPr>
          <p:nvPr>
            <p:ph idx="1"/>
          </p:nvPr>
        </p:nvPicPr>
        <p:blipFill>
          <a:blip r:embed="rId3"/>
          <a:stretch>
            <a:fillRect/>
          </a:stretch>
        </p:blipFill>
        <p:spPr>
          <a:xfrm>
            <a:off x="0" y="1581034"/>
            <a:ext cx="9175872" cy="5276966"/>
          </a:xfrm>
          <a:prstGeom prst="rect">
            <a:avLst/>
          </a:prstGeom>
        </p:spPr>
      </p:pic>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23</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Judicial Department Distribution</a:t>
            </a:r>
          </a:p>
        </p:txBody>
      </p:sp>
    </p:spTree>
    <p:extLst>
      <p:ext uri="{BB962C8B-B14F-4D97-AF65-F5344CB8AC3E}">
        <p14:creationId xmlns:p14="http://schemas.microsoft.com/office/powerpoint/2010/main" val="2945381083"/>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24</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Judicial Department Distribution</a:t>
            </a:r>
          </a:p>
        </p:txBody>
      </p:sp>
      <p:pic>
        <p:nvPicPr>
          <p:cNvPr id="5" name="Content Placeholder 4">
            <a:extLst>
              <a:ext uri="{FF2B5EF4-FFF2-40B4-BE49-F238E27FC236}">
                <a16:creationId xmlns:a16="http://schemas.microsoft.com/office/drawing/2014/main" id="{C5138E61-855F-4E6C-B694-F82E803CC910}"/>
              </a:ext>
            </a:extLst>
          </p:cNvPr>
          <p:cNvPicPr>
            <a:picLocks noGrp="1" noChangeAspect="1"/>
          </p:cNvPicPr>
          <p:nvPr>
            <p:ph idx="1"/>
          </p:nvPr>
        </p:nvPicPr>
        <p:blipFill>
          <a:blip r:embed="rId3"/>
          <a:stretch>
            <a:fillRect/>
          </a:stretch>
        </p:blipFill>
        <p:spPr>
          <a:xfrm>
            <a:off x="-7273" y="1527465"/>
            <a:ext cx="9151273" cy="5383422"/>
          </a:xfrm>
          <a:prstGeom prst="rect">
            <a:avLst/>
          </a:prstGeom>
        </p:spPr>
      </p:pic>
    </p:spTree>
    <p:extLst>
      <p:ext uri="{BB962C8B-B14F-4D97-AF65-F5344CB8AC3E}">
        <p14:creationId xmlns:p14="http://schemas.microsoft.com/office/powerpoint/2010/main" val="192049704"/>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8761D-12C4-45F5-BA21-B88C37B93414}"/>
              </a:ext>
            </a:extLst>
          </p:cNvPr>
          <p:cNvSpPr>
            <a:spLocks noGrp="1"/>
          </p:cNvSpPr>
          <p:nvPr>
            <p:ph idx="1"/>
          </p:nvPr>
        </p:nvSpPr>
        <p:spPr/>
        <p:txBody>
          <a:bodyPr/>
          <a:lstStyle/>
          <a:p>
            <a:r>
              <a:rPr lang="en-US" dirty="0"/>
              <a:t>For example, the Second Judicial Department: </a:t>
            </a:r>
          </a:p>
          <a:p>
            <a:pPr lvl="1"/>
            <a:r>
              <a:rPr lang="en-US" dirty="0"/>
              <a:t>includes Dutchess, Kings, Nassau, Orange, Putnam, Queens, Richmond, Rockland, Suffolk and Westchester counties,</a:t>
            </a:r>
          </a:p>
          <a:p>
            <a:pPr lvl="1"/>
            <a:r>
              <a:rPr lang="en-US" dirty="0"/>
              <a:t>accounts for 51% of the State’s population, and</a:t>
            </a:r>
          </a:p>
          <a:p>
            <a:pPr lvl="1"/>
            <a:r>
              <a:rPr lang="en-US" dirty="0"/>
              <a:t>encompasses 67% of all claims reviewed for this report.</a:t>
            </a:r>
          </a:p>
          <a:p>
            <a:r>
              <a:rPr lang="en-US" dirty="0"/>
              <a:t>MLMIC insures nearly 4 in 10 of every licensed professional in this department at 38%.</a:t>
            </a:r>
          </a:p>
          <a:p>
            <a:pPr lvl="1"/>
            <a:endParaRPr lang="en-US" dirty="0"/>
          </a:p>
          <a:p>
            <a:endParaRPr lang="en-US" dirty="0"/>
          </a:p>
        </p:txBody>
      </p:sp>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pPr/>
              <a:t>25</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Judicial Department Distribution</a:t>
            </a:r>
          </a:p>
        </p:txBody>
      </p:sp>
    </p:spTree>
    <p:extLst>
      <p:ext uri="{BB962C8B-B14F-4D97-AF65-F5344CB8AC3E}">
        <p14:creationId xmlns:p14="http://schemas.microsoft.com/office/powerpoint/2010/main" val="11080763"/>
      </p:ext>
    </p:extLst>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8761D-12C4-45F5-BA21-B88C37B93414}"/>
              </a:ext>
            </a:extLst>
          </p:cNvPr>
          <p:cNvSpPr>
            <a:spLocks noGrp="1"/>
          </p:cNvSpPr>
          <p:nvPr>
            <p:ph idx="1"/>
          </p:nvPr>
        </p:nvSpPr>
        <p:spPr>
          <a:xfrm>
            <a:off x="647700" y="1934503"/>
            <a:ext cx="7867651" cy="4351338"/>
          </a:xfrm>
        </p:spPr>
        <p:txBody>
          <a:bodyPr/>
          <a:lstStyle/>
          <a:p>
            <a:r>
              <a:rPr lang="en-US" dirty="0"/>
              <a:t>Taking a closer look at the number of court filings by department from a consistency perspective, the distribution of population and million dollar filings are relatively the same.</a:t>
            </a:r>
          </a:p>
          <a:p>
            <a:r>
              <a:rPr lang="en-US" dirty="0"/>
              <a:t>No matter where you are within the State, you have a relatively strong chance of being involved in a million dollar lawsuit.</a:t>
            </a:r>
          </a:p>
        </p:txBody>
      </p:sp>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26</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Judicial Department Distribution</a:t>
            </a:r>
          </a:p>
        </p:txBody>
      </p:sp>
    </p:spTree>
    <p:extLst>
      <p:ext uri="{BB962C8B-B14F-4D97-AF65-F5344CB8AC3E}">
        <p14:creationId xmlns:p14="http://schemas.microsoft.com/office/powerpoint/2010/main" val="809398594"/>
      </p:ext>
    </p:extLst>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8761D-12C4-45F5-BA21-B88C37B93414}"/>
              </a:ext>
            </a:extLst>
          </p:cNvPr>
          <p:cNvSpPr>
            <a:spLocks noGrp="1"/>
          </p:cNvSpPr>
          <p:nvPr>
            <p:ph idx="1"/>
          </p:nvPr>
        </p:nvSpPr>
        <p:spPr/>
        <p:txBody>
          <a:bodyPr/>
          <a:lstStyle/>
          <a:p>
            <a:r>
              <a:rPr lang="en-US" dirty="0"/>
              <a:t>A potentially compensatory event (PCE) can arise from treatment that results in an adverse outcome.  However, this does not always result in malpractice.  </a:t>
            </a:r>
          </a:p>
          <a:p>
            <a:r>
              <a:rPr lang="en-US" dirty="0"/>
              <a:t>MLMIC Insurance Company has a high rate of success in defending our insured healthcare professionals at trial.</a:t>
            </a:r>
          </a:p>
          <a:p>
            <a:endParaRPr lang="en-US" dirty="0"/>
          </a:p>
        </p:txBody>
      </p:sp>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27</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The Five D’s of a PCE</a:t>
            </a:r>
          </a:p>
        </p:txBody>
      </p:sp>
      <p:graphicFrame>
        <p:nvGraphicFramePr>
          <p:cNvPr id="5" name="Diagram 4">
            <a:extLst>
              <a:ext uri="{FF2B5EF4-FFF2-40B4-BE49-F238E27FC236}">
                <a16:creationId xmlns:a16="http://schemas.microsoft.com/office/drawing/2014/main" id="{1113D194-5FAB-4AB2-B874-93C9BCFF4D17}"/>
              </a:ext>
            </a:extLst>
          </p:cNvPr>
          <p:cNvGraphicFramePr/>
          <p:nvPr>
            <p:extLst>
              <p:ext uri="{D42A27DB-BD31-4B8C-83A1-F6EECF244321}">
                <p14:modId xmlns:p14="http://schemas.microsoft.com/office/powerpoint/2010/main" val="3381678208"/>
              </p:ext>
            </p:extLst>
          </p:nvPr>
        </p:nvGraphicFramePr>
        <p:xfrm>
          <a:off x="486987" y="3733995"/>
          <a:ext cx="8385463" cy="2804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91237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graphicEl>
                                              <a:dgm id="{258B19CD-D064-4EE9-8040-70CA0C22BADD}"/>
                                            </p:graphicEl>
                                          </p:spTgt>
                                        </p:tgtEl>
                                        <p:attrNameLst>
                                          <p:attrName>style.visibility</p:attrName>
                                        </p:attrNameLst>
                                      </p:cBhvr>
                                      <p:to>
                                        <p:strVal val="visible"/>
                                      </p:to>
                                    </p:set>
                                    <p:anim calcmode="lin" valueType="num">
                                      <p:cBhvr>
                                        <p:cTn id="7" dur="500" fill="hold"/>
                                        <p:tgtEl>
                                          <p:spTgt spid="5">
                                            <p:graphicEl>
                                              <a:dgm id="{258B19CD-D064-4EE9-8040-70CA0C22BAD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258B19CD-D064-4EE9-8040-70CA0C22BAD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258B19CD-D064-4EE9-8040-70CA0C22BAD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A23BF338-82D1-45EE-9F2D-F966071D9480}"/>
                                            </p:graphicEl>
                                          </p:spTgt>
                                        </p:tgtEl>
                                        <p:attrNameLst>
                                          <p:attrName>style.visibility</p:attrName>
                                        </p:attrNameLst>
                                      </p:cBhvr>
                                      <p:to>
                                        <p:strVal val="visible"/>
                                      </p:to>
                                    </p:set>
                                    <p:anim calcmode="lin" valueType="num">
                                      <p:cBhvr>
                                        <p:cTn id="12" dur="500" fill="hold"/>
                                        <p:tgtEl>
                                          <p:spTgt spid="5">
                                            <p:graphicEl>
                                              <a:dgm id="{A23BF338-82D1-45EE-9F2D-F966071D9480}"/>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A23BF338-82D1-45EE-9F2D-F966071D9480}"/>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A23BF338-82D1-45EE-9F2D-F966071D9480}"/>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BBB09634-5CA9-4FA1-B7A6-98988398667C}"/>
                                            </p:graphicEl>
                                          </p:spTgt>
                                        </p:tgtEl>
                                        <p:attrNameLst>
                                          <p:attrName>style.visibility</p:attrName>
                                        </p:attrNameLst>
                                      </p:cBhvr>
                                      <p:to>
                                        <p:strVal val="visible"/>
                                      </p:to>
                                    </p:set>
                                    <p:anim calcmode="lin" valueType="num">
                                      <p:cBhvr>
                                        <p:cTn id="17" dur="500" fill="hold"/>
                                        <p:tgtEl>
                                          <p:spTgt spid="5">
                                            <p:graphicEl>
                                              <a:dgm id="{BBB09634-5CA9-4FA1-B7A6-98988398667C}"/>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BBB09634-5CA9-4FA1-B7A6-98988398667C}"/>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BBB09634-5CA9-4FA1-B7A6-98988398667C}"/>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4FE67924-628C-4306-B978-3F64AD39564D}"/>
                                            </p:graphicEl>
                                          </p:spTgt>
                                        </p:tgtEl>
                                        <p:attrNameLst>
                                          <p:attrName>style.visibility</p:attrName>
                                        </p:attrNameLst>
                                      </p:cBhvr>
                                      <p:to>
                                        <p:strVal val="visible"/>
                                      </p:to>
                                    </p:set>
                                    <p:anim calcmode="lin" valueType="num">
                                      <p:cBhvr>
                                        <p:cTn id="22" dur="500" fill="hold"/>
                                        <p:tgtEl>
                                          <p:spTgt spid="5">
                                            <p:graphicEl>
                                              <a:dgm id="{4FE67924-628C-4306-B978-3F64AD39564D}"/>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4FE67924-628C-4306-B978-3F64AD39564D}"/>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4FE67924-628C-4306-B978-3F64AD39564D}"/>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graphicEl>
                                              <a:dgm id="{AB8C666B-BBA3-4959-8B35-9A5BE5E83357}"/>
                                            </p:graphicEl>
                                          </p:spTgt>
                                        </p:tgtEl>
                                        <p:attrNameLst>
                                          <p:attrName>style.visibility</p:attrName>
                                        </p:attrNameLst>
                                      </p:cBhvr>
                                      <p:to>
                                        <p:strVal val="visible"/>
                                      </p:to>
                                    </p:set>
                                    <p:anim calcmode="lin" valueType="num">
                                      <p:cBhvr>
                                        <p:cTn id="27" dur="500" fill="hold"/>
                                        <p:tgtEl>
                                          <p:spTgt spid="5">
                                            <p:graphicEl>
                                              <a:dgm id="{AB8C666B-BBA3-4959-8B35-9A5BE5E83357}"/>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AB8C666B-BBA3-4959-8B35-9A5BE5E83357}"/>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AB8C666B-BBA3-4959-8B35-9A5BE5E833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8761D-12C4-45F5-BA21-B88C37B93414}"/>
              </a:ext>
            </a:extLst>
          </p:cNvPr>
          <p:cNvSpPr>
            <a:spLocks noGrp="1"/>
          </p:cNvSpPr>
          <p:nvPr>
            <p:ph idx="1"/>
          </p:nvPr>
        </p:nvSpPr>
        <p:spPr/>
        <p:txBody>
          <a:bodyPr/>
          <a:lstStyle/>
          <a:p>
            <a:r>
              <a:rPr lang="en-US" dirty="0"/>
              <a:t>The process begins when a call comes in from an insured related to a PCE. </a:t>
            </a:r>
          </a:p>
          <a:p>
            <a:r>
              <a:rPr lang="en-US" dirty="0"/>
              <a:t>Our claims examiners use their expertise and experience to determine whether an event has merit and identifies the appropriate direction for the file.  </a:t>
            </a:r>
          </a:p>
          <a:p>
            <a:endParaRPr lang="en-US" dirty="0"/>
          </a:p>
        </p:txBody>
      </p:sp>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28</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The Five D’s of a PCE</a:t>
            </a:r>
          </a:p>
        </p:txBody>
      </p:sp>
      <p:graphicFrame>
        <p:nvGraphicFramePr>
          <p:cNvPr id="5" name="Diagram 4">
            <a:extLst>
              <a:ext uri="{FF2B5EF4-FFF2-40B4-BE49-F238E27FC236}">
                <a16:creationId xmlns:a16="http://schemas.microsoft.com/office/drawing/2014/main" id="{1113D194-5FAB-4AB2-B874-93C9BCFF4D17}"/>
              </a:ext>
            </a:extLst>
          </p:cNvPr>
          <p:cNvGraphicFramePr/>
          <p:nvPr/>
        </p:nvGraphicFramePr>
        <p:xfrm>
          <a:off x="464127" y="3556294"/>
          <a:ext cx="8385463" cy="2804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6854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graphicEl>
                                              <a:dgm id="{258B19CD-D064-4EE9-8040-70CA0C22BADD}"/>
                                            </p:graphicEl>
                                          </p:spTgt>
                                        </p:tgtEl>
                                        <p:attrNameLst>
                                          <p:attrName>style.visibility</p:attrName>
                                        </p:attrNameLst>
                                      </p:cBhvr>
                                      <p:to>
                                        <p:strVal val="visible"/>
                                      </p:to>
                                    </p:set>
                                    <p:anim calcmode="lin" valueType="num">
                                      <p:cBhvr>
                                        <p:cTn id="7" dur="500" fill="hold"/>
                                        <p:tgtEl>
                                          <p:spTgt spid="5">
                                            <p:graphicEl>
                                              <a:dgm id="{258B19CD-D064-4EE9-8040-70CA0C22BAD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258B19CD-D064-4EE9-8040-70CA0C22BAD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258B19CD-D064-4EE9-8040-70CA0C22BAD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A23BF338-82D1-45EE-9F2D-F966071D9480}"/>
                                            </p:graphicEl>
                                          </p:spTgt>
                                        </p:tgtEl>
                                        <p:attrNameLst>
                                          <p:attrName>style.visibility</p:attrName>
                                        </p:attrNameLst>
                                      </p:cBhvr>
                                      <p:to>
                                        <p:strVal val="visible"/>
                                      </p:to>
                                    </p:set>
                                    <p:anim calcmode="lin" valueType="num">
                                      <p:cBhvr>
                                        <p:cTn id="12" dur="500" fill="hold"/>
                                        <p:tgtEl>
                                          <p:spTgt spid="5">
                                            <p:graphicEl>
                                              <a:dgm id="{A23BF338-82D1-45EE-9F2D-F966071D9480}"/>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A23BF338-82D1-45EE-9F2D-F966071D9480}"/>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A23BF338-82D1-45EE-9F2D-F966071D9480}"/>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BBB09634-5CA9-4FA1-B7A6-98988398667C}"/>
                                            </p:graphicEl>
                                          </p:spTgt>
                                        </p:tgtEl>
                                        <p:attrNameLst>
                                          <p:attrName>style.visibility</p:attrName>
                                        </p:attrNameLst>
                                      </p:cBhvr>
                                      <p:to>
                                        <p:strVal val="visible"/>
                                      </p:to>
                                    </p:set>
                                    <p:anim calcmode="lin" valueType="num">
                                      <p:cBhvr>
                                        <p:cTn id="17" dur="500" fill="hold"/>
                                        <p:tgtEl>
                                          <p:spTgt spid="5">
                                            <p:graphicEl>
                                              <a:dgm id="{BBB09634-5CA9-4FA1-B7A6-98988398667C}"/>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BBB09634-5CA9-4FA1-B7A6-98988398667C}"/>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BBB09634-5CA9-4FA1-B7A6-98988398667C}"/>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4FE67924-628C-4306-B978-3F64AD39564D}"/>
                                            </p:graphicEl>
                                          </p:spTgt>
                                        </p:tgtEl>
                                        <p:attrNameLst>
                                          <p:attrName>style.visibility</p:attrName>
                                        </p:attrNameLst>
                                      </p:cBhvr>
                                      <p:to>
                                        <p:strVal val="visible"/>
                                      </p:to>
                                    </p:set>
                                    <p:anim calcmode="lin" valueType="num">
                                      <p:cBhvr>
                                        <p:cTn id="22" dur="500" fill="hold"/>
                                        <p:tgtEl>
                                          <p:spTgt spid="5">
                                            <p:graphicEl>
                                              <a:dgm id="{4FE67924-628C-4306-B978-3F64AD39564D}"/>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4FE67924-628C-4306-B978-3F64AD39564D}"/>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4FE67924-628C-4306-B978-3F64AD39564D}"/>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graphicEl>
                                              <a:dgm id="{AB8C666B-BBA3-4959-8B35-9A5BE5E83357}"/>
                                            </p:graphicEl>
                                          </p:spTgt>
                                        </p:tgtEl>
                                        <p:attrNameLst>
                                          <p:attrName>style.visibility</p:attrName>
                                        </p:attrNameLst>
                                      </p:cBhvr>
                                      <p:to>
                                        <p:strVal val="visible"/>
                                      </p:to>
                                    </p:set>
                                    <p:anim calcmode="lin" valueType="num">
                                      <p:cBhvr>
                                        <p:cTn id="27" dur="500" fill="hold"/>
                                        <p:tgtEl>
                                          <p:spTgt spid="5">
                                            <p:graphicEl>
                                              <a:dgm id="{AB8C666B-BBA3-4959-8B35-9A5BE5E83357}"/>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AB8C666B-BBA3-4959-8B35-9A5BE5E83357}"/>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AB8C666B-BBA3-4959-8B35-9A5BE5E8335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29</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The Five D’s of a PCE</a:t>
            </a:r>
          </a:p>
        </p:txBody>
      </p:sp>
      <p:graphicFrame>
        <p:nvGraphicFramePr>
          <p:cNvPr id="5" name="Diagram 4">
            <a:extLst>
              <a:ext uri="{FF2B5EF4-FFF2-40B4-BE49-F238E27FC236}">
                <a16:creationId xmlns:a16="http://schemas.microsoft.com/office/drawing/2014/main" id="{1113D194-5FAB-4AB2-B874-93C9BCFF4D17}"/>
              </a:ext>
            </a:extLst>
          </p:cNvPr>
          <p:cNvGraphicFramePr/>
          <p:nvPr>
            <p:extLst>
              <p:ext uri="{D42A27DB-BD31-4B8C-83A1-F6EECF244321}">
                <p14:modId xmlns:p14="http://schemas.microsoft.com/office/powerpoint/2010/main" val="548695279"/>
              </p:ext>
            </p:extLst>
          </p:nvPr>
        </p:nvGraphicFramePr>
        <p:xfrm>
          <a:off x="379268" y="1208672"/>
          <a:ext cx="8385463" cy="2804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Content Placeholder 4">
            <a:extLst>
              <a:ext uri="{FF2B5EF4-FFF2-40B4-BE49-F238E27FC236}">
                <a16:creationId xmlns:a16="http://schemas.microsoft.com/office/drawing/2014/main" id="{98CBC974-51FB-4A18-8587-5F0F26B56722}"/>
              </a:ext>
            </a:extLst>
          </p:cNvPr>
          <p:cNvGraphicFramePr>
            <a:graphicFrameLocks noGrp="1"/>
          </p:cNvGraphicFramePr>
          <p:nvPr>
            <p:ph idx="1"/>
            <p:extLst>
              <p:ext uri="{D42A27DB-BD31-4B8C-83A1-F6EECF244321}">
                <p14:modId xmlns:p14="http://schemas.microsoft.com/office/powerpoint/2010/main" val="3278856726"/>
              </p:ext>
            </p:extLst>
          </p:nvPr>
        </p:nvGraphicFramePr>
        <p:xfrm>
          <a:off x="501396" y="2117725"/>
          <a:ext cx="8385462" cy="44211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476754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graphicEl>
                                              <a:dgm id="{258B19CD-D064-4EE9-8040-70CA0C22BADD}"/>
                                            </p:graphicEl>
                                          </p:spTgt>
                                        </p:tgtEl>
                                        <p:attrNameLst>
                                          <p:attrName>style.visibility</p:attrName>
                                        </p:attrNameLst>
                                      </p:cBhvr>
                                      <p:to>
                                        <p:strVal val="visible"/>
                                      </p:to>
                                    </p:set>
                                    <p:anim calcmode="lin" valueType="num">
                                      <p:cBhvr>
                                        <p:cTn id="7" dur="500" fill="hold"/>
                                        <p:tgtEl>
                                          <p:spTgt spid="5">
                                            <p:graphicEl>
                                              <a:dgm id="{258B19CD-D064-4EE9-8040-70CA0C22BADD}"/>
                                            </p:graphicEl>
                                          </p:spTgt>
                                        </p:tgtEl>
                                        <p:attrNameLst>
                                          <p:attrName>ppt_w</p:attrName>
                                        </p:attrNameLst>
                                      </p:cBhvr>
                                      <p:tavLst>
                                        <p:tav tm="0">
                                          <p:val>
                                            <p:fltVal val="0"/>
                                          </p:val>
                                        </p:tav>
                                        <p:tav tm="100000">
                                          <p:val>
                                            <p:strVal val="#ppt_w"/>
                                          </p:val>
                                        </p:tav>
                                      </p:tavLst>
                                    </p:anim>
                                    <p:anim calcmode="lin" valueType="num">
                                      <p:cBhvr>
                                        <p:cTn id="8" dur="500" fill="hold"/>
                                        <p:tgtEl>
                                          <p:spTgt spid="5">
                                            <p:graphicEl>
                                              <a:dgm id="{258B19CD-D064-4EE9-8040-70CA0C22BADD}"/>
                                            </p:graphicEl>
                                          </p:spTgt>
                                        </p:tgtEl>
                                        <p:attrNameLst>
                                          <p:attrName>ppt_h</p:attrName>
                                        </p:attrNameLst>
                                      </p:cBhvr>
                                      <p:tavLst>
                                        <p:tav tm="0">
                                          <p:val>
                                            <p:fltVal val="0"/>
                                          </p:val>
                                        </p:tav>
                                        <p:tav tm="100000">
                                          <p:val>
                                            <p:strVal val="#ppt_h"/>
                                          </p:val>
                                        </p:tav>
                                      </p:tavLst>
                                    </p:anim>
                                    <p:animEffect transition="in" filter="fade">
                                      <p:cBhvr>
                                        <p:cTn id="9" dur="500"/>
                                        <p:tgtEl>
                                          <p:spTgt spid="5">
                                            <p:graphicEl>
                                              <a:dgm id="{258B19CD-D064-4EE9-8040-70CA0C22BADD}"/>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graphicEl>
                                              <a:dgm id="{A23BF338-82D1-45EE-9F2D-F966071D9480}"/>
                                            </p:graphicEl>
                                          </p:spTgt>
                                        </p:tgtEl>
                                        <p:attrNameLst>
                                          <p:attrName>style.visibility</p:attrName>
                                        </p:attrNameLst>
                                      </p:cBhvr>
                                      <p:to>
                                        <p:strVal val="visible"/>
                                      </p:to>
                                    </p:set>
                                    <p:anim calcmode="lin" valueType="num">
                                      <p:cBhvr>
                                        <p:cTn id="12" dur="500" fill="hold"/>
                                        <p:tgtEl>
                                          <p:spTgt spid="5">
                                            <p:graphicEl>
                                              <a:dgm id="{A23BF338-82D1-45EE-9F2D-F966071D9480}"/>
                                            </p:graphicEl>
                                          </p:spTgt>
                                        </p:tgtEl>
                                        <p:attrNameLst>
                                          <p:attrName>ppt_w</p:attrName>
                                        </p:attrNameLst>
                                      </p:cBhvr>
                                      <p:tavLst>
                                        <p:tav tm="0">
                                          <p:val>
                                            <p:fltVal val="0"/>
                                          </p:val>
                                        </p:tav>
                                        <p:tav tm="100000">
                                          <p:val>
                                            <p:strVal val="#ppt_w"/>
                                          </p:val>
                                        </p:tav>
                                      </p:tavLst>
                                    </p:anim>
                                    <p:anim calcmode="lin" valueType="num">
                                      <p:cBhvr>
                                        <p:cTn id="13" dur="500" fill="hold"/>
                                        <p:tgtEl>
                                          <p:spTgt spid="5">
                                            <p:graphicEl>
                                              <a:dgm id="{A23BF338-82D1-45EE-9F2D-F966071D9480}"/>
                                            </p:graphicEl>
                                          </p:spTgt>
                                        </p:tgtEl>
                                        <p:attrNameLst>
                                          <p:attrName>ppt_h</p:attrName>
                                        </p:attrNameLst>
                                      </p:cBhvr>
                                      <p:tavLst>
                                        <p:tav tm="0">
                                          <p:val>
                                            <p:fltVal val="0"/>
                                          </p:val>
                                        </p:tav>
                                        <p:tav tm="100000">
                                          <p:val>
                                            <p:strVal val="#ppt_h"/>
                                          </p:val>
                                        </p:tav>
                                      </p:tavLst>
                                    </p:anim>
                                    <p:animEffect transition="in" filter="fade">
                                      <p:cBhvr>
                                        <p:cTn id="14" dur="500"/>
                                        <p:tgtEl>
                                          <p:spTgt spid="5">
                                            <p:graphicEl>
                                              <a:dgm id="{A23BF338-82D1-45EE-9F2D-F966071D9480}"/>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graphicEl>
                                              <a:dgm id="{BBB09634-5CA9-4FA1-B7A6-98988398667C}"/>
                                            </p:graphicEl>
                                          </p:spTgt>
                                        </p:tgtEl>
                                        <p:attrNameLst>
                                          <p:attrName>style.visibility</p:attrName>
                                        </p:attrNameLst>
                                      </p:cBhvr>
                                      <p:to>
                                        <p:strVal val="visible"/>
                                      </p:to>
                                    </p:set>
                                    <p:anim calcmode="lin" valueType="num">
                                      <p:cBhvr>
                                        <p:cTn id="17" dur="500" fill="hold"/>
                                        <p:tgtEl>
                                          <p:spTgt spid="5">
                                            <p:graphicEl>
                                              <a:dgm id="{BBB09634-5CA9-4FA1-B7A6-98988398667C}"/>
                                            </p:graphicEl>
                                          </p:spTgt>
                                        </p:tgtEl>
                                        <p:attrNameLst>
                                          <p:attrName>ppt_w</p:attrName>
                                        </p:attrNameLst>
                                      </p:cBhvr>
                                      <p:tavLst>
                                        <p:tav tm="0">
                                          <p:val>
                                            <p:fltVal val="0"/>
                                          </p:val>
                                        </p:tav>
                                        <p:tav tm="100000">
                                          <p:val>
                                            <p:strVal val="#ppt_w"/>
                                          </p:val>
                                        </p:tav>
                                      </p:tavLst>
                                    </p:anim>
                                    <p:anim calcmode="lin" valueType="num">
                                      <p:cBhvr>
                                        <p:cTn id="18" dur="500" fill="hold"/>
                                        <p:tgtEl>
                                          <p:spTgt spid="5">
                                            <p:graphicEl>
                                              <a:dgm id="{BBB09634-5CA9-4FA1-B7A6-98988398667C}"/>
                                            </p:graphicEl>
                                          </p:spTgt>
                                        </p:tgtEl>
                                        <p:attrNameLst>
                                          <p:attrName>ppt_h</p:attrName>
                                        </p:attrNameLst>
                                      </p:cBhvr>
                                      <p:tavLst>
                                        <p:tav tm="0">
                                          <p:val>
                                            <p:fltVal val="0"/>
                                          </p:val>
                                        </p:tav>
                                        <p:tav tm="100000">
                                          <p:val>
                                            <p:strVal val="#ppt_h"/>
                                          </p:val>
                                        </p:tav>
                                      </p:tavLst>
                                    </p:anim>
                                    <p:animEffect transition="in" filter="fade">
                                      <p:cBhvr>
                                        <p:cTn id="19" dur="500"/>
                                        <p:tgtEl>
                                          <p:spTgt spid="5">
                                            <p:graphicEl>
                                              <a:dgm id="{BBB09634-5CA9-4FA1-B7A6-98988398667C}"/>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graphicEl>
                                              <a:dgm id="{4FE67924-628C-4306-B978-3F64AD39564D}"/>
                                            </p:graphicEl>
                                          </p:spTgt>
                                        </p:tgtEl>
                                        <p:attrNameLst>
                                          <p:attrName>style.visibility</p:attrName>
                                        </p:attrNameLst>
                                      </p:cBhvr>
                                      <p:to>
                                        <p:strVal val="visible"/>
                                      </p:to>
                                    </p:set>
                                    <p:anim calcmode="lin" valueType="num">
                                      <p:cBhvr>
                                        <p:cTn id="22" dur="500" fill="hold"/>
                                        <p:tgtEl>
                                          <p:spTgt spid="5">
                                            <p:graphicEl>
                                              <a:dgm id="{4FE67924-628C-4306-B978-3F64AD39564D}"/>
                                            </p:graphicEl>
                                          </p:spTgt>
                                        </p:tgtEl>
                                        <p:attrNameLst>
                                          <p:attrName>ppt_w</p:attrName>
                                        </p:attrNameLst>
                                      </p:cBhvr>
                                      <p:tavLst>
                                        <p:tav tm="0">
                                          <p:val>
                                            <p:fltVal val="0"/>
                                          </p:val>
                                        </p:tav>
                                        <p:tav tm="100000">
                                          <p:val>
                                            <p:strVal val="#ppt_w"/>
                                          </p:val>
                                        </p:tav>
                                      </p:tavLst>
                                    </p:anim>
                                    <p:anim calcmode="lin" valueType="num">
                                      <p:cBhvr>
                                        <p:cTn id="23" dur="500" fill="hold"/>
                                        <p:tgtEl>
                                          <p:spTgt spid="5">
                                            <p:graphicEl>
                                              <a:dgm id="{4FE67924-628C-4306-B978-3F64AD39564D}"/>
                                            </p:graphicEl>
                                          </p:spTgt>
                                        </p:tgtEl>
                                        <p:attrNameLst>
                                          <p:attrName>ppt_h</p:attrName>
                                        </p:attrNameLst>
                                      </p:cBhvr>
                                      <p:tavLst>
                                        <p:tav tm="0">
                                          <p:val>
                                            <p:fltVal val="0"/>
                                          </p:val>
                                        </p:tav>
                                        <p:tav tm="100000">
                                          <p:val>
                                            <p:strVal val="#ppt_h"/>
                                          </p:val>
                                        </p:tav>
                                      </p:tavLst>
                                    </p:anim>
                                    <p:animEffect transition="in" filter="fade">
                                      <p:cBhvr>
                                        <p:cTn id="24" dur="500"/>
                                        <p:tgtEl>
                                          <p:spTgt spid="5">
                                            <p:graphicEl>
                                              <a:dgm id="{4FE67924-628C-4306-B978-3F64AD39564D}"/>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
                                            <p:graphicEl>
                                              <a:dgm id="{AB8C666B-BBA3-4959-8B35-9A5BE5E83357}"/>
                                            </p:graphicEl>
                                          </p:spTgt>
                                        </p:tgtEl>
                                        <p:attrNameLst>
                                          <p:attrName>style.visibility</p:attrName>
                                        </p:attrNameLst>
                                      </p:cBhvr>
                                      <p:to>
                                        <p:strVal val="visible"/>
                                      </p:to>
                                    </p:set>
                                    <p:anim calcmode="lin" valueType="num">
                                      <p:cBhvr>
                                        <p:cTn id="27" dur="500" fill="hold"/>
                                        <p:tgtEl>
                                          <p:spTgt spid="5">
                                            <p:graphicEl>
                                              <a:dgm id="{AB8C666B-BBA3-4959-8B35-9A5BE5E83357}"/>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AB8C666B-BBA3-4959-8B35-9A5BE5E83357}"/>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AB8C666B-BBA3-4959-8B35-9A5BE5E83357}"/>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graphicEl>
                                              <a:dgm id="{536716A1-0065-4A39-8288-03D63977565E}"/>
                                            </p:graphicEl>
                                          </p:spTgt>
                                        </p:tgtEl>
                                        <p:attrNameLst>
                                          <p:attrName>style.visibility</p:attrName>
                                        </p:attrNameLst>
                                      </p:cBhvr>
                                      <p:to>
                                        <p:strVal val="visible"/>
                                      </p:to>
                                    </p:set>
                                    <p:animEffect transition="in" filter="fade">
                                      <p:cBhvr>
                                        <p:cTn id="34" dur="500"/>
                                        <p:tgtEl>
                                          <p:spTgt spid="8">
                                            <p:graphicEl>
                                              <a:dgm id="{536716A1-0065-4A39-8288-03D63977565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graphicEl>
                                              <a:dgm id="{D0D66ED2-A462-4AFB-8A2F-072D437F4E93}"/>
                                            </p:graphicEl>
                                          </p:spTgt>
                                        </p:tgtEl>
                                        <p:attrNameLst>
                                          <p:attrName>style.visibility</p:attrName>
                                        </p:attrNameLst>
                                      </p:cBhvr>
                                      <p:to>
                                        <p:strVal val="visible"/>
                                      </p:to>
                                    </p:set>
                                    <p:animEffect transition="in" filter="fade">
                                      <p:cBhvr>
                                        <p:cTn id="39" dur="500"/>
                                        <p:tgtEl>
                                          <p:spTgt spid="8">
                                            <p:graphicEl>
                                              <a:dgm id="{D0D66ED2-A462-4AFB-8A2F-072D437F4E93}"/>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
                                            <p:graphicEl>
                                              <a:dgm id="{9CC8BAD5-A506-4354-8599-20D951EAEE38}"/>
                                            </p:graphicEl>
                                          </p:spTgt>
                                        </p:tgtEl>
                                        <p:attrNameLst>
                                          <p:attrName>style.visibility</p:attrName>
                                        </p:attrNameLst>
                                      </p:cBhvr>
                                      <p:to>
                                        <p:strVal val="visible"/>
                                      </p:to>
                                    </p:set>
                                    <p:animEffect transition="in" filter="fade">
                                      <p:cBhvr>
                                        <p:cTn id="44" dur="500"/>
                                        <p:tgtEl>
                                          <p:spTgt spid="8">
                                            <p:graphicEl>
                                              <a:dgm id="{9CC8BAD5-A506-4354-8599-20D951EAEE3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graphicEl>
                                              <a:dgm id="{800E1105-BBA1-492B-905A-78332CA24FC6}"/>
                                            </p:graphicEl>
                                          </p:spTgt>
                                        </p:tgtEl>
                                        <p:attrNameLst>
                                          <p:attrName>style.visibility</p:attrName>
                                        </p:attrNameLst>
                                      </p:cBhvr>
                                      <p:to>
                                        <p:strVal val="visible"/>
                                      </p:to>
                                    </p:set>
                                    <p:animEffect transition="in" filter="fade">
                                      <p:cBhvr>
                                        <p:cTn id="49" dur="500"/>
                                        <p:tgtEl>
                                          <p:spTgt spid="8">
                                            <p:graphicEl>
                                              <a:dgm id="{800E1105-BBA1-492B-905A-78332CA24FC6}"/>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
                                            <p:graphicEl>
                                              <a:dgm id="{4A0AA2F3-C2E3-4F34-9A96-A3086ADD2440}"/>
                                            </p:graphicEl>
                                          </p:spTgt>
                                        </p:tgtEl>
                                        <p:attrNameLst>
                                          <p:attrName>style.visibility</p:attrName>
                                        </p:attrNameLst>
                                      </p:cBhvr>
                                      <p:to>
                                        <p:strVal val="visible"/>
                                      </p:to>
                                    </p:set>
                                    <p:animEffect transition="in" filter="fade">
                                      <p:cBhvr>
                                        <p:cTn id="54" dur="500"/>
                                        <p:tgtEl>
                                          <p:spTgt spid="8">
                                            <p:graphicEl>
                                              <a:dgm id="{4A0AA2F3-C2E3-4F34-9A96-A3086ADD24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p:bldSub>
      </p:bldGraphic>
      <p:bldGraphic spid="8"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buNone/>
            </a:pPr>
            <a:r>
              <a:rPr lang="en-US" sz="3600" b="1" dirty="0"/>
              <a:t>Disclosure Policy Statement</a:t>
            </a:r>
          </a:p>
          <a:p>
            <a:pPr marL="0" indent="0">
              <a:buNone/>
            </a:pPr>
            <a:r>
              <a:rPr lang="en-US" dirty="0"/>
              <a:t>MLMIC relies upon planners and faculty participants in its CME activities to provide educational information that is objective and free of bias.  In this spirit and in accordance with the guidelines of MSSNY and the ACCME, all speakers and planners for CME activities must disclose any relevant financial relationships with commercial interests whose products, devices or services may be discussed in the content of a CME activity, that might be perceived as a real or apparent conflict of interest.  Any discussion of investigational or unlabeled uses of a product will be identified.</a:t>
            </a:r>
          </a:p>
          <a:p>
            <a:pPr marL="0" indent="0">
              <a:buNone/>
            </a:pPr>
            <a:endParaRPr lang="en-US" sz="2200" dirty="0"/>
          </a:p>
          <a:p>
            <a:pPr marL="0" indent="0">
              <a:buNone/>
            </a:pPr>
            <a:r>
              <a:rPr lang="en-US" b="1" dirty="0"/>
              <a:t>The material presented in this program is intended for educational purposes only and does not constitute legal advice.  </a:t>
            </a:r>
          </a:p>
          <a:p>
            <a:pPr marL="0" indent="0">
              <a:buNone/>
            </a:pPr>
            <a:endParaRPr lang="en-US" sz="2200" b="1" dirty="0"/>
          </a:p>
          <a:p>
            <a:pPr marL="0" indent="0">
              <a:buNone/>
            </a:pPr>
            <a:r>
              <a:rPr lang="en-US" b="1" dirty="0"/>
              <a:t>In cases of specific legal questions, always contact an attorney.</a:t>
            </a:r>
          </a:p>
          <a:p>
            <a:pPr marL="0" indent="0">
              <a:buNone/>
            </a:pPr>
            <a:endParaRPr lang="en-US" sz="2200" b="1" dirty="0"/>
          </a:p>
          <a:p>
            <a:pPr marL="0" indent="0">
              <a:buNone/>
            </a:pPr>
            <a:r>
              <a:rPr lang="en-US" b="1" dirty="0">
                <a:latin typeface="Arial"/>
                <a:cs typeface="Arial"/>
              </a:rPr>
              <a:t>©</a:t>
            </a:r>
            <a:r>
              <a:rPr lang="en-US" b="1" dirty="0"/>
              <a:t>2019 MLMIC Insurance Company.  All rights reserved.</a:t>
            </a:r>
          </a:p>
          <a:p>
            <a:endParaRPr lang="en-US" dirty="0"/>
          </a:p>
        </p:txBody>
      </p:sp>
      <p:sp>
        <p:nvSpPr>
          <p:cNvPr id="2" name="Title 1"/>
          <p:cNvSpPr>
            <a:spLocks noGrp="1"/>
          </p:cNvSpPr>
          <p:nvPr>
            <p:ph type="title"/>
          </p:nvPr>
        </p:nvSpPr>
        <p:spPr/>
        <p:txBody>
          <a:bodyPr/>
          <a:lstStyle/>
          <a:p>
            <a:r>
              <a:rPr lang="en-US"/>
              <a:t>Continuing Medical Education</a:t>
            </a:r>
          </a:p>
        </p:txBody>
      </p:sp>
      <p:sp>
        <p:nvSpPr>
          <p:cNvPr id="4" name="Slide Number Placeholder 3">
            <a:extLst>
              <a:ext uri="{FF2B5EF4-FFF2-40B4-BE49-F238E27FC236}">
                <a16:creationId xmlns:a16="http://schemas.microsoft.com/office/drawing/2014/main" id="{DD73B0FC-1F1A-42BE-81A2-88F40835B53F}"/>
              </a:ext>
            </a:extLst>
          </p:cNvPr>
          <p:cNvSpPr>
            <a:spLocks noGrp="1"/>
          </p:cNvSpPr>
          <p:nvPr>
            <p:ph type="sldNum" sz="quarter" idx="15"/>
          </p:nvPr>
        </p:nvSpPr>
        <p:spPr/>
        <p:txBody>
          <a:bodyPr/>
          <a:lstStyle/>
          <a:p>
            <a:fld id="{B35AE9FF-4774-433D-9692-0A446705F1E3}" type="slidenum">
              <a:rPr lang="en-US" smtClean="0"/>
              <a:t>3</a:t>
            </a:fld>
            <a:endParaRPr lang="en-US" dirty="0"/>
          </a:p>
        </p:txBody>
      </p:sp>
    </p:spTree>
    <p:extLst>
      <p:ext uri="{BB962C8B-B14F-4D97-AF65-F5344CB8AC3E}">
        <p14:creationId xmlns:p14="http://schemas.microsoft.com/office/powerpoint/2010/main" val="158955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68761D-12C4-45F5-BA21-B88C37B93414}"/>
              </a:ext>
            </a:extLst>
          </p:cNvPr>
          <p:cNvSpPr>
            <a:spLocks noGrp="1"/>
          </p:cNvSpPr>
          <p:nvPr>
            <p:ph idx="1"/>
          </p:nvPr>
        </p:nvSpPr>
        <p:spPr>
          <a:xfrm>
            <a:off x="647700" y="1934503"/>
            <a:ext cx="7867651" cy="4351338"/>
          </a:xfrm>
        </p:spPr>
        <p:txBody>
          <a:bodyPr>
            <a:normAutofit fontScale="92500"/>
          </a:bodyPr>
          <a:lstStyle/>
          <a:p>
            <a:r>
              <a:rPr lang="en-US" dirty="0"/>
              <a:t>The Five D’s will begin to formulate a defense strategy.</a:t>
            </a:r>
          </a:p>
          <a:p>
            <a:r>
              <a:rPr lang="en-US" dirty="0"/>
              <a:t>There are other factors which will need to be considered to determine the value and merit of a claim:</a:t>
            </a:r>
          </a:p>
          <a:p>
            <a:pPr lvl="1"/>
            <a:r>
              <a:rPr lang="en-US" dirty="0"/>
              <a:t>allegation(s) made,</a:t>
            </a:r>
          </a:p>
          <a:p>
            <a:pPr lvl="1"/>
            <a:r>
              <a:rPr lang="en-US" dirty="0"/>
              <a:t>outcome for the patient,</a:t>
            </a:r>
          </a:p>
          <a:p>
            <a:pPr lvl="1"/>
            <a:r>
              <a:rPr lang="en-US" dirty="0"/>
              <a:t>impact of the outcome on the family,</a:t>
            </a:r>
          </a:p>
          <a:p>
            <a:pPr lvl="1"/>
            <a:r>
              <a:rPr lang="en-US" dirty="0"/>
              <a:t>location,</a:t>
            </a:r>
          </a:p>
          <a:p>
            <a:pPr lvl="1"/>
            <a:r>
              <a:rPr lang="en-US" dirty="0"/>
              <a:t>specialty involved,</a:t>
            </a:r>
          </a:p>
          <a:p>
            <a:pPr lvl="1"/>
            <a:r>
              <a:rPr lang="en-US" dirty="0"/>
              <a:t>quality of the documentation,</a:t>
            </a:r>
          </a:p>
          <a:p>
            <a:pPr lvl="1"/>
            <a:r>
              <a:rPr lang="en-US" dirty="0"/>
              <a:t>record’s ability to tell the story, and</a:t>
            </a:r>
          </a:p>
          <a:p>
            <a:pPr lvl="1"/>
            <a:r>
              <a:rPr lang="en-US" dirty="0"/>
              <a:t>the potential liability of other providers involved in the patient’s care.</a:t>
            </a:r>
          </a:p>
        </p:txBody>
      </p:sp>
      <p:sp>
        <p:nvSpPr>
          <p:cNvPr id="3" name="Slide Number Placeholder 2">
            <a:extLst>
              <a:ext uri="{FF2B5EF4-FFF2-40B4-BE49-F238E27FC236}">
                <a16:creationId xmlns:a16="http://schemas.microsoft.com/office/drawing/2014/main" id="{F955AF17-CA90-4A9F-B3F0-A73C4D7FEB4D}"/>
              </a:ext>
            </a:extLst>
          </p:cNvPr>
          <p:cNvSpPr>
            <a:spLocks noGrp="1"/>
          </p:cNvSpPr>
          <p:nvPr>
            <p:ph type="sldNum" sz="quarter" idx="15"/>
          </p:nvPr>
        </p:nvSpPr>
        <p:spPr/>
        <p:txBody>
          <a:bodyPr/>
          <a:lstStyle/>
          <a:p>
            <a:fld id="{B35AE9FF-4774-433D-9692-0A446705F1E3}" type="slidenum">
              <a:rPr lang="en-US" smtClean="0"/>
              <a:t>30</a:t>
            </a:fld>
            <a:endParaRPr lang="en-US" dirty="0"/>
          </a:p>
        </p:txBody>
      </p:sp>
      <p:sp>
        <p:nvSpPr>
          <p:cNvPr id="4" name="Title 3">
            <a:extLst>
              <a:ext uri="{FF2B5EF4-FFF2-40B4-BE49-F238E27FC236}">
                <a16:creationId xmlns:a16="http://schemas.microsoft.com/office/drawing/2014/main" id="{444F2F9F-1A37-4A75-B41F-F19217AA651F}"/>
              </a:ext>
            </a:extLst>
          </p:cNvPr>
          <p:cNvSpPr>
            <a:spLocks noGrp="1"/>
          </p:cNvSpPr>
          <p:nvPr>
            <p:ph type="title"/>
          </p:nvPr>
        </p:nvSpPr>
        <p:spPr/>
        <p:txBody>
          <a:bodyPr/>
          <a:lstStyle/>
          <a:p>
            <a:r>
              <a:rPr lang="en-US" dirty="0"/>
              <a:t>The Five D’s of a PCE</a:t>
            </a:r>
          </a:p>
        </p:txBody>
      </p:sp>
    </p:spTree>
    <p:extLst>
      <p:ext uri="{BB962C8B-B14F-4D97-AF65-F5344CB8AC3E}">
        <p14:creationId xmlns:p14="http://schemas.microsoft.com/office/powerpoint/2010/main" val="556345192"/>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097B681-1461-467A-BFA9-9FF70467DE9A}"/>
              </a:ext>
            </a:extLst>
          </p:cNvPr>
          <p:cNvSpPr>
            <a:spLocks noGrp="1"/>
          </p:cNvSpPr>
          <p:nvPr>
            <p:ph type="sldNum" sz="quarter" idx="15"/>
          </p:nvPr>
        </p:nvSpPr>
        <p:spPr/>
        <p:txBody>
          <a:bodyPr/>
          <a:lstStyle/>
          <a:p>
            <a:fld id="{B35AE9FF-4774-433D-9692-0A446705F1E3}" type="slidenum">
              <a:rPr lang="en-US" smtClean="0"/>
              <a:t>31</a:t>
            </a:fld>
            <a:endParaRPr lang="en-US" dirty="0"/>
          </a:p>
        </p:txBody>
      </p:sp>
      <p:grpSp>
        <p:nvGrpSpPr>
          <p:cNvPr id="12" name="Group 11" descr="Pink group.">
            <a:extLst>
              <a:ext uri="{FF2B5EF4-FFF2-40B4-BE49-F238E27FC236}">
                <a16:creationId xmlns:a16="http://schemas.microsoft.com/office/drawing/2014/main" id="{E85CB6D9-74C8-48ED-90A8-1F7032324198}"/>
              </a:ext>
            </a:extLst>
          </p:cNvPr>
          <p:cNvGrpSpPr/>
          <p:nvPr/>
        </p:nvGrpSpPr>
        <p:grpSpPr>
          <a:xfrm>
            <a:off x="4530893" y="1142331"/>
            <a:ext cx="2095119" cy="4645183"/>
            <a:chOff x="6100462" y="1295400"/>
            <a:chExt cx="2350536" cy="5125813"/>
          </a:xfrm>
        </p:grpSpPr>
        <p:sp>
          <p:nvSpPr>
            <p:cNvPr id="13" name="TextBox 12">
              <a:extLst>
                <a:ext uri="{FF2B5EF4-FFF2-40B4-BE49-F238E27FC236}">
                  <a16:creationId xmlns:a16="http://schemas.microsoft.com/office/drawing/2014/main" id="{5453C17B-DD3A-4C72-82D2-42F1A3A77181}"/>
                </a:ext>
              </a:extLst>
            </p:cNvPr>
            <p:cNvSpPr txBox="1"/>
            <p:nvPr/>
          </p:nvSpPr>
          <p:spPr>
            <a:xfrm>
              <a:off x="6622198" y="1400252"/>
              <a:ext cx="1828800" cy="577357"/>
            </a:xfrm>
            <a:prstGeom prst="rect">
              <a:avLst/>
            </a:prstGeom>
            <a:noFill/>
          </p:spPr>
          <p:txBody>
            <a:bodyPr wrap="square" rtlCol="0">
              <a:spAutoFit/>
            </a:bodyPr>
            <a:lstStyle/>
            <a:p>
              <a:pPr defTabSz="1218987"/>
              <a:r>
                <a:rPr lang="en-US" sz="2800" dirty="0">
                  <a:solidFill>
                    <a:srgbClr val="CD28A5"/>
                  </a:solidFill>
                  <a:latin typeface="Tahoma" panose="020B0604030504040204" pitchFamily="34" charset="0"/>
                  <a:ea typeface="Tahoma" panose="020B0604030504040204" pitchFamily="34" charset="0"/>
                  <a:cs typeface="Tahoma" panose="020B0604030504040204" pitchFamily="34" charset="0"/>
                </a:rPr>
                <a:t>Female</a:t>
              </a:r>
            </a:p>
          </p:txBody>
        </p:sp>
        <p:grpSp>
          <p:nvGrpSpPr>
            <p:cNvPr id="14" name="Group 13" descr="Female Half Icon">
              <a:extLst>
                <a:ext uri="{FF2B5EF4-FFF2-40B4-BE49-F238E27FC236}">
                  <a16:creationId xmlns:a16="http://schemas.microsoft.com/office/drawing/2014/main" id="{AC84EFA3-EE63-4246-986F-295F1AF295AE}"/>
                </a:ext>
              </a:extLst>
            </p:cNvPr>
            <p:cNvGrpSpPr/>
            <p:nvPr/>
          </p:nvGrpSpPr>
          <p:grpSpPr>
            <a:xfrm>
              <a:off x="6100462" y="1295400"/>
              <a:ext cx="1145231" cy="5125813"/>
              <a:chOff x="6062362" y="990600"/>
              <a:chExt cx="1145231" cy="5125813"/>
            </a:xfrm>
          </p:grpSpPr>
          <p:sp>
            <p:nvSpPr>
              <p:cNvPr id="35" name="Freeform 54">
                <a:extLst>
                  <a:ext uri="{FF2B5EF4-FFF2-40B4-BE49-F238E27FC236}">
                    <a16:creationId xmlns:a16="http://schemas.microsoft.com/office/drawing/2014/main" id="{5B709B24-2E72-4630-A2E7-D6538F39B08F}"/>
                  </a:ext>
                </a:extLst>
              </p:cNvPr>
              <p:cNvSpPr>
                <a:spLocks/>
              </p:cNvSpPr>
              <p:nvPr/>
            </p:nvSpPr>
            <p:spPr bwMode="auto">
              <a:xfrm flipH="1">
                <a:off x="6064593" y="1905001"/>
                <a:ext cx="1143000" cy="4211412"/>
              </a:xfrm>
              <a:custGeom>
                <a:avLst/>
                <a:gdLst>
                  <a:gd name="T0" fmla="*/ 45 w 45"/>
                  <a:gd name="T1" fmla="*/ 99 h 165"/>
                  <a:gd name="T2" fmla="*/ 45 w 45"/>
                  <a:gd name="T3" fmla="*/ 1 h 165"/>
                  <a:gd name="T4" fmla="*/ 19 w 45"/>
                  <a:gd name="T5" fmla="*/ 6 h 165"/>
                  <a:gd name="T6" fmla="*/ 8 w 45"/>
                  <a:gd name="T7" fmla="*/ 35 h 165"/>
                  <a:gd name="T8" fmla="*/ 0 w 45"/>
                  <a:gd name="T9" fmla="*/ 65 h 165"/>
                  <a:gd name="T10" fmla="*/ 13 w 45"/>
                  <a:gd name="T11" fmla="*/ 66 h 165"/>
                  <a:gd name="T12" fmla="*/ 26 w 45"/>
                  <a:gd name="T13" fmla="*/ 25 h 165"/>
                  <a:gd name="T14" fmla="*/ 28 w 45"/>
                  <a:gd name="T15" fmla="*/ 23 h 165"/>
                  <a:gd name="T16" fmla="*/ 9 w 45"/>
                  <a:gd name="T17" fmla="*/ 99 h 165"/>
                  <a:gd name="T18" fmla="*/ 29 w 45"/>
                  <a:gd name="T19" fmla="*/ 99 h 165"/>
                  <a:gd name="T20" fmla="*/ 29 w 45"/>
                  <a:gd name="T21" fmla="*/ 157 h 165"/>
                  <a:gd name="T22" fmla="*/ 43 w 45"/>
                  <a:gd name="T23" fmla="*/ 157 h 165"/>
                  <a:gd name="T24" fmla="*/ 44 w 45"/>
                  <a:gd name="T25" fmla="*/ 99 h 165"/>
                  <a:gd name="T26" fmla="*/ 45 w 45"/>
                  <a:gd name="T27" fmla="*/ 99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165">
                    <a:moveTo>
                      <a:pt x="45" y="99"/>
                    </a:moveTo>
                    <a:cubicBezTo>
                      <a:pt x="45" y="1"/>
                      <a:pt x="45" y="1"/>
                      <a:pt x="45" y="1"/>
                    </a:cubicBezTo>
                    <a:cubicBezTo>
                      <a:pt x="36" y="1"/>
                      <a:pt x="26" y="0"/>
                      <a:pt x="19" y="6"/>
                    </a:cubicBezTo>
                    <a:cubicBezTo>
                      <a:pt x="12" y="14"/>
                      <a:pt x="12" y="25"/>
                      <a:pt x="8" y="35"/>
                    </a:cubicBezTo>
                    <a:cubicBezTo>
                      <a:pt x="6" y="45"/>
                      <a:pt x="1" y="55"/>
                      <a:pt x="0" y="65"/>
                    </a:cubicBezTo>
                    <a:cubicBezTo>
                      <a:pt x="0" y="72"/>
                      <a:pt x="12" y="73"/>
                      <a:pt x="13" y="66"/>
                    </a:cubicBezTo>
                    <a:cubicBezTo>
                      <a:pt x="18" y="53"/>
                      <a:pt x="21" y="38"/>
                      <a:pt x="26" y="25"/>
                    </a:cubicBezTo>
                    <a:cubicBezTo>
                      <a:pt x="26" y="24"/>
                      <a:pt x="28" y="23"/>
                      <a:pt x="28" y="23"/>
                    </a:cubicBezTo>
                    <a:cubicBezTo>
                      <a:pt x="22" y="48"/>
                      <a:pt x="15" y="74"/>
                      <a:pt x="9" y="99"/>
                    </a:cubicBezTo>
                    <a:cubicBezTo>
                      <a:pt x="16" y="99"/>
                      <a:pt x="22" y="99"/>
                      <a:pt x="29" y="99"/>
                    </a:cubicBezTo>
                    <a:cubicBezTo>
                      <a:pt x="29" y="118"/>
                      <a:pt x="28" y="138"/>
                      <a:pt x="29" y="157"/>
                    </a:cubicBezTo>
                    <a:cubicBezTo>
                      <a:pt x="30" y="165"/>
                      <a:pt x="43" y="165"/>
                      <a:pt x="43" y="157"/>
                    </a:cubicBezTo>
                    <a:cubicBezTo>
                      <a:pt x="44" y="138"/>
                      <a:pt x="43" y="118"/>
                      <a:pt x="44" y="99"/>
                    </a:cubicBezTo>
                    <a:cubicBezTo>
                      <a:pt x="44" y="99"/>
                      <a:pt x="45" y="99"/>
                      <a:pt x="45" y="99"/>
                    </a:cubicBezTo>
                    <a:close/>
                  </a:path>
                </a:pathLst>
              </a:custGeom>
              <a:solidFill>
                <a:srgbClr val="CD28A5"/>
              </a:solidFill>
              <a:ln>
                <a:noFill/>
              </a:ln>
            </p:spPr>
            <p:txBody>
              <a:bodyPr vert="horz" wrap="square" lIns="91440" tIns="45720" rIns="91440" bIns="45720" numCol="1" anchor="t" anchorCtr="0" compatLnSpc="1">
                <a:prstTxWarp prst="textNoShape">
                  <a:avLst/>
                </a:prstTxWarp>
              </a:bodyPr>
              <a:lstStyle/>
              <a:p>
                <a:pPr defTabSz="1218987"/>
                <a:endParaRPr lang="en-US" sz="2400" dirty="0">
                  <a:solidFill>
                    <a:prstClr val="black"/>
                  </a:solidFill>
                  <a:latin typeface="Calibri"/>
                </a:endParaRPr>
              </a:p>
            </p:txBody>
          </p:sp>
          <p:sp>
            <p:nvSpPr>
              <p:cNvPr id="36" name="Oval 17">
                <a:extLst>
                  <a:ext uri="{FF2B5EF4-FFF2-40B4-BE49-F238E27FC236}">
                    <a16:creationId xmlns:a16="http://schemas.microsoft.com/office/drawing/2014/main" id="{082ADC09-8BDD-4CE6-8A18-82A04993757C}"/>
                  </a:ext>
                </a:extLst>
              </p:cNvPr>
              <p:cNvSpPr/>
              <p:nvPr/>
            </p:nvSpPr>
            <p:spPr bwMode="auto">
              <a:xfrm flipH="1">
                <a:off x="6062362" y="990600"/>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rgbClr val="CD28A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Times" pitchFamily="-97" charset="0"/>
                </a:endParaRPr>
              </a:p>
            </p:txBody>
          </p:sp>
        </p:grpSp>
      </p:grpSp>
      <p:grpSp>
        <p:nvGrpSpPr>
          <p:cNvPr id="37" name="Group 36" descr="Blue shapes group.">
            <a:extLst>
              <a:ext uri="{FF2B5EF4-FFF2-40B4-BE49-F238E27FC236}">
                <a16:creationId xmlns:a16="http://schemas.microsoft.com/office/drawing/2014/main" id="{DFCD1A56-3FBE-4E9C-A3E2-F7CEBC4971C4}"/>
              </a:ext>
            </a:extLst>
          </p:cNvPr>
          <p:cNvGrpSpPr/>
          <p:nvPr/>
        </p:nvGrpSpPr>
        <p:grpSpPr>
          <a:xfrm>
            <a:off x="2781745" y="1142331"/>
            <a:ext cx="1748706" cy="4656421"/>
            <a:chOff x="4159013" y="1295400"/>
            <a:chExt cx="1961890" cy="5138214"/>
          </a:xfrm>
        </p:grpSpPr>
        <p:grpSp>
          <p:nvGrpSpPr>
            <p:cNvPr id="38" name="Group 37" descr="Blue group.">
              <a:extLst>
                <a:ext uri="{FF2B5EF4-FFF2-40B4-BE49-F238E27FC236}">
                  <a16:creationId xmlns:a16="http://schemas.microsoft.com/office/drawing/2014/main" id="{9C889F29-AB87-4FA2-A92D-DAB82E60C3E3}"/>
                </a:ext>
              </a:extLst>
            </p:cNvPr>
            <p:cNvGrpSpPr/>
            <p:nvPr/>
          </p:nvGrpSpPr>
          <p:grpSpPr>
            <a:xfrm>
              <a:off x="4159013" y="1295400"/>
              <a:ext cx="1952628" cy="5138214"/>
              <a:chOff x="4159013" y="1295400"/>
              <a:chExt cx="1952628" cy="5138214"/>
            </a:xfrm>
          </p:grpSpPr>
          <p:sp>
            <p:nvSpPr>
              <p:cNvPr id="40" name="TextBox 39">
                <a:extLst>
                  <a:ext uri="{FF2B5EF4-FFF2-40B4-BE49-F238E27FC236}">
                    <a16:creationId xmlns:a16="http://schemas.microsoft.com/office/drawing/2014/main" id="{C4799407-74C0-4582-9CC9-C502C321A691}"/>
                  </a:ext>
                </a:extLst>
              </p:cNvPr>
              <p:cNvSpPr txBox="1"/>
              <p:nvPr/>
            </p:nvSpPr>
            <p:spPr>
              <a:xfrm>
                <a:off x="4159013" y="1400252"/>
                <a:ext cx="1447800" cy="577357"/>
              </a:xfrm>
              <a:prstGeom prst="rect">
                <a:avLst/>
              </a:prstGeom>
              <a:noFill/>
            </p:spPr>
            <p:txBody>
              <a:bodyPr wrap="square" rtlCol="0">
                <a:spAutoFit/>
              </a:bodyPr>
              <a:lstStyle/>
              <a:p>
                <a:pPr algn="r" defTabSz="1218987"/>
                <a:r>
                  <a:rPr lang="en-US" sz="2800" dirty="0">
                    <a:solidFill>
                      <a:srgbClr val="2E76D4"/>
                    </a:solidFill>
                    <a:latin typeface="Tahoma" panose="020B0604030504040204" pitchFamily="34" charset="0"/>
                    <a:ea typeface="Tahoma" panose="020B0604030504040204" pitchFamily="34" charset="0"/>
                    <a:cs typeface="Tahoma" panose="020B0604030504040204" pitchFamily="34" charset="0"/>
                  </a:rPr>
                  <a:t>Male</a:t>
                </a:r>
              </a:p>
            </p:txBody>
          </p:sp>
          <p:grpSp>
            <p:nvGrpSpPr>
              <p:cNvPr id="41" name="Group 40" descr="Male Half Icon">
                <a:extLst>
                  <a:ext uri="{FF2B5EF4-FFF2-40B4-BE49-F238E27FC236}">
                    <a16:creationId xmlns:a16="http://schemas.microsoft.com/office/drawing/2014/main" id="{5B7A5D1D-2D9F-407D-8490-01344B1FA3BC}"/>
                  </a:ext>
                </a:extLst>
              </p:cNvPr>
              <p:cNvGrpSpPr/>
              <p:nvPr/>
            </p:nvGrpSpPr>
            <p:grpSpPr>
              <a:xfrm>
                <a:off x="5103812" y="1295400"/>
                <a:ext cx="1007829" cy="5138214"/>
                <a:chOff x="5065712" y="990600"/>
                <a:chExt cx="1007829" cy="5138214"/>
              </a:xfrm>
            </p:grpSpPr>
            <p:sp>
              <p:nvSpPr>
                <p:cNvPr id="62" name="Freeform 16">
                  <a:extLst>
                    <a:ext uri="{FF2B5EF4-FFF2-40B4-BE49-F238E27FC236}">
                      <a16:creationId xmlns:a16="http://schemas.microsoft.com/office/drawing/2014/main" id="{9059876E-3A58-4DC5-AC5F-37C1AA923781}"/>
                    </a:ext>
                  </a:extLst>
                </p:cNvPr>
                <p:cNvSpPr>
                  <a:spLocks/>
                </p:cNvSpPr>
                <p:nvPr/>
              </p:nvSpPr>
              <p:spPr bwMode="auto">
                <a:xfrm>
                  <a:off x="5065712" y="1905001"/>
                  <a:ext cx="1007829" cy="4223813"/>
                </a:xfrm>
                <a:custGeom>
                  <a:avLst/>
                  <a:gdLst>
                    <a:gd name="T0" fmla="*/ 10 w 41"/>
                    <a:gd name="T1" fmla="*/ 4 h 173"/>
                    <a:gd name="T2" fmla="*/ 40 w 41"/>
                    <a:gd name="T3" fmla="*/ 1 h 173"/>
                    <a:gd name="T4" fmla="*/ 41 w 41"/>
                    <a:gd name="T5" fmla="*/ 81 h 173"/>
                    <a:gd name="T6" fmla="*/ 38 w 41"/>
                    <a:gd name="T7" fmla="*/ 84 h 173"/>
                    <a:gd name="T8" fmla="*/ 38 w 41"/>
                    <a:gd name="T9" fmla="*/ 162 h 173"/>
                    <a:gd name="T10" fmla="*/ 20 w 41"/>
                    <a:gd name="T11" fmla="*/ 165 h 173"/>
                    <a:gd name="T12" fmla="*/ 19 w 41"/>
                    <a:gd name="T13" fmla="*/ 155 h 173"/>
                    <a:gd name="T14" fmla="*/ 19 w 41"/>
                    <a:gd name="T15" fmla="*/ 28 h 173"/>
                    <a:gd name="T16" fmla="*/ 15 w 41"/>
                    <a:gd name="T17" fmla="*/ 28 h 173"/>
                    <a:gd name="T18" fmla="*/ 15 w 41"/>
                    <a:gd name="T19" fmla="*/ 74 h 173"/>
                    <a:gd name="T20" fmla="*/ 7 w 41"/>
                    <a:gd name="T21" fmla="*/ 83 h 173"/>
                    <a:gd name="T22" fmla="*/ 1 w 41"/>
                    <a:gd name="T23" fmla="*/ 76 h 173"/>
                    <a:gd name="T24" fmla="*/ 0 w 41"/>
                    <a:gd name="T25" fmla="*/ 22 h 173"/>
                    <a:gd name="T26" fmla="*/ 10 w 41"/>
                    <a:gd name="T27" fmla="*/ 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 h="173">
                      <a:moveTo>
                        <a:pt x="10" y="4"/>
                      </a:moveTo>
                      <a:cubicBezTo>
                        <a:pt x="19" y="0"/>
                        <a:pt x="30" y="1"/>
                        <a:pt x="40" y="1"/>
                      </a:cubicBezTo>
                      <a:cubicBezTo>
                        <a:pt x="41" y="27"/>
                        <a:pt x="40" y="54"/>
                        <a:pt x="41" y="81"/>
                      </a:cubicBezTo>
                      <a:cubicBezTo>
                        <a:pt x="40" y="82"/>
                        <a:pt x="39" y="84"/>
                        <a:pt x="38" y="84"/>
                      </a:cubicBezTo>
                      <a:cubicBezTo>
                        <a:pt x="38" y="110"/>
                        <a:pt x="38" y="136"/>
                        <a:pt x="38" y="162"/>
                      </a:cubicBezTo>
                      <a:cubicBezTo>
                        <a:pt x="38" y="171"/>
                        <a:pt x="23" y="173"/>
                        <a:pt x="20" y="165"/>
                      </a:cubicBezTo>
                      <a:cubicBezTo>
                        <a:pt x="19" y="162"/>
                        <a:pt x="19" y="158"/>
                        <a:pt x="19" y="155"/>
                      </a:cubicBezTo>
                      <a:cubicBezTo>
                        <a:pt x="19" y="113"/>
                        <a:pt x="19" y="71"/>
                        <a:pt x="19" y="28"/>
                      </a:cubicBezTo>
                      <a:cubicBezTo>
                        <a:pt x="18" y="28"/>
                        <a:pt x="16" y="28"/>
                        <a:pt x="15" y="28"/>
                      </a:cubicBezTo>
                      <a:cubicBezTo>
                        <a:pt x="15" y="44"/>
                        <a:pt x="15" y="59"/>
                        <a:pt x="15" y="74"/>
                      </a:cubicBezTo>
                      <a:cubicBezTo>
                        <a:pt x="15" y="79"/>
                        <a:pt x="12" y="84"/>
                        <a:pt x="7" y="83"/>
                      </a:cubicBezTo>
                      <a:cubicBezTo>
                        <a:pt x="3" y="84"/>
                        <a:pt x="0" y="80"/>
                        <a:pt x="1" y="76"/>
                      </a:cubicBezTo>
                      <a:cubicBezTo>
                        <a:pt x="0" y="58"/>
                        <a:pt x="0" y="40"/>
                        <a:pt x="0" y="22"/>
                      </a:cubicBezTo>
                      <a:cubicBezTo>
                        <a:pt x="0" y="15"/>
                        <a:pt x="3" y="7"/>
                        <a:pt x="10" y="4"/>
                      </a:cubicBezTo>
                      <a:close/>
                    </a:path>
                  </a:pathLst>
                </a:custGeom>
                <a:solidFill>
                  <a:srgbClr val="2E76D4"/>
                </a:solidFill>
                <a:ln>
                  <a:noFill/>
                </a:ln>
              </p:spPr>
              <p:txBody>
                <a:bodyPr vert="horz" wrap="square" lIns="91440" tIns="45720" rIns="91440" bIns="45720" numCol="1" anchor="t" anchorCtr="0" compatLnSpc="1">
                  <a:prstTxWarp prst="textNoShape">
                    <a:avLst/>
                  </a:prstTxWarp>
                </a:bodyPr>
                <a:lstStyle/>
                <a:p>
                  <a:pPr defTabSz="1218987"/>
                  <a:endParaRPr lang="en-US" sz="2400" dirty="0">
                    <a:solidFill>
                      <a:prstClr val="black"/>
                    </a:solidFill>
                    <a:latin typeface="Calibri"/>
                  </a:endParaRPr>
                </a:p>
              </p:txBody>
            </p:sp>
            <p:sp>
              <p:nvSpPr>
                <p:cNvPr id="63" name="Oval 17">
                  <a:extLst>
                    <a:ext uri="{FF2B5EF4-FFF2-40B4-BE49-F238E27FC236}">
                      <a16:creationId xmlns:a16="http://schemas.microsoft.com/office/drawing/2014/main" id="{F3F9071B-257F-46B6-8BDB-2C4BE88BAA07}"/>
                    </a:ext>
                  </a:extLst>
                </p:cNvPr>
                <p:cNvSpPr/>
                <p:nvPr/>
              </p:nvSpPr>
              <p:spPr bwMode="auto">
                <a:xfrm>
                  <a:off x="5575300" y="990600"/>
                  <a:ext cx="431800" cy="838200"/>
                </a:xfrm>
                <a:custGeom>
                  <a:avLst/>
                  <a:gdLst/>
                  <a:ahLst/>
                  <a:cxnLst/>
                  <a:rect l="l" t="t" r="r" b="b"/>
                  <a:pathLst>
                    <a:path w="431800" h="838200">
                      <a:moveTo>
                        <a:pt x="419100" y="0"/>
                      </a:moveTo>
                      <a:lnTo>
                        <a:pt x="431800" y="1280"/>
                      </a:lnTo>
                      <a:lnTo>
                        <a:pt x="431800" y="836920"/>
                      </a:lnTo>
                      <a:lnTo>
                        <a:pt x="419100" y="838200"/>
                      </a:lnTo>
                      <a:cubicBezTo>
                        <a:pt x="187637" y="838200"/>
                        <a:pt x="0" y="650563"/>
                        <a:pt x="0" y="419100"/>
                      </a:cubicBezTo>
                      <a:cubicBezTo>
                        <a:pt x="0" y="187637"/>
                        <a:pt x="187637" y="0"/>
                        <a:pt x="419100" y="0"/>
                      </a:cubicBezTo>
                      <a:close/>
                    </a:path>
                  </a:pathLst>
                </a:custGeom>
                <a:solidFill>
                  <a:srgbClr val="2E76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dirty="0">
                    <a:solidFill>
                      <a:prstClr val="black"/>
                    </a:solidFill>
                    <a:latin typeface="Times" pitchFamily="-97" charset="0"/>
                  </a:endParaRPr>
                </a:p>
              </p:txBody>
            </p:sp>
          </p:grpSp>
        </p:grpSp>
        <p:sp>
          <p:nvSpPr>
            <p:cNvPr id="39" name="Rectangle 38">
              <a:extLst>
                <a:ext uri="{FF2B5EF4-FFF2-40B4-BE49-F238E27FC236}">
                  <a16:creationId xmlns:a16="http://schemas.microsoft.com/office/drawing/2014/main" id="{03ECB7E2-DCC4-4DA7-B638-EC508F059BAC}"/>
                </a:ext>
              </a:extLst>
            </p:cNvPr>
            <p:cNvSpPr/>
            <p:nvPr/>
          </p:nvSpPr>
          <p:spPr>
            <a:xfrm>
              <a:off x="6043578" y="2106258"/>
              <a:ext cx="77325" cy="2218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7"/>
              <a:endParaRPr lang="en-US" sz="2400" dirty="0">
                <a:solidFill>
                  <a:prstClr val="white"/>
                </a:solidFill>
                <a:latin typeface="Calibri"/>
              </a:endParaRPr>
            </a:p>
          </p:txBody>
        </p:sp>
      </p:grpSp>
      <p:cxnSp>
        <p:nvCxnSpPr>
          <p:cNvPr id="82" name="Straight Connector 81" descr="Horizontal Divider Line">
            <a:extLst>
              <a:ext uri="{FF2B5EF4-FFF2-40B4-BE49-F238E27FC236}">
                <a16:creationId xmlns:a16="http://schemas.microsoft.com/office/drawing/2014/main" id="{51E46D8E-F13F-46E5-95AA-C3BD053ED8B8}"/>
              </a:ext>
            </a:extLst>
          </p:cNvPr>
          <p:cNvCxnSpPr/>
          <p:nvPr/>
        </p:nvCxnSpPr>
        <p:spPr>
          <a:xfrm>
            <a:off x="446988" y="1648863"/>
            <a:ext cx="2468880"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83" name="Straight Connector 82" descr="Horizontal Divider Line">
            <a:extLst>
              <a:ext uri="{FF2B5EF4-FFF2-40B4-BE49-F238E27FC236}">
                <a16:creationId xmlns:a16="http://schemas.microsoft.com/office/drawing/2014/main" id="{E38893CC-7766-4849-AE98-6B91FAF4D92F}"/>
              </a:ext>
            </a:extLst>
          </p:cNvPr>
          <p:cNvCxnSpPr/>
          <p:nvPr/>
        </p:nvCxnSpPr>
        <p:spPr>
          <a:xfrm>
            <a:off x="6321458" y="1648863"/>
            <a:ext cx="2468880"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sp>
        <p:nvSpPr>
          <p:cNvPr id="84" name="Rectangle 83">
            <a:extLst>
              <a:ext uri="{FF2B5EF4-FFF2-40B4-BE49-F238E27FC236}">
                <a16:creationId xmlns:a16="http://schemas.microsoft.com/office/drawing/2014/main" id="{616F0DAE-BA8C-492A-913A-7DFEF6FF34EB}"/>
              </a:ext>
            </a:extLst>
          </p:cNvPr>
          <p:cNvSpPr/>
          <p:nvPr/>
        </p:nvSpPr>
        <p:spPr>
          <a:xfrm>
            <a:off x="0" y="720781"/>
            <a:ext cx="9144000" cy="365293"/>
          </a:xfrm>
          <a:prstGeom prst="rect">
            <a:avLst/>
          </a:prstGeom>
          <a:solidFill>
            <a:srgbClr val="002060"/>
          </a:solidFill>
        </p:spPr>
        <p:txBody>
          <a:bodyPr wrap="square">
            <a:spAutoFit/>
          </a:bodyPr>
          <a:lstStyle/>
          <a:p>
            <a:pPr algn="ctr">
              <a:lnSpc>
                <a:spcPct val="107000"/>
              </a:lnSpc>
              <a:spcAft>
                <a:spcPts val="800"/>
              </a:spcAft>
            </a:pPr>
            <a:r>
              <a:rPr lang="en-US" dirty="0">
                <a:solidFill>
                  <a:srgbClr val="FFFFFF"/>
                </a:solidFill>
                <a:latin typeface="Tahoma" panose="020B0604030504040204" pitchFamily="34" charset="0"/>
                <a:ea typeface="MS Mincho" panose="02020609040205080304" pitchFamily="49" charset="-128"/>
                <a:cs typeface="Times New Roman" panose="02020603050405020304" pitchFamily="18" charset="0"/>
              </a:rPr>
              <a:t>The Claimant Profile</a:t>
            </a:r>
            <a:endParaRPr lang="en-US" sz="12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p:txBody>
      </p:sp>
      <p:pic>
        <p:nvPicPr>
          <p:cNvPr id="85" name="Graphic 97" descr="Open Folder">
            <a:extLst>
              <a:ext uri="{FF2B5EF4-FFF2-40B4-BE49-F238E27FC236}">
                <a16:creationId xmlns:a16="http://schemas.microsoft.com/office/drawing/2014/main" id="{63924F60-7F10-42EB-AB38-2B9BA78281B3}"/>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2992" y="1760571"/>
            <a:ext cx="693420" cy="693420"/>
          </a:xfrm>
          <a:prstGeom prst="rect">
            <a:avLst/>
          </a:prstGeom>
        </p:spPr>
      </p:pic>
      <p:pic>
        <p:nvPicPr>
          <p:cNvPr id="87" name="Graphic 9" descr="Open Folder">
            <a:extLst>
              <a:ext uri="{FF2B5EF4-FFF2-40B4-BE49-F238E27FC236}">
                <a16:creationId xmlns:a16="http://schemas.microsoft.com/office/drawing/2014/main" id="{63EEA95B-43CD-4403-9C33-245EE5006F4F}"/>
              </a:ext>
            </a:extLst>
          </p:cNvPr>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66318" y="1743677"/>
            <a:ext cx="694690" cy="694690"/>
          </a:xfrm>
          <a:prstGeom prst="rect">
            <a:avLst/>
          </a:prstGeom>
          <a:scene3d>
            <a:camera prst="orthographicFront">
              <a:rot lat="0" lon="600000" rev="0"/>
            </a:camera>
            <a:lightRig rig="threePt" dir="t"/>
          </a:scene3d>
        </p:spPr>
      </p:pic>
      <p:sp>
        <p:nvSpPr>
          <p:cNvPr id="98" name="Rectangle 70">
            <a:extLst>
              <a:ext uri="{FF2B5EF4-FFF2-40B4-BE49-F238E27FC236}">
                <a16:creationId xmlns:a16="http://schemas.microsoft.com/office/drawing/2014/main" id="{FB6728F3-F326-45A8-A461-843E759659C4}"/>
              </a:ext>
            </a:extLst>
          </p:cNvPr>
          <p:cNvSpPr>
            <a:spLocks noChangeArrowheads="1"/>
          </p:cNvSpPr>
          <p:nvPr/>
        </p:nvSpPr>
        <p:spPr bwMode="auto">
          <a:xfrm>
            <a:off x="1385975" y="1908346"/>
            <a:ext cx="2344291" cy="647393"/>
          </a:xfrm>
          <a:prstGeom prst="rect">
            <a:avLst/>
          </a:prstGeom>
          <a:noFill/>
          <a:ln w="9525">
            <a:noFill/>
            <a:miter lim="800000"/>
            <a:headEnd/>
            <a:tailEnd/>
          </a:ln>
        </p:spPr>
        <p:txBody>
          <a:bodyPr lIns="45720" tIns="18288" rIns="27432" bIns="18288"/>
          <a:lstStyle/>
          <a:p>
            <a:pPr defTabSz="1218987">
              <a:lnSpc>
                <a:spcPct val="85000"/>
              </a:lnSpc>
              <a:spcBef>
                <a:spcPts val="200"/>
              </a:spcBef>
            </a:pPr>
            <a:r>
              <a:rPr lang="en-US" sz="2000" b="1" dirty="0">
                <a:solidFill>
                  <a:srgbClr val="2E76D4"/>
                </a:solidFill>
                <a:latin typeface="Arial Narrow" pitchFamily="34" charset="0"/>
              </a:rPr>
              <a:t>46% </a:t>
            </a:r>
            <a:r>
              <a:rPr lang="en-US" dirty="0">
                <a:solidFill>
                  <a:srgbClr val="2E76D4"/>
                </a:solidFill>
                <a:latin typeface="Arial Narrow" pitchFamily="34" charset="0"/>
              </a:rPr>
              <a:t>of claimants reviewed are male.</a:t>
            </a:r>
            <a:endParaRPr lang="en-US" sz="1400" dirty="0">
              <a:solidFill>
                <a:srgbClr val="2E76D4"/>
              </a:solidFill>
              <a:latin typeface="Arial Narrow" pitchFamily="112" charset="0"/>
            </a:endParaRPr>
          </a:p>
        </p:txBody>
      </p:sp>
      <p:sp>
        <p:nvSpPr>
          <p:cNvPr id="99" name="Rectangle 70">
            <a:extLst>
              <a:ext uri="{FF2B5EF4-FFF2-40B4-BE49-F238E27FC236}">
                <a16:creationId xmlns:a16="http://schemas.microsoft.com/office/drawing/2014/main" id="{DF1054C4-C08B-4094-BCAE-7D6882D58D4E}"/>
              </a:ext>
            </a:extLst>
          </p:cNvPr>
          <p:cNvSpPr>
            <a:spLocks noChangeArrowheads="1"/>
          </p:cNvSpPr>
          <p:nvPr/>
        </p:nvSpPr>
        <p:spPr bwMode="auto">
          <a:xfrm>
            <a:off x="5233535" y="1908346"/>
            <a:ext cx="2438488" cy="647393"/>
          </a:xfrm>
          <a:prstGeom prst="rect">
            <a:avLst/>
          </a:prstGeom>
          <a:noFill/>
          <a:ln w="9525">
            <a:noFill/>
            <a:miter lim="800000"/>
            <a:headEnd/>
            <a:tailEnd/>
          </a:ln>
        </p:spPr>
        <p:txBody>
          <a:bodyPr lIns="45720" tIns="18288" rIns="27432" bIns="18288"/>
          <a:lstStyle/>
          <a:p>
            <a:pPr algn="r" defTabSz="1218987">
              <a:lnSpc>
                <a:spcPct val="85000"/>
              </a:lnSpc>
              <a:spcBef>
                <a:spcPts val="200"/>
              </a:spcBef>
            </a:pPr>
            <a:r>
              <a:rPr lang="en-US" sz="2000" b="1" dirty="0">
                <a:solidFill>
                  <a:srgbClr val="CD28A5"/>
                </a:solidFill>
                <a:latin typeface="Arial Narrow" pitchFamily="34" charset="0"/>
              </a:rPr>
              <a:t>54% </a:t>
            </a:r>
            <a:r>
              <a:rPr lang="en-US" dirty="0">
                <a:solidFill>
                  <a:srgbClr val="CD28A5"/>
                </a:solidFill>
                <a:latin typeface="Arial Narrow" pitchFamily="34" charset="0"/>
              </a:rPr>
              <a:t>of all claimants reviewed are female.</a:t>
            </a:r>
            <a:endParaRPr lang="en-US" sz="1400" dirty="0">
              <a:solidFill>
                <a:srgbClr val="CD28A5"/>
              </a:solidFill>
              <a:latin typeface="Arial Narrow" pitchFamily="112" charset="0"/>
            </a:endParaRPr>
          </a:p>
        </p:txBody>
      </p:sp>
      <p:grpSp>
        <p:nvGrpSpPr>
          <p:cNvPr id="114" name="Group 113">
            <a:extLst>
              <a:ext uri="{FF2B5EF4-FFF2-40B4-BE49-F238E27FC236}">
                <a16:creationId xmlns:a16="http://schemas.microsoft.com/office/drawing/2014/main" id="{41935BDE-B584-4EC0-A267-80B075E871B6}"/>
              </a:ext>
            </a:extLst>
          </p:cNvPr>
          <p:cNvGrpSpPr/>
          <p:nvPr/>
        </p:nvGrpSpPr>
        <p:grpSpPr>
          <a:xfrm>
            <a:off x="116900" y="2437977"/>
            <a:ext cx="3414410" cy="2179808"/>
            <a:chOff x="0" y="41279"/>
            <a:chExt cx="3102610" cy="2030273"/>
          </a:xfrm>
        </p:grpSpPr>
        <p:pic>
          <p:nvPicPr>
            <p:cNvPr id="118" name="Picture 117">
              <a:extLst>
                <a:ext uri="{FF2B5EF4-FFF2-40B4-BE49-F238E27FC236}">
                  <a16:creationId xmlns:a16="http://schemas.microsoft.com/office/drawing/2014/main" id="{718AE7C3-FE63-4903-9143-3A8AA726FB98}"/>
                </a:ext>
              </a:extLst>
            </p:cNvPr>
            <p:cNvPicPr>
              <a:picLocks noChangeAspect="1"/>
            </p:cNvPicPr>
            <p:nvPr/>
          </p:nvPicPr>
          <p:blipFill>
            <a:blip r:embed="rId7">
              <a:alphaModFix/>
              <a:extLst>
                <a:ext uri="{28A0092B-C50C-407E-A947-70E740481C1C}">
                  <a14:useLocalDpi xmlns:a14="http://schemas.microsoft.com/office/drawing/2010/main" val="0"/>
                </a:ext>
              </a:extLst>
            </a:blip>
            <a:srcRect/>
            <a:stretch>
              <a:fillRect/>
            </a:stretch>
          </p:blipFill>
          <p:spPr bwMode="auto">
            <a:xfrm>
              <a:off x="0" y="174172"/>
              <a:ext cx="3102610" cy="1897380"/>
            </a:xfrm>
            <a:prstGeom prst="rect">
              <a:avLst/>
            </a:prstGeom>
            <a:noFill/>
          </p:spPr>
        </p:pic>
        <p:sp>
          <p:nvSpPr>
            <p:cNvPr id="119" name="Text Box 340">
              <a:extLst>
                <a:ext uri="{FF2B5EF4-FFF2-40B4-BE49-F238E27FC236}">
                  <a16:creationId xmlns:a16="http://schemas.microsoft.com/office/drawing/2014/main" id="{891E63D9-9FAE-4BBF-8FA5-F8B4278E8F1B}"/>
                </a:ext>
              </a:extLst>
            </p:cNvPr>
            <p:cNvSpPr txBox="1"/>
            <p:nvPr/>
          </p:nvSpPr>
          <p:spPr>
            <a:xfrm>
              <a:off x="21771" y="41279"/>
              <a:ext cx="519249" cy="315623"/>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dirty="0">
                  <a:solidFill>
                    <a:srgbClr val="2E76D4"/>
                  </a:solidFill>
                  <a:effectLst/>
                  <a:latin typeface="Calibri" panose="020F0502020204030204" pitchFamily="34" charset="0"/>
                  <a:ea typeface="MS Mincho" panose="02020609040205080304" pitchFamily="49" charset="-128"/>
                  <a:cs typeface="Times New Roman" panose="02020603050405020304" pitchFamily="18" charset="0"/>
                </a:rPr>
                <a:t>Ages</a:t>
              </a:r>
              <a:endParaRPr lang="en-US" sz="12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p:txBody>
        </p:sp>
      </p:grpSp>
      <p:grpSp>
        <p:nvGrpSpPr>
          <p:cNvPr id="115" name="Group 114">
            <a:extLst>
              <a:ext uri="{FF2B5EF4-FFF2-40B4-BE49-F238E27FC236}">
                <a16:creationId xmlns:a16="http://schemas.microsoft.com/office/drawing/2014/main" id="{3E9233C2-EB42-4D01-A827-180567E55D50}"/>
              </a:ext>
            </a:extLst>
          </p:cNvPr>
          <p:cNvGrpSpPr/>
          <p:nvPr/>
        </p:nvGrpSpPr>
        <p:grpSpPr>
          <a:xfrm>
            <a:off x="5572777" y="2381206"/>
            <a:ext cx="3316576" cy="2270491"/>
            <a:chOff x="0" y="26039"/>
            <a:chExt cx="3013710" cy="2114909"/>
          </a:xfrm>
        </p:grpSpPr>
        <p:pic>
          <p:nvPicPr>
            <p:cNvPr id="116" name="Picture 115">
              <a:extLst>
                <a:ext uri="{FF2B5EF4-FFF2-40B4-BE49-F238E27FC236}">
                  <a16:creationId xmlns:a16="http://schemas.microsoft.com/office/drawing/2014/main" id="{06C1672E-4DC0-4C9D-B244-ED678C3C91C2}"/>
                </a:ext>
              </a:extLst>
            </p:cNvPr>
            <p:cNvPicPr>
              <a:picLocks noChangeAspect="1"/>
            </p:cNvPicPr>
            <p:nvPr/>
          </p:nvPicPr>
          <p:blipFill rotWithShape="1">
            <a:blip r:embed="rId8">
              <a:extLst>
                <a:ext uri="{28A0092B-C50C-407E-A947-70E740481C1C}">
                  <a14:useLocalDpi xmlns:a14="http://schemas.microsoft.com/office/drawing/2010/main" val="0"/>
                </a:ext>
              </a:extLst>
            </a:blip>
            <a:srcRect r="2756"/>
            <a:stretch/>
          </p:blipFill>
          <p:spPr bwMode="auto">
            <a:xfrm>
              <a:off x="0" y="119743"/>
              <a:ext cx="3013710" cy="2021205"/>
            </a:xfrm>
            <a:prstGeom prst="rect">
              <a:avLst/>
            </a:prstGeom>
            <a:noFill/>
            <a:ln>
              <a:noFill/>
            </a:ln>
            <a:extLst>
              <a:ext uri="{53640926-AAD7-44D8-BBD7-CCE9431645EC}">
                <a14:shadowObscured xmlns:a14="http://schemas.microsoft.com/office/drawing/2010/main"/>
              </a:ext>
            </a:extLst>
          </p:spPr>
        </p:pic>
        <p:sp>
          <p:nvSpPr>
            <p:cNvPr id="117" name="Text Box 342">
              <a:extLst>
                <a:ext uri="{FF2B5EF4-FFF2-40B4-BE49-F238E27FC236}">
                  <a16:creationId xmlns:a16="http://schemas.microsoft.com/office/drawing/2014/main" id="{682FA736-59DB-4D6F-A616-42D75B003E21}"/>
                </a:ext>
              </a:extLst>
            </p:cNvPr>
            <p:cNvSpPr txBox="1"/>
            <p:nvPr/>
          </p:nvSpPr>
          <p:spPr>
            <a:xfrm>
              <a:off x="0" y="26039"/>
              <a:ext cx="571500" cy="346134"/>
            </a:xfrm>
            <a:prstGeom prst="rect">
              <a:avLst/>
            </a:prstGeom>
            <a:no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07000"/>
                </a:lnSpc>
                <a:spcBef>
                  <a:spcPts val="0"/>
                </a:spcBef>
                <a:spcAft>
                  <a:spcPts val="800"/>
                </a:spcAft>
              </a:pPr>
              <a:r>
                <a:rPr lang="en-US" sz="1200" b="1" dirty="0">
                  <a:solidFill>
                    <a:srgbClr val="CD28A5"/>
                  </a:solidFill>
                  <a:effectLst/>
                  <a:latin typeface="Calibri" panose="020F0502020204030204" pitchFamily="34" charset="0"/>
                  <a:ea typeface="MS Mincho" panose="02020609040205080304" pitchFamily="49" charset="-128"/>
                  <a:cs typeface="Times New Roman" panose="02020603050405020304" pitchFamily="18" charset="0"/>
                </a:rPr>
                <a:t>Ages</a:t>
              </a:r>
              <a:endParaRPr lang="en-US" sz="1200" dirty="0">
                <a:solidFill>
                  <a:srgbClr val="0D0D0D"/>
                </a:solidFill>
                <a:effectLst/>
                <a:latin typeface="Microsoft Sans Serif" panose="020B0604020202020204" pitchFamily="34" charset="0"/>
                <a:ea typeface="MS Mincho" panose="02020609040205080304" pitchFamily="49" charset="-128"/>
                <a:cs typeface="Times New Roman" panose="02020603050405020304" pitchFamily="18" charset="0"/>
              </a:endParaRPr>
            </a:p>
          </p:txBody>
        </p:sp>
      </p:grpSp>
      <p:cxnSp>
        <p:nvCxnSpPr>
          <p:cNvPr id="120" name="Straight Connector 119" descr="Horizontal Divider Line">
            <a:extLst>
              <a:ext uri="{FF2B5EF4-FFF2-40B4-BE49-F238E27FC236}">
                <a16:creationId xmlns:a16="http://schemas.microsoft.com/office/drawing/2014/main" id="{791AF3D5-B602-48A6-B909-EE6EB6A562F4}"/>
              </a:ext>
            </a:extLst>
          </p:cNvPr>
          <p:cNvCxnSpPr/>
          <p:nvPr/>
        </p:nvCxnSpPr>
        <p:spPr>
          <a:xfrm>
            <a:off x="446988" y="2513478"/>
            <a:ext cx="2468880"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descr="Horizontal Divider Line">
            <a:extLst>
              <a:ext uri="{FF2B5EF4-FFF2-40B4-BE49-F238E27FC236}">
                <a16:creationId xmlns:a16="http://schemas.microsoft.com/office/drawing/2014/main" id="{DEBF60AC-3C6F-43B4-A13C-DADA3D071E61}"/>
              </a:ext>
            </a:extLst>
          </p:cNvPr>
          <p:cNvCxnSpPr/>
          <p:nvPr/>
        </p:nvCxnSpPr>
        <p:spPr>
          <a:xfrm>
            <a:off x="6321458" y="2513478"/>
            <a:ext cx="2468880" cy="0"/>
          </a:xfrm>
          <a:prstGeom prst="line">
            <a:avLst/>
          </a:prstGeom>
          <a:ln w="12700" cap="rnd" cmpd="sng">
            <a:solidFill>
              <a:srgbClr val="9B9B9B"/>
            </a:solidFill>
          </a:ln>
          <a:effectLst/>
        </p:spPr>
        <p:style>
          <a:lnRef idx="2">
            <a:schemeClr val="accent1"/>
          </a:lnRef>
          <a:fillRef idx="0">
            <a:schemeClr val="accent1"/>
          </a:fillRef>
          <a:effectRef idx="1">
            <a:schemeClr val="accent1"/>
          </a:effectRef>
          <a:fontRef idx="minor">
            <a:schemeClr val="tx1"/>
          </a:fontRef>
        </p:style>
      </p:cxnSp>
      <p:pic>
        <p:nvPicPr>
          <p:cNvPr id="126" name="Picture 125">
            <a:extLst>
              <a:ext uri="{FF2B5EF4-FFF2-40B4-BE49-F238E27FC236}">
                <a16:creationId xmlns:a16="http://schemas.microsoft.com/office/drawing/2014/main" id="{6B843126-D647-4F2F-9C5B-39981BB24DCF}"/>
              </a:ext>
            </a:extLst>
          </p:cNvPr>
          <p:cNvPicPr/>
          <p:nvPr/>
        </p:nvPicPr>
        <p:blipFill>
          <a:blip r:embed="rId9">
            <a:extLst>
              <a:ext uri="{BEBA8EAE-BF5A-486C-A8C5-ECC9F3942E4B}">
                <a14:imgProps xmlns:a14="http://schemas.microsoft.com/office/drawing/2010/main">
                  <a14:imgLayer r:embed="rId10">
                    <a14:imgEffect>
                      <a14:backgroundRemoval t="6630" b="89503" l="9929" r="89835">
                        <a14:foregroundMark x1="15603" y1="6630" x2="15603" y2="6630"/>
                      </a14:backgroundRemoval>
                    </a14:imgEffect>
                  </a14:imgLayer>
                </a14:imgProps>
              </a:ext>
              <a:ext uri="{28A0092B-C50C-407E-A947-70E740481C1C}">
                <a14:useLocalDpi xmlns:a14="http://schemas.microsoft.com/office/drawing/2010/main" val="0"/>
              </a:ext>
            </a:extLst>
          </a:blip>
          <a:srcRect/>
          <a:stretch>
            <a:fillRect/>
          </a:stretch>
        </p:blipFill>
        <p:spPr bwMode="auto">
          <a:xfrm>
            <a:off x="231700" y="4543839"/>
            <a:ext cx="3223260" cy="1379220"/>
          </a:xfrm>
          <a:prstGeom prst="rect">
            <a:avLst/>
          </a:prstGeom>
          <a:noFill/>
          <a:ln>
            <a:noFill/>
          </a:ln>
        </p:spPr>
      </p:pic>
      <p:pic>
        <p:nvPicPr>
          <p:cNvPr id="127" name="Picture 126">
            <a:extLst>
              <a:ext uri="{FF2B5EF4-FFF2-40B4-BE49-F238E27FC236}">
                <a16:creationId xmlns:a16="http://schemas.microsoft.com/office/drawing/2014/main" id="{FF5CF912-9514-4CFD-8A21-2F341CBD610C}"/>
              </a:ext>
            </a:extLst>
          </p:cNvPr>
          <p:cNvPicPr/>
          <p:nvPr/>
        </p:nvPicPr>
        <p:blipFill>
          <a:blip r:embed="rId9">
            <a:extLst>
              <a:ext uri="{BEBA8EAE-BF5A-486C-A8C5-ECC9F3942E4B}">
                <a14:imgProps xmlns:a14="http://schemas.microsoft.com/office/drawing/2010/main">
                  <a14:imgLayer r:embed="rId10">
                    <a14:imgEffect>
                      <a14:backgroundRemoval t="6630" b="89503" l="9929" r="89835">
                        <a14:foregroundMark x1="15603" y1="6630" x2="15603" y2="6630"/>
                      </a14:backgroundRemoval>
                    </a14:imgEffect>
                  </a14:imgLayer>
                </a14:imgProps>
              </a:ext>
              <a:ext uri="{28A0092B-C50C-407E-A947-70E740481C1C}">
                <a14:useLocalDpi xmlns:a14="http://schemas.microsoft.com/office/drawing/2010/main" val="0"/>
              </a:ext>
            </a:extLst>
          </a:blip>
          <a:srcRect/>
          <a:stretch>
            <a:fillRect/>
          </a:stretch>
        </p:blipFill>
        <p:spPr bwMode="auto">
          <a:xfrm>
            <a:off x="5591442" y="4543839"/>
            <a:ext cx="3223260" cy="1379220"/>
          </a:xfrm>
          <a:prstGeom prst="rect">
            <a:avLst/>
          </a:prstGeom>
          <a:noFill/>
          <a:ln>
            <a:noFill/>
          </a:ln>
        </p:spPr>
      </p:pic>
      <p:sp>
        <p:nvSpPr>
          <p:cNvPr id="128" name="Rectangle 127">
            <a:extLst>
              <a:ext uri="{FF2B5EF4-FFF2-40B4-BE49-F238E27FC236}">
                <a16:creationId xmlns:a16="http://schemas.microsoft.com/office/drawing/2014/main" id="{DEF7CBA0-39C4-431F-BD08-B80277734791}"/>
              </a:ext>
            </a:extLst>
          </p:cNvPr>
          <p:cNvSpPr>
            <a:spLocks noChangeArrowheads="1"/>
          </p:cNvSpPr>
          <p:nvPr/>
        </p:nvSpPr>
        <p:spPr bwMode="auto">
          <a:xfrm>
            <a:off x="1977805" y="4672986"/>
            <a:ext cx="1363431" cy="1284493"/>
          </a:xfrm>
          <a:prstGeom prst="rect">
            <a:avLst/>
          </a:prstGeom>
          <a:noFill/>
          <a:ln w="9525">
            <a:noFill/>
            <a:miter lim="800000"/>
            <a:headEnd/>
            <a:tailEnd/>
          </a:ln>
        </p:spPr>
        <p:txBody>
          <a:bodyPr lIns="45720" tIns="18288" rIns="27432" bIns="18288"/>
          <a:lstStyle/>
          <a:p>
            <a:pPr marL="0" marR="0">
              <a:lnSpc>
                <a:spcPct val="85000"/>
              </a:lnSpc>
              <a:spcBef>
                <a:spcPts val="200"/>
              </a:spcBef>
              <a:spcAft>
                <a:spcPts val="0"/>
              </a:spcAft>
            </a:pPr>
            <a:r>
              <a:rPr lang="en-US" sz="3200" b="1" kern="1200" dirty="0">
                <a:solidFill>
                  <a:srgbClr val="2E76D4"/>
                </a:solidFill>
                <a:effectLst/>
                <a:latin typeface="Arial Narrow" panose="020B0606020202030204" pitchFamily="34" charset="0"/>
                <a:ea typeface="MS Mincho" panose="02020609040205080304" pitchFamily="49" charset="-128"/>
                <a:cs typeface="Times New Roman" panose="02020603050405020304" pitchFamily="18" charset="0"/>
              </a:rPr>
              <a:t>88%</a:t>
            </a:r>
            <a:endParaRPr lang="en-US" sz="1050" b="1" dirty="0">
              <a:effectLst/>
              <a:latin typeface="Times New Roman" panose="02020603050405020304" pitchFamily="18" charset="0"/>
              <a:ea typeface="MS Mincho" panose="02020609040205080304" pitchFamily="49" charset="-128"/>
            </a:endParaRPr>
          </a:p>
          <a:p>
            <a:pPr marL="0" marR="0">
              <a:lnSpc>
                <a:spcPct val="85000"/>
              </a:lnSpc>
              <a:spcBef>
                <a:spcPts val="200"/>
              </a:spcBef>
              <a:spcAft>
                <a:spcPts val="0"/>
              </a:spcAft>
            </a:pPr>
            <a:r>
              <a:rPr lang="en-US" sz="1400" kern="1200" dirty="0">
                <a:solidFill>
                  <a:srgbClr val="2E76D4"/>
                </a:solidFill>
                <a:effectLst/>
                <a:latin typeface="Arial Narrow" panose="020B0606020202030204" pitchFamily="34" charset="0"/>
                <a:ea typeface="MS Mincho" panose="02020609040205080304" pitchFamily="49" charset="-128"/>
                <a:cs typeface="Times New Roman" panose="02020603050405020304" pitchFamily="18" charset="0"/>
              </a:rPr>
              <a:t>of male claimants noted in the 0-10 age range involve </a:t>
            </a:r>
            <a:endParaRPr lang="en-US" sz="1400" dirty="0">
              <a:effectLst/>
              <a:latin typeface="Times New Roman" panose="02020603050405020304" pitchFamily="18" charset="0"/>
              <a:ea typeface="MS Mincho" panose="02020609040205080304" pitchFamily="49" charset="-128"/>
            </a:endParaRPr>
          </a:p>
          <a:p>
            <a:pPr marL="0" marR="0">
              <a:lnSpc>
                <a:spcPct val="85000"/>
              </a:lnSpc>
              <a:spcBef>
                <a:spcPts val="200"/>
              </a:spcBef>
              <a:spcAft>
                <a:spcPts val="0"/>
              </a:spcAft>
            </a:pPr>
            <a:r>
              <a:rPr lang="en-US" sz="1400" kern="1200" dirty="0">
                <a:solidFill>
                  <a:srgbClr val="2E76D4"/>
                </a:solidFill>
                <a:effectLst/>
                <a:latin typeface="Arial Narrow" panose="020B0606020202030204" pitchFamily="34" charset="0"/>
                <a:ea typeface="MS Mincho" panose="02020609040205080304" pitchFamily="49" charset="-128"/>
                <a:cs typeface="Times New Roman" panose="02020603050405020304" pitchFamily="18" charset="0"/>
              </a:rPr>
              <a:t>birth-related claims. </a:t>
            </a:r>
            <a:endParaRPr lang="en-US" sz="1400" dirty="0">
              <a:effectLst/>
              <a:latin typeface="Times New Roman" panose="02020603050405020304" pitchFamily="18" charset="0"/>
              <a:ea typeface="MS Mincho" panose="02020609040205080304" pitchFamily="49" charset="-128"/>
            </a:endParaRPr>
          </a:p>
        </p:txBody>
      </p:sp>
      <p:sp>
        <p:nvSpPr>
          <p:cNvPr id="129" name="Rectangle 128">
            <a:extLst>
              <a:ext uri="{FF2B5EF4-FFF2-40B4-BE49-F238E27FC236}">
                <a16:creationId xmlns:a16="http://schemas.microsoft.com/office/drawing/2014/main" id="{F101FDEE-A211-4C7C-9829-94E7FC6AA524}"/>
              </a:ext>
            </a:extLst>
          </p:cNvPr>
          <p:cNvSpPr>
            <a:spLocks noChangeArrowheads="1"/>
          </p:cNvSpPr>
          <p:nvPr/>
        </p:nvSpPr>
        <p:spPr bwMode="auto">
          <a:xfrm>
            <a:off x="5416294" y="4676010"/>
            <a:ext cx="1786211" cy="1278444"/>
          </a:xfrm>
          <a:prstGeom prst="rect">
            <a:avLst/>
          </a:prstGeom>
          <a:noFill/>
          <a:ln w="9525">
            <a:noFill/>
            <a:miter lim="800000"/>
            <a:headEnd/>
            <a:tailEnd/>
          </a:ln>
        </p:spPr>
        <p:txBody>
          <a:bodyPr wrap="square" lIns="45720" tIns="18288" rIns="27432" bIns="18288" anchor="ctr">
            <a:noAutofit/>
          </a:bodyPr>
          <a:lstStyle/>
          <a:p>
            <a:pPr marL="0" marR="0" algn="r">
              <a:lnSpc>
                <a:spcPct val="85000"/>
              </a:lnSpc>
              <a:spcBef>
                <a:spcPts val="200"/>
              </a:spcBef>
              <a:spcAft>
                <a:spcPts val="0"/>
              </a:spcAft>
            </a:pPr>
            <a:r>
              <a:rPr lang="en-US" sz="3200" b="1"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t>34%</a:t>
            </a:r>
            <a:br>
              <a:rPr lang="en-US" sz="3200" b="1"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br>
            <a:r>
              <a:rPr lang="en-US" sz="1400"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t>of claims involving women ages 25-45 related to care provided before, during or immediately after labor and delivery.</a:t>
            </a:r>
            <a:endParaRPr lang="en-US" sz="1200" dirty="0">
              <a:effectLst/>
              <a:latin typeface="Times New Roman" panose="02020603050405020304" pitchFamily="18" charset="0"/>
              <a:ea typeface="MS Mincho" panose="02020609040205080304" pitchFamily="49" charset="-128"/>
            </a:endParaRPr>
          </a:p>
        </p:txBody>
      </p:sp>
      <p:sp>
        <p:nvSpPr>
          <p:cNvPr id="130" name="Rectangle 129">
            <a:extLst>
              <a:ext uri="{FF2B5EF4-FFF2-40B4-BE49-F238E27FC236}">
                <a16:creationId xmlns:a16="http://schemas.microsoft.com/office/drawing/2014/main" id="{5DC03377-9833-4572-8672-B8ECFDD87077}"/>
              </a:ext>
            </a:extLst>
          </p:cNvPr>
          <p:cNvSpPr>
            <a:spLocks noChangeArrowheads="1"/>
          </p:cNvSpPr>
          <p:nvPr/>
        </p:nvSpPr>
        <p:spPr bwMode="auto">
          <a:xfrm>
            <a:off x="7329981" y="4683372"/>
            <a:ext cx="1778984" cy="1130570"/>
          </a:xfrm>
          <a:prstGeom prst="rect">
            <a:avLst/>
          </a:prstGeom>
          <a:noFill/>
          <a:ln w="9525">
            <a:noFill/>
            <a:miter lim="800000"/>
            <a:headEnd/>
            <a:tailEnd/>
          </a:ln>
        </p:spPr>
        <p:txBody>
          <a:bodyPr wrap="square" lIns="45720" tIns="18288" rIns="27432" bIns="18288" anchor="ctr"/>
          <a:lstStyle/>
          <a:p>
            <a:pPr marL="0" marR="0">
              <a:lnSpc>
                <a:spcPct val="85000"/>
              </a:lnSpc>
              <a:spcBef>
                <a:spcPts val="200"/>
              </a:spcBef>
              <a:spcAft>
                <a:spcPts val="800"/>
              </a:spcAft>
            </a:pPr>
            <a:r>
              <a:rPr lang="en-US" sz="3200" b="1"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t>3 in 5</a:t>
            </a:r>
            <a:br>
              <a:rPr lang="en-US" sz="3200" b="1"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br>
            <a:r>
              <a:rPr lang="en-US" sz="1400"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t>claims with the chief medical factor of </a:t>
            </a:r>
            <a:r>
              <a:rPr lang="en-US" sz="1400" b="1"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t>diagnostic error </a:t>
            </a:r>
            <a:r>
              <a:rPr lang="en-US" sz="1400" kern="1200" dirty="0">
                <a:solidFill>
                  <a:srgbClr val="CD28A5"/>
                </a:solidFill>
                <a:effectLst/>
                <a:latin typeface="Arial Narrow" panose="020B0606020202030204" pitchFamily="34" charset="0"/>
                <a:ea typeface="MS Mincho" panose="02020609040205080304" pitchFamily="49" charset="-128"/>
                <a:cs typeface="Times New Roman" panose="02020603050405020304" pitchFamily="18" charset="0"/>
              </a:rPr>
              <a:t>involved a cancer diagnosis. </a:t>
            </a:r>
            <a:endParaRPr lang="en-US" sz="1200" dirty="0">
              <a:solidFill>
                <a:srgbClr val="0D0D0D"/>
              </a:solidFill>
              <a:effectLst/>
              <a:latin typeface="Arial Narrow" panose="020B0606020202030204" pitchFamily="34" charset="0"/>
              <a:ea typeface="MS Mincho" panose="02020609040205080304" pitchFamily="49" charset="-128"/>
              <a:cs typeface="Times New Roman" panose="02020603050405020304" pitchFamily="18" charset="0"/>
            </a:endParaRPr>
          </a:p>
        </p:txBody>
      </p:sp>
      <p:sp>
        <p:nvSpPr>
          <p:cNvPr id="131" name="Rectangle 130">
            <a:extLst>
              <a:ext uri="{FF2B5EF4-FFF2-40B4-BE49-F238E27FC236}">
                <a16:creationId xmlns:a16="http://schemas.microsoft.com/office/drawing/2014/main" id="{7B04A603-CFA9-472B-B963-B5C05AB6A31E}"/>
              </a:ext>
            </a:extLst>
          </p:cNvPr>
          <p:cNvSpPr>
            <a:spLocks noChangeArrowheads="1"/>
          </p:cNvSpPr>
          <p:nvPr/>
        </p:nvSpPr>
        <p:spPr bwMode="auto">
          <a:xfrm>
            <a:off x="35035" y="4649107"/>
            <a:ext cx="1789333" cy="1368617"/>
          </a:xfrm>
          <a:prstGeom prst="rect">
            <a:avLst/>
          </a:prstGeom>
          <a:noFill/>
          <a:ln w="9525">
            <a:noFill/>
            <a:miter lim="800000"/>
            <a:headEnd/>
            <a:tailEnd/>
          </a:ln>
        </p:spPr>
        <p:txBody>
          <a:bodyPr lIns="45720" tIns="18288" rIns="27432" bIns="18288"/>
          <a:lstStyle/>
          <a:p>
            <a:pPr marL="0" marR="0" algn="r">
              <a:lnSpc>
                <a:spcPct val="85000"/>
              </a:lnSpc>
              <a:spcBef>
                <a:spcPts val="200"/>
              </a:spcBef>
              <a:spcAft>
                <a:spcPts val="0"/>
              </a:spcAft>
            </a:pPr>
            <a:r>
              <a:rPr lang="en-US" sz="3200" b="1" kern="1200" dirty="0">
                <a:solidFill>
                  <a:srgbClr val="2E76D4"/>
                </a:solidFill>
                <a:effectLst/>
                <a:latin typeface="Arial Narrow" panose="020B0606020202030204" pitchFamily="34" charset="0"/>
                <a:ea typeface="MS Mincho" panose="02020609040205080304" pitchFamily="49" charset="-128"/>
                <a:cs typeface="Times New Roman" panose="02020603050405020304" pitchFamily="18" charset="0"/>
              </a:rPr>
              <a:t>1 in 5</a:t>
            </a:r>
            <a:endParaRPr lang="en-US" sz="3200" b="1" dirty="0">
              <a:effectLst/>
              <a:latin typeface="Arial Narrow" panose="020B0606020202030204" pitchFamily="34" charset="0"/>
              <a:ea typeface="MS Mincho" panose="02020609040205080304" pitchFamily="49" charset="-128"/>
            </a:endParaRPr>
          </a:p>
          <a:p>
            <a:pPr algn="r">
              <a:spcBef>
                <a:spcPts val="200"/>
              </a:spcBef>
            </a:pPr>
            <a:r>
              <a:rPr lang="en-US" sz="1400" dirty="0">
                <a:solidFill>
                  <a:srgbClr val="2E76D4"/>
                </a:solidFill>
                <a:latin typeface="Arial Narrow" panose="020B0606020202030204" pitchFamily="34" charset="0"/>
                <a:ea typeface="MS Mincho" panose="02020609040205080304" pitchFamily="49" charset="-128"/>
                <a:cs typeface="Times New Roman" panose="02020603050405020304" pitchFamily="18" charset="0"/>
              </a:rPr>
              <a:t>claims with the chief medical factor of </a:t>
            </a:r>
            <a:r>
              <a:rPr lang="en-US" sz="1400" b="1" dirty="0">
                <a:solidFill>
                  <a:srgbClr val="2E76D4"/>
                </a:solidFill>
                <a:latin typeface="Arial Narrow" panose="020B0606020202030204" pitchFamily="34" charset="0"/>
                <a:ea typeface="MS Mincho" panose="02020609040205080304" pitchFamily="49" charset="-128"/>
                <a:cs typeface="Times New Roman" panose="02020603050405020304" pitchFamily="18" charset="0"/>
              </a:rPr>
              <a:t>diagnostic</a:t>
            </a:r>
            <a:r>
              <a:rPr lang="en-US" sz="1400" dirty="0">
                <a:solidFill>
                  <a:srgbClr val="2E76D4"/>
                </a:solidFill>
                <a:latin typeface="Arial Narrow" panose="020B0606020202030204" pitchFamily="34" charset="0"/>
                <a:ea typeface="MS Mincho" panose="02020609040205080304" pitchFamily="49" charset="-128"/>
                <a:cs typeface="Times New Roman" panose="02020603050405020304" pitchFamily="18" charset="0"/>
              </a:rPr>
              <a:t> </a:t>
            </a:r>
            <a:r>
              <a:rPr lang="en-US" sz="1400" b="1" dirty="0">
                <a:solidFill>
                  <a:srgbClr val="2E76D4"/>
                </a:solidFill>
                <a:latin typeface="Arial Narrow" panose="020B0606020202030204" pitchFamily="34" charset="0"/>
                <a:ea typeface="MS Mincho" panose="02020609040205080304" pitchFamily="49" charset="-128"/>
                <a:cs typeface="Times New Roman" panose="02020603050405020304" pitchFamily="18" charset="0"/>
              </a:rPr>
              <a:t>error</a:t>
            </a:r>
            <a:r>
              <a:rPr lang="en-US" sz="1400" dirty="0">
                <a:solidFill>
                  <a:srgbClr val="2E76D4"/>
                </a:solidFill>
                <a:latin typeface="Arial Narrow" panose="020B0606020202030204" pitchFamily="34" charset="0"/>
                <a:ea typeface="MS Mincho" panose="02020609040205080304" pitchFamily="49" charset="-128"/>
                <a:cs typeface="Times New Roman" panose="02020603050405020304" pitchFamily="18" charset="0"/>
              </a:rPr>
              <a:t> involved a cancer diagnosis. </a:t>
            </a:r>
            <a:endParaRPr lang="en-US" sz="1400" dirty="0">
              <a:effectLst/>
              <a:latin typeface="Times New Roman" panose="02020603050405020304" pitchFamily="18" charset="0"/>
              <a:ea typeface="MS Mincho" panose="02020609040205080304" pitchFamily="49" charset="-128"/>
            </a:endParaRPr>
          </a:p>
        </p:txBody>
      </p:sp>
      <p:pic>
        <p:nvPicPr>
          <p:cNvPr id="132" name="Picture 131">
            <a:extLst>
              <a:ext uri="{FF2B5EF4-FFF2-40B4-BE49-F238E27FC236}">
                <a16:creationId xmlns:a16="http://schemas.microsoft.com/office/drawing/2014/main" id="{E00C9D73-5219-40D7-A579-20248DF8A3A1}"/>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3120960" y="5605754"/>
            <a:ext cx="1005840" cy="743585"/>
          </a:xfrm>
          <a:prstGeom prst="rect">
            <a:avLst/>
          </a:prstGeom>
          <a:noFill/>
        </p:spPr>
      </p:pic>
      <p:pic>
        <p:nvPicPr>
          <p:cNvPr id="133" name="Picture 132">
            <a:extLst>
              <a:ext uri="{FF2B5EF4-FFF2-40B4-BE49-F238E27FC236}">
                <a16:creationId xmlns:a16="http://schemas.microsoft.com/office/drawing/2014/main" id="{0BA0FB02-7765-4EA9-9849-128DA4B74782}"/>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4736020" y="5605754"/>
            <a:ext cx="1005840" cy="743585"/>
          </a:xfrm>
          <a:prstGeom prst="rect">
            <a:avLst/>
          </a:prstGeom>
          <a:noFill/>
        </p:spPr>
      </p:pic>
    </p:spTree>
    <p:extLst>
      <p:ext uri="{BB962C8B-B14F-4D97-AF65-F5344CB8AC3E}">
        <p14:creationId xmlns:p14="http://schemas.microsoft.com/office/powerpoint/2010/main" val="1909621718"/>
      </p:ext>
    </p:extLst>
  </p:cSld>
  <p:clrMapOvr>
    <a:masterClrMapping/>
  </p:clrMapOvr>
  <p:transition spd="slow" advClick="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childTnLst>
                                </p:cTn>
                              </p:par>
                            </p:childTnLst>
                          </p:cTn>
                        </p:par>
                        <p:par>
                          <p:cTn id="7" fill="hold">
                            <p:stCondLst>
                              <p:cond delay="0"/>
                            </p:stCondLst>
                            <p:childTnLst>
                              <p:par>
                                <p:cTn id="8" presetID="2" presetClass="entr" presetSubtype="2"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additive="base">
                                        <p:cTn id="10" dur="500" fill="hold"/>
                                        <p:tgtEl>
                                          <p:spTgt spid="12"/>
                                        </p:tgtEl>
                                        <p:attrNameLst>
                                          <p:attrName>ppt_x</p:attrName>
                                        </p:attrNameLst>
                                      </p:cBhvr>
                                      <p:tavLst>
                                        <p:tav tm="0">
                                          <p:val>
                                            <p:strVal val="1+#ppt_w/2"/>
                                          </p:val>
                                        </p:tav>
                                        <p:tav tm="100000">
                                          <p:val>
                                            <p:strVal val="#ppt_x"/>
                                          </p:val>
                                        </p:tav>
                                      </p:tavLst>
                                    </p:anim>
                                    <p:anim calcmode="lin" valueType="num">
                                      <p:cBhvr additive="base">
                                        <p:cTn id="11" dur="500" fill="hold"/>
                                        <p:tgtEl>
                                          <p:spTgt spid="12"/>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arn(inVertical)">
                                      <p:cBhvr>
                                        <p:cTn id="20" dur="500"/>
                                        <p:tgtEl>
                                          <p:spTgt spid="114"/>
                                        </p:tgtEl>
                                      </p:cBhvr>
                                    </p:animEffect>
                                  </p:childTnLst>
                                </p:cTn>
                              </p:par>
                              <p:par>
                                <p:cTn id="21" presetID="16" presetClass="entr" presetSubtype="21" fill="hold" nodeType="with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barn(inVertical)">
                                      <p:cBhvr>
                                        <p:cTn id="23" dur="500"/>
                                        <p:tgtEl>
                                          <p:spTgt spid="115"/>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fade">
                                      <p:cBhvr>
                                        <p:cTn id="27" dur="1000"/>
                                        <p:tgtEl>
                                          <p:spTgt spid="99"/>
                                        </p:tgtEl>
                                      </p:cBhvr>
                                    </p:animEffect>
                                    <p:anim calcmode="lin" valueType="num">
                                      <p:cBhvr>
                                        <p:cTn id="28" dur="1000" fill="hold"/>
                                        <p:tgtEl>
                                          <p:spTgt spid="99"/>
                                        </p:tgtEl>
                                        <p:attrNameLst>
                                          <p:attrName>ppt_x</p:attrName>
                                        </p:attrNameLst>
                                      </p:cBhvr>
                                      <p:tavLst>
                                        <p:tav tm="0">
                                          <p:val>
                                            <p:strVal val="#ppt_x"/>
                                          </p:val>
                                        </p:tav>
                                        <p:tav tm="100000">
                                          <p:val>
                                            <p:strVal val="#ppt_x"/>
                                          </p:val>
                                        </p:tav>
                                      </p:tavLst>
                                    </p:anim>
                                    <p:anim calcmode="lin" valueType="num">
                                      <p:cBhvr>
                                        <p:cTn id="29" dur="1000" fill="hold"/>
                                        <p:tgtEl>
                                          <p:spTgt spid="9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1000"/>
                                        <p:tgtEl>
                                          <p:spTgt spid="98"/>
                                        </p:tgtEl>
                                      </p:cBhvr>
                                    </p:animEffect>
                                    <p:anim calcmode="lin" valueType="num">
                                      <p:cBhvr>
                                        <p:cTn id="33" dur="1000" fill="hold"/>
                                        <p:tgtEl>
                                          <p:spTgt spid="98"/>
                                        </p:tgtEl>
                                        <p:attrNameLst>
                                          <p:attrName>ppt_x</p:attrName>
                                        </p:attrNameLst>
                                      </p:cBhvr>
                                      <p:tavLst>
                                        <p:tav tm="0">
                                          <p:val>
                                            <p:strVal val="#ppt_x"/>
                                          </p:val>
                                        </p:tav>
                                        <p:tav tm="100000">
                                          <p:val>
                                            <p:strVal val="#ppt_x"/>
                                          </p:val>
                                        </p:tav>
                                      </p:tavLst>
                                    </p:anim>
                                    <p:anim calcmode="lin" valueType="num">
                                      <p:cBhvr>
                                        <p:cTn id="34" dur="1000" fill="hold"/>
                                        <p:tgtEl>
                                          <p:spTgt spid="9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28"/>
                                        </p:tgtEl>
                                        <p:attrNameLst>
                                          <p:attrName>style.visibility</p:attrName>
                                        </p:attrNameLst>
                                      </p:cBhvr>
                                      <p:to>
                                        <p:strVal val="visible"/>
                                      </p:to>
                                    </p:set>
                                    <p:animEffect transition="in" filter="fade">
                                      <p:cBhvr>
                                        <p:cTn id="37" dur="1000"/>
                                        <p:tgtEl>
                                          <p:spTgt spid="128"/>
                                        </p:tgtEl>
                                      </p:cBhvr>
                                    </p:animEffect>
                                    <p:anim calcmode="lin" valueType="num">
                                      <p:cBhvr>
                                        <p:cTn id="38" dur="1000" fill="hold"/>
                                        <p:tgtEl>
                                          <p:spTgt spid="128"/>
                                        </p:tgtEl>
                                        <p:attrNameLst>
                                          <p:attrName>ppt_x</p:attrName>
                                        </p:attrNameLst>
                                      </p:cBhvr>
                                      <p:tavLst>
                                        <p:tav tm="0">
                                          <p:val>
                                            <p:strVal val="#ppt_x"/>
                                          </p:val>
                                        </p:tav>
                                        <p:tav tm="100000">
                                          <p:val>
                                            <p:strVal val="#ppt_x"/>
                                          </p:val>
                                        </p:tav>
                                      </p:tavLst>
                                    </p:anim>
                                    <p:anim calcmode="lin" valueType="num">
                                      <p:cBhvr>
                                        <p:cTn id="39" dur="1000" fill="hold"/>
                                        <p:tgtEl>
                                          <p:spTgt spid="128"/>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fade">
                                      <p:cBhvr>
                                        <p:cTn id="42" dur="1000"/>
                                        <p:tgtEl>
                                          <p:spTgt spid="129"/>
                                        </p:tgtEl>
                                      </p:cBhvr>
                                    </p:animEffect>
                                    <p:anim calcmode="lin" valueType="num">
                                      <p:cBhvr>
                                        <p:cTn id="43" dur="1000" fill="hold"/>
                                        <p:tgtEl>
                                          <p:spTgt spid="129"/>
                                        </p:tgtEl>
                                        <p:attrNameLst>
                                          <p:attrName>ppt_x</p:attrName>
                                        </p:attrNameLst>
                                      </p:cBhvr>
                                      <p:tavLst>
                                        <p:tav tm="0">
                                          <p:val>
                                            <p:strVal val="#ppt_x"/>
                                          </p:val>
                                        </p:tav>
                                        <p:tav tm="100000">
                                          <p:val>
                                            <p:strVal val="#ppt_x"/>
                                          </p:val>
                                        </p:tav>
                                      </p:tavLst>
                                    </p:anim>
                                    <p:anim calcmode="lin" valueType="num">
                                      <p:cBhvr>
                                        <p:cTn id="44" dur="1000" fill="hold"/>
                                        <p:tgtEl>
                                          <p:spTgt spid="12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fade">
                                      <p:cBhvr>
                                        <p:cTn id="47" dur="1000"/>
                                        <p:tgtEl>
                                          <p:spTgt spid="130"/>
                                        </p:tgtEl>
                                      </p:cBhvr>
                                    </p:animEffect>
                                    <p:anim calcmode="lin" valueType="num">
                                      <p:cBhvr>
                                        <p:cTn id="48" dur="1000" fill="hold"/>
                                        <p:tgtEl>
                                          <p:spTgt spid="130"/>
                                        </p:tgtEl>
                                        <p:attrNameLst>
                                          <p:attrName>ppt_x</p:attrName>
                                        </p:attrNameLst>
                                      </p:cBhvr>
                                      <p:tavLst>
                                        <p:tav tm="0">
                                          <p:val>
                                            <p:strVal val="#ppt_x"/>
                                          </p:val>
                                        </p:tav>
                                        <p:tav tm="100000">
                                          <p:val>
                                            <p:strVal val="#ppt_x"/>
                                          </p:val>
                                        </p:tav>
                                      </p:tavLst>
                                    </p:anim>
                                    <p:anim calcmode="lin" valueType="num">
                                      <p:cBhvr>
                                        <p:cTn id="49" dur="1000" fill="hold"/>
                                        <p:tgtEl>
                                          <p:spTgt spid="13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1"/>
                                        </p:tgtEl>
                                        <p:attrNameLst>
                                          <p:attrName>style.visibility</p:attrName>
                                        </p:attrNameLst>
                                      </p:cBhvr>
                                      <p:to>
                                        <p:strVal val="visible"/>
                                      </p:to>
                                    </p:set>
                                    <p:animEffect transition="in" filter="fade">
                                      <p:cBhvr>
                                        <p:cTn id="52" dur="1000"/>
                                        <p:tgtEl>
                                          <p:spTgt spid="131"/>
                                        </p:tgtEl>
                                      </p:cBhvr>
                                    </p:animEffect>
                                    <p:anim calcmode="lin" valueType="num">
                                      <p:cBhvr>
                                        <p:cTn id="53" dur="1000" fill="hold"/>
                                        <p:tgtEl>
                                          <p:spTgt spid="131"/>
                                        </p:tgtEl>
                                        <p:attrNameLst>
                                          <p:attrName>ppt_x</p:attrName>
                                        </p:attrNameLst>
                                      </p:cBhvr>
                                      <p:tavLst>
                                        <p:tav tm="0">
                                          <p:val>
                                            <p:strVal val="#ppt_x"/>
                                          </p:val>
                                        </p:tav>
                                        <p:tav tm="100000">
                                          <p:val>
                                            <p:strVal val="#ppt_x"/>
                                          </p:val>
                                        </p:tav>
                                      </p:tavLst>
                                    </p:anim>
                                    <p:anim calcmode="lin" valueType="num">
                                      <p:cBhvr>
                                        <p:cTn id="54" dur="1000" fill="hold"/>
                                        <p:tgtEl>
                                          <p:spTgt spid="131"/>
                                        </p:tgtEl>
                                        <p:attrNameLst>
                                          <p:attrName>ppt_y</p:attrName>
                                        </p:attrNameLst>
                                      </p:cBhvr>
                                      <p:tavLst>
                                        <p:tav tm="0">
                                          <p:val>
                                            <p:strVal val="#ppt_y+.1"/>
                                          </p:val>
                                        </p:tav>
                                        <p:tav tm="100000">
                                          <p:val>
                                            <p:strVal val="#ppt_y"/>
                                          </p:val>
                                        </p:tav>
                                      </p:tavLst>
                                    </p:anim>
                                  </p:childTnLst>
                                </p:cTn>
                              </p:par>
                            </p:childTnLst>
                          </p:cTn>
                        </p:par>
                        <p:par>
                          <p:cTn id="55" fill="hold">
                            <p:stCondLst>
                              <p:cond delay="2500"/>
                            </p:stCondLst>
                            <p:childTnLst>
                              <p:par>
                                <p:cTn id="56" presetID="47" presetClass="entr" presetSubtype="0" fill="hold" nodeType="afterEffect">
                                  <p:stCondLst>
                                    <p:cond delay="0"/>
                                  </p:stCondLst>
                                  <p:childTnLst>
                                    <p:set>
                                      <p:cBhvr>
                                        <p:cTn id="57" dur="1" fill="hold">
                                          <p:stCondLst>
                                            <p:cond delay="0"/>
                                          </p:stCondLst>
                                        </p:cTn>
                                        <p:tgtEl>
                                          <p:spTgt spid="85"/>
                                        </p:tgtEl>
                                        <p:attrNameLst>
                                          <p:attrName>style.visibility</p:attrName>
                                        </p:attrNameLst>
                                      </p:cBhvr>
                                      <p:to>
                                        <p:strVal val="visible"/>
                                      </p:to>
                                    </p:set>
                                    <p:animEffect transition="in" filter="fade">
                                      <p:cBhvr>
                                        <p:cTn id="58" dur="1000"/>
                                        <p:tgtEl>
                                          <p:spTgt spid="85"/>
                                        </p:tgtEl>
                                      </p:cBhvr>
                                    </p:animEffect>
                                    <p:anim calcmode="lin" valueType="num">
                                      <p:cBhvr>
                                        <p:cTn id="59" dur="1000" fill="hold"/>
                                        <p:tgtEl>
                                          <p:spTgt spid="85"/>
                                        </p:tgtEl>
                                        <p:attrNameLst>
                                          <p:attrName>ppt_x</p:attrName>
                                        </p:attrNameLst>
                                      </p:cBhvr>
                                      <p:tavLst>
                                        <p:tav tm="0">
                                          <p:val>
                                            <p:strVal val="#ppt_x"/>
                                          </p:val>
                                        </p:tav>
                                        <p:tav tm="100000">
                                          <p:val>
                                            <p:strVal val="#ppt_x"/>
                                          </p:val>
                                        </p:tav>
                                      </p:tavLst>
                                    </p:anim>
                                    <p:anim calcmode="lin" valueType="num">
                                      <p:cBhvr>
                                        <p:cTn id="60" dur="1000" fill="hold"/>
                                        <p:tgtEl>
                                          <p:spTgt spid="85"/>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132"/>
                                        </p:tgtEl>
                                        <p:attrNameLst>
                                          <p:attrName>style.visibility</p:attrName>
                                        </p:attrNameLst>
                                      </p:cBhvr>
                                      <p:to>
                                        <p:strVal val="visible"/>
                                      </p:to>
                                    </p:set>
                                    <p:animEffect transition="in" filter="fade">
                                      <p:cBhvr>
                                        <p:cTn id="63" dur="1000"/>
                                        <p:tgtEl>
                                          <p:spTgt spid="132"/>
                                        </p:tgtEl>
                                      </p:cBhvr>
                                    </p:animEffect>
                                    <p:anim calcmode="lin" valueType="num">
                                      <p:cBhvr>
                                        <p:cTn id="64" dur="1000" fill="hold"/>
                                        <p:tgtEl>
                                          <p:spTgt spid="132"/>
                                        </p:tgtEl>
                                        <p:attrNameLst>
                                          <p:attrName>ppt_x</p:attrName>
                                        </p:attrNameLst>
                                      </p:cBhvr>
                                      <p:tavLst>
                                        <p:tav tm="0">
                                          <p:val>
                                            <p:strVal val="#ppt_x"/>
                                          </p:val>
                                        </p:tav>
                                        <p:tav tm="100000">
                                          <p:val>
                                            <p:strVal val="#ppt_x"/>
                                          </p:val>
                                        </p:tav>
                                      </p:tavLst>
                                    </p:anim>
                                    <p:anim calcmode="lin" valueType="num">
                                      <p:cBhvr>
                                        <p:cTn id="65" dur="1000" fill="hold"/>
                                        <p:tgtEl>
                                          <p:spTgt spid="132"/>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133"/>
                                        </p:tgtEl>
                                        <p:attrNameLst>
                                          <p:attrName>style.visibility</p:attrName>
                                        </p:attrNameLst>
                                      </p:cBhvr>
                                      <p:to>
                                        <p:strVal val="visible"/>
                                      </p:to>
                                    </p:set>
                                    <p:animEffect transition="in" filter="fade">
                                      <p:cBhvr>
                                        <p:cTn id="68" dur="1000"/>
                                        <p:tgtEl>
                                          <p:spTgt spid="133"/>
                                        </p:tgtEl>
                                      </p:cBhvr>
                                    </p:animEffect>
                                    <p:anim calcmode="lin" valueType="num">
                                      <p:cBhvr>
                                        <p:cTn id="69" dur="1000" fill="hold"/>
                                        <p:tgtEl>
                                          <p:spTgt spid="133"/>
                                        </p:tgtEl>
                                        <p:attrNameLst>
                                          <p:attrName>ppt_x</p:attrName>
                                        </p:attrNameLst>
                                      </p:cBhvr>
                                      <p:tavLst>
                                        <p:tav tm="0">
                                          <p:val>
                                            <p:strVal val="#ppt_x"/>
                                          </p:val>
                                        </p:tav>
                                        <p:tav tm="100000">
                                          <p:val>
                                            <p:strVal val="#ppt_x"/>
                                          </p:val>
                                        </p:tav>
                                      </p:tavLst>
                                    </p:anim>
                                    <p:anim calcmode="lin" valueType="num">
                                      <p:cBhvr>
                                        <p:cTn id="70" dur="1000" fill="hold"/>
                                        <p:tgtEl>
                                          <p:spTgt spid="13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anim calcmode="lin" valueType="num">
                                      <p:cBhvr>
                                        <p:cTn id="74" dur="1000" fill="hold"/>
                                        <p:tgtEl>
                                          <p:spTgt spid="87"/>
                                        </p:tgtEl>
                                        <p:attrNameLst>
                                          <p:attrName>ppt_x</p:attrName>
                                        </p:attrNameLst>
                                      </p:cBhvr>
                                      <p:tavLst>
                                        <p:tav tm="0">
                                          <p:val>
                                            <p:strVal val="#ppt_x"/>
                                          </p:val>
                                        </p:tav>
                                        <p:tav tm="100000">
                                          <p:val>
                                            <p:strVal val="#ppt_x"/>
                                          </p:val>
                                        </p:tav>
                                      </p:tavLst>
                                    </p:anim>
                                    <p:anim calcmode="lin" valueType="num">
                                      <p:cBhvr>
                                        <p:cTn id="75" dur="1000" fill="hold"/>
                                        <p:tgtEl>
                                          <p:spTgt spid="87"/>
                                        </p:tgtEl>
                                        <p:attrNameLst>
                                          <p:attrName>ppt_y</p:attrName>
                                        </p:attrNameLst>
                                      </p:cBhvr>
                                      <p:tavLst>
                                        <p:tav tm="0">
                                          <p:val>
                                            <p:strVal val="#ppt_y-.1"/>
                                          </p:val>
                                        </p:tav>
                                        <p:tav tm="100000">
                                          <p:val>
                                            <p:strVal val="#ppt_y"/>
                                          </p:val>
                                        </p:tav>
                                      </p:tavLst>
                                    </p:anim>
                                  </p:childTnLst>
                                </p:cTn>
                              </p:par>
                              <p:par>
                                <p:cTn id="76" presetID="1" presetClass="entr" presetSubtype="0" fill="hold" nodeType="withEffect">
                                  <p:stCondLst>
                                    <p:cond delay="0"/>
                                  </p:stCondLst>
                                  <p:childTnLst>
                                    <p:set>
                                      <p:cBhvr>
                                        <p:cTn id="77" dur="1" fill="hold">
                                          <p:stCondLst>
                                            <p:cond delay="0"/>
                                          </p:stCondLst>
                                        </p:cTn>
                                        <p:tgtEl>
                                          <p:spTgt spid="127"/>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126"/>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20"/>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121"/>
                                        </p:tgtEl>
                                        <p:attrNameLst>
                                          <p:attrName>style.visibility</p:attrName>
                                        </p:attrNameLst>
                                      </p:cBhvr>
                                      <p:to>
                                        <p:strVal val="visible"/>
                                      </p:to>
                                    </p:set>
                                  </p:childTnLst>
                                </p:cTn>
                              </p:par>
                              <p:par>
                                <p:cTn id="84" presetID="1" presetClass="entr" presetSubtype="0" fill="hold" nodeType="withEffect">
                                  <p:stCondLst>
                                    <p:cond delay="0"/>
                                  </p:stCondLst>
                                  <p:childTnLst>
                                    <p:set>
                                      <p:cBhvr>
                                        <p:cTn id="85" dur="1" fill="hold">
                                          <p:stCondLst>
                                            <p:cond delay="0"/>
                                          </p:stCondLst>
                                        </p:cTn>
                                        <p:tgtEl>
                                          <p:spTgt spid="83"/>
                                        </p:tgtEl>
                                        <p:attrNameLst>
                                          <p:attrName>style.visibility</p:attrName>
                                        </p:attrNameLst>
                                      </p:cBhvr>
                                      <p:to>
                                        <p:strVal val="visible"/>
                                      </p:to>
                                    </p:set>
                                  </p:childTnLst>
                                </p:cTn>
                              </p:par>
                              <p:par>
                                <p:cTn id="86" presetID="1" presetClass="entr" presetSubtype="0" fill="hold" nodeType="withEffect">
                                  <p:stCondLst>
                                    <p:cond delay="0"/>
                                  </p:stCondLst>
                                  <p:childTnLst>
                                    <p:set>
                                      <p:cBhvr>
                                        <p:cTn id="87"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98" grpId="0"/>
      <p:bldP spid="99" grpId="0"/>
      <p:bldP spid="128" grpId="0"/>
      <p:bldP spid="129" grpId="0"/>
      <p:bldP spid="130" grpId="0"/>
      <p:bldP spid="1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7AB3A6-5386-4148-8BF5-582E0BDC8705}"/>
              </a:ext>
            </a:extLst>
          </p:cNvPr>
          <p:cNvSpPr>
            <a:spLocks noGrp="1"/>
          </p:cNvSpPr>
          <p:nvPr>
            <p:ph idx="1"/>
          </p:nvPr>
        </p:nvSpPr>
        <p:spPr/>
        <p:txBody>
          <a:bodyPr/>
          <a:lstStyle/>
          <a:p>
            <a:r>
              <a:rPr lang="en-US" dirty="0"/>
              <a:t>We had a larger number of female claimants than males at 54%.</a:t>
            </a:r>
          </a:p>
          <a:p>
            <a:r>
              <a:rPr lang="en-US" dirty="0"/>
              <a:t>Our files also revealed that females became claimants at a younger age than males.</a:t>
            </a:r>
          </a:p>
          <a:p>
            <a:r>
              <a:rPr lang="en-US" dirty="0"/>
              <a:t>This aligns with the fact that a large number of claims reviewed involved breast cancer and obstetrics, both of which impact younger, female claimants.</a:t>
            </a:r>
          </a:p>
        </p:txBody>
      </p:sp>
      <p:sp>
        <p:nvSpPr>
          <p:cNvPr id="3" name="Slide Number Placeholder 2">
            <a:extLst>
              <a:ext uri="{FF2B5EF4-FFF2-40B4-BE49-F238E27FC236}">
                <a16:creationId xmlns:a16="http://schemas.microsoft.com/office/drawing/2014/main" id="{13809F16-D86F-43F9-8B96-C72303158313}"/>
              </a:ext>
            </a:extLst>
          </p:cNvPr>
          <p:cNvSpPr>
            <a:spLocks noGrp="1"/>
          </p:cNvSpPr>
          <p:nvPr>
            <p:ph type="sldNum" sz="quarter" idx="15"/>
          </p:nvPr>
        </p:nvSpPr>
        <p:spPr/>
        <p:txBody>
          <a:bodyPr/>
          <a:lstStyle/>
          <a:p>
            <a:fld id="{B35AE9FF-4774-433D-9692-0A446705F1E3}" type="slidenum">
              <a:rPr lang="en-US" smtClean="0"/>
              <a:t>32</a:t>
            </a:fld>
            <a:endParaRPr lang="en-US" dirty="0"/>
          </a:p>
        </p:txBody>
      </p:sp>
      <p:sp>
        <p:nvSpPr>
          <p:cNvPr id="4" name="Title 3">
            <a:extLst>
              <a:ext uri="{FF2B5EF4-FFF2-40B4-BE49-F238E27FC236}">
                <a16:creationId xmlns:a16="http://schemas.microsoft.com/office/drawing/2014/main" id="{E87C4932-D193-403F-B4FC-627A5E8387AC}"/>
              </a:ext>
            </a:extLst>
          </p:cNvPr>
          <p:cNvSpPr>
            <a:spLocks noGrp="1"/>
          </p:cNvSpPr>
          <p:nvPr>
            <p:ph type="title"/>
          </p:nvPr>
        </p:nvSpPr>
        <p:spPr/>
        <p:txBody>
          <a:bodyPr/>
          <a:lstStyle/>
          <a:p>
            <a:r>
              <a:rPr lang="en-US" dirty="0"/>
              <a:t>Claimant Profile</a:t>
            </a:r>
          </a:p>
        </p:txBody>
      </p:sp>
    </p:spTree>
    <p:extLst>
      <p:ext uri="{BB962C8B-B14F-4D97-AF65-F5344CB8AC3E}">
        <p14:creationId xmlns:p14="http://schemas.microsoft.com/office/powerpoint/2010/main" val="2445617924"/>
      </p:ext>
    </p:extLst>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7A835C-763E-4EE3-9F04-F2547CF3A05B}"/>
              </a:ext>
            </a:extLst>
          </p:cNvPr>
          <p:cNvSpPr>
            <a:spLocks noGrp="1"/>
          </p:cNvSpPr>
          <p:nvPr>
            <p:ph type="sldNum" sz="quarter" idx="15"/>
          </p:nvPr>
        </p:nvSpPr>
        <p:spPr/>
        <p:txBody>
          <a:bodyPr/>
          <a:lstStyle/>
          <a:p>
            <a:fld id="{B35AE9FF-4774-433D-9692-0A446705F1E3}" type="slidenum">
              <a:rPr lang="en-US" smtClean="0"/>
              <a:t>33</a:t>
            </a:fld>
            <a:endParaRPr lang="en-US" dirty="0"/>
          </a:p>
        </p:txBody>
      </p:sp>
      <p:sp>
        <p:nvSpPr>
          <p:cNvPr id="4" name="Title 3">
            <a:extLst>
              <a:ext uri="{FF2B5EF4-FFF2-40B4-BE49-F238E27FC236}">
                <a16:creationId xmlns:a16="http://schemas.microsoft.com/office/drawing/2014/main" id="{D5EB7767-5DF8-41ED-9E1E-9ECFB06BF503}"/>
              </a:ext>
            </a:extLst>
          </p:cNvPr>
          <p:cNvSpPr>
            <a:spLocks noGrp="1"/>
          </p:cNvSpPr>
          <p:nvPr>
            <p:ph type="title"/>
          </p:nvPr>
        </p:nvSpPr>
        <p:spPr/>
        <p:txBody>
          <a:bodyPr/>
          <a:lstStyle/>
          <a:p>
            <a:r>
              <a:rPr lang="en-US" dirty="0"/>
              <a:t>Claimant Profile</a:t>
            </a:r>
          </a:p>
        </p:txBody>
      </p:sp>
      <p:pic>
        <p:nvPicPr>
          <p:cNvPr id="2" name="Picture 1">
            <a:extLst>
              <a:ext uri="{FF2B5EF4-FFF2-40B4-BE49-F238E27FC236}">
                <a16:creationId xmlns:a16="http://schemas.microsoft.com/office/drawing/2014/main" id="{CC5EB7EC-7EB6-4683-B6CE-ECAD3C1A69A8}"/>
              </a:ext>
            </a:extLst>
          </p:cNvPr>
          <p:cNvPicPr>
            <a:picLocks noChangeAspect="1"/>
          </p:cNvPicPr>
          <p:nvPr/>
        </p:nvPicPr>
        <p:blipFill>
          <a:blip r:embed="rId3"/>
          <a:stretch>
            <a:fillRect/>
          </a:stretch>
        </p:blipFill>
        <p:spPr>
          <a:xfrm>
            <a:off x="236136" y="1569210"/>
            <a:ext cx="8671728" cy="4309075"/>
          </a:xfrm>
          <a:prstGeom prst="rect">
            <a:avLst/>
          </a:prstGeom>
        </p:spPr>
      </p:pic>
    </p:spTree>
    <p:extLst>
      <p:ext uri="{BB962C8B-B14F-4D97-AF65-F5344CB8AC3E}">
        <p14:creationId xmlns:p14="http://schemas.microsoft.com/office/powerpoint/2010/main" val="3924447621"/>
      </p:ext>
    </p:extLst>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EB81FB4-BAA1-480B-AEC1-58ABF7E8E4FA}"/>
              </a:ext>
            </a:extLst>
          </p:cNvPr>
          <p:cNvSpPr>
            <a:spLocks noGrp="1"/>
          </p:cNvSpPr>
          <p:nvPr>
            <p:ph idx="1"/>
          </p:nvPr>
        </p:nvSpPr>
        <p:spPr/>
        <p:txBody>
          <a:bodyPr>
            <a:normAutofit/>
          </a:bodyPr>
          <a:lstStyle/>
          <a:p>
            <a:r>
              <a:rPr lang="en-US" dirty="0"/>
              <a:t>Our analysis of professional liability claims resulting in death revealed female claimants died more frequently and at a younger age than male claimants:</a:t>
            </a:r>
          </a:p>
          <a:p>
            <a:pPr lvl="1"/>
            <a:r>
              <a:rPr lang="en-US" dirty="0"/>
              <a:t>A female of childbearing age (21—45 years of age), was identified as a claimant almost twice as often as a male in that same group (30% and 17%, respectively).</a:t>
            </a:r>
          </a:p>
          <a:p>
            <a:pPr lvl="1"/>
            <a:r>
              <a:rPr lang="en-US" dirty="0"/>
              <a:t>In review of the same age range, the incidence of death for men decreased to less than 1 in 4 (23%).</a:t>
            </a:r>
          </a:p>
        </p:txBody>
      </p:sp>
      <p:sp>
        <p:nvSpPr>
          <p:cNvPr id="3" name="Slide Number Placeholder 2">
            <a:extLst>
              <a:ext uri="{FF2B5EF4-FFF2-40B4-BE49-F238E27FC236}">
                <a16:creationId xmlns:a16="http://schemas.microsoft.com/office/drawing/2014/main" id="{097BBFBD-6BC5-4349-AB6B-462843F05912}"/>
              </a:ext>
            </a:extLst>
          </p:cNvPr>
          <p:cNvSpPr>
            <a:spLocks noGrp="1"/>
          </p:cNvSpPr>
          <p:nvPr>
            <p:ph type="sldNum" sz="quarter" idx="15"/>
          </p:nvPr>
        </p:nvSpPr>
        <p:spPr/>
        <p:txBody>
          <a:bodyPr/>
          <a:lstStyle/>
          <a:p>
            <a:fld id="{B35AE9FF-4774-433D-9692-0A446705F1E3}" type="slidenum">
              <a:rPr lang="en-US" smtClean="0"/>
              <a:t>34</a:t>
            </a:fld>
            <a:endParaRPr lang="en-US" dirty="0"/>
          </a:p>
        </p:txBody>
      </p:sp>
      <p:sp>
        <p:nvSpPr>
          <p:cNvPr id="4" name="Title 3">
            <a:extLst>
              <a:ext uri="{FF2B5EF4-FFF2-40B4-BE49-F238E27FC236}">
                <a16:creationId xmlns:a16="http://schemas.microsoft.com/office/drawing/2014/main" id="{67CF9286-15E0-4309-B79F-83CDE75EDCCA}"/>
              </a:ext>
            </a:extLst>
          </p:cNvPr>
          <p:cNvSpPr>
            <a:spLocks noGrp="1"/>
          </p:cNvSpPr>
          <p:nvPr>
            <p:ph type="title"/>
          </p:nvPr>
        </p:nvSpPr>
        <p:spPr/>
        <p:txBody>
          <a:bodyPr/>
          <a:lstStyle/>
          <a:p>
            <a:r>
              <a:rPr lang="en-US" dirty="0"/>
              <a:t>Claimant Profile</a:t>
            </a:r>
          </a:p>
        </p:txBody>
      </p:sp>
    </p:spTree>
    <p:extLst>
      <p:ext uri="{BB962C8B-B14F-4D97-AF65-F5344CB8AC3E}">
        <p14:creationId xmlns:p14="http://schemas.microsoft.com/office/powerpoint/2010/main" val="2317375599"/>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583FF60-0422-49C5-ABE2-5B6005BBE175}"/>
              </a:ext>
            </a:extLst>
          </p:cNvPr>
          <p:cNvSpPr>
            <a:spLocks noGrp="1"/>
          </p:cNvSpPr>
          <p:nvPr>
            <p:ph type="sldNum" sz="quarter" idx="15"/>
          </p:nvPr>
        </p:nvSpPr>
        <p:spPr/>
        <p:txBody>
          <a:bodyPr/>
          <a:lstStyle/>
          <a:p>
            <a:fld id="{B35AE9FF-4774-433D-9692-0A446705F1E3}" type="slidenum">
              <a:rPr lang="en-US" smtClean="0"/>
              <a:t>35</a:t>
            </a:fld>
            <a:endParaRPr lang="en-US" dirty="0"/>
          </a:p>
        </p:txBody>
      </p:sp>
      <p:sp>
        <p:nvSpPr>
          <p:cNvPr id="4" name="Title 3">
            <a:extLst>
              <a:ext uri="{FF2B5EF4-FFF2-40B4-BE49-F238E27FC236}">
                <a16:creationId xmlns:a16="http://schemas.microsoft.com/office/drawing/2014/main" id="{B486E7A5-9A45-4B48-91EE-172037C0BE86}"/>
              </a:ext>
            </a:extLst>
          </p:cNvPr>
          <p:cNvSpPr>
            <a:spLocks noGrp="1"/>
          </p:cNvSpPr>
          <p:nvPr>
            <p:ph type="title"/>
          </p:nvPr>
        </p:nvSpPr>
        <p:spPr/>
        <p:txBody>
          <a:bodyPr/>
          <a:lstStyle/>
          <a:p>
            <a:r>
              <a:rPr lang="en-US" dirty="0"/>
              <a:t>Chief Medical Factor</a:t>
            </a:r>
          </a:p>
        </p:txBody>
      </p:sp>
      <p:pic>
        <p:nvPicPr>
          <p:cNvPr id="2" name="Picture 1">
            <a:extLst>
              <a:ext uri="{FF2B5EF4-FFF2-40B4-BE49-F238E27FC236}">
                <a16:creationId xmlns:a16="http://schemas.microsoft.com/office/drawing/2014/main" id="{3335480F-D3DC-42FA-ABFA-1C80F327360E}"/>
              </a:ext>
            </a:extLst>
          </p:cNvPr>
          <p:cNvPicPr>
            <a:picLocks noChangeAspect="1"/>
          </p:cNvPicPr>
          <p:nvPr/>
        </p:nvPicPr>
        <p:blipFill>
          <a:blip r:embed="rId3"/>
          <a:stretch>
            <a:fillRect/>
          </a:stretch>
        </p:blipFill>
        <p:spPr>
          <a:xfrm>
            <a:off x="130629" y="1702080"/>
            <a:ext cx="8882741" cy="4223228"/>
          </a:xfrm>
          <a:prstGeom prst="rect">
            <a:avLst/>
          </a:prstGeom>
        </p:spPr>
      </p:pic>
    </p:spTree>
    <p:extLst>
      <p:ext uri="{BB962C8B-B14F-4D97-AF65-F5344CB8AC3E}">
        <p14:creationId xmlns:p14="http://schemas.microsoft.com/office/powerpoint/2010/main" val="4213007551"/>
      </p:ext>
    </p:extLst>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1137D23-61F8-486B-A569-489358AF36A8}"/>
              </a:ext>
            </a:extLst>
          </p:cNvPr>
          <p:cNvSpPr>
            <a:spLocks noGrp="1"/>
          </p:cNvSpPr>
          <p:nvPr>
            <p:ph idx="1"/>
          </p:nvPr>
        </p:nvSpPr>
        <p:spPr/>
        <p:txBody>
          <a:bodyPr/>
          <a:lstStyle/>
          <a:p>
            <a:r>
              <a:rPr lang="en-US" dirty="0"/>
              <a:t>Improper Performance was alleged in 2 of every 5 files reviewed at 42%.</a:t>
            </a:r>
          </a:p>
          <a:p>
            <a:r>
              <a:rPr lang="en-US" dirty="0"/>
              <a:t>Occurs when the insured performs a procedure that was not done correctly:</a:t>
            </a:r>
          </a:p>
          <a:p>
            <a:pPr lvl="1"/>
            <a:r>
              <a:rPr lang="en-US" dirty="0"/>
              <a:t>For example: the claimant alleges the insured performed a laparoscopic cholecystectomy and lacerated the common bile duct.</a:t>
            </a:r>
          </a:p>
          <a:p>
            <a:pPr lvl="1"/>
            <a:r>
              <a:rPr lang="en-US" dirty="0"/>
              <a:t>This broad claim is alleged any time a medical procedure/treatment outcome does not meet the expectations of the patient (and/or family).</a:t>
            </a:r>
          </a:p>
        </p:txBody>
      </p:sp>
      <p:sp>
        <p:nvSpPr>
          <p:cNvPr id="3" name="Slide Number Placeholder 2">
            <a:extLst>
              <a:ext uri="{FF2B5EF4-FFF2-40B4-BE49-F238E27FC236}">
                <a16:creationId xmlns:a16="http://schemas.microsoft.com/office/drawing/2014/main" id="{C5FC4978-0C69-47EB-8719-28A6B949892C}"/>
              </a:ext>
            </a:extLst>
          </p:cNvPr>
          <p:cNvSpPr>
            <a:spLocks noGrp="1"/>
          </p:cNvSpPr>
          <p:nvPr>
            <p:ph type="sldNum" sz="quarter" idx="15"/>
          </p:nvPr>
        </p:nvSpPr>
        <p:spPr/>
        <p:txBody>
          <a:bodyPr/>
          <a:lstStyle/>
          <a:p>
            <a:fld id="{B35AE9FF-4774-433D-9692-0A446705F1E3}" type="slidenum">
              <a:rPr lang="en-US" smtClean="0"/>
              <a:t>36</a:t>
            </a:fld>
            <a:endParaRPr lang="en-US" dirty="0"/>
          </a:p>
        </p:txBody>
      </p:sp>
      <p:sp>
        <p:nvSpPr>
          <p:cNvPr id="4" name="Title 3">
            <a:extLst>
              <a:ext uri="{FF2B5EF4-FFF2-40B4-BE49-F238E27FC236}">
                <a16:creationId xmlns:a16="http://schemas.microsoft.com/office/drawing/2014/main" id="{ABDA781B-910B-424E-AF86-6CCC088289ED}"/>
              </a:ext>
            </a:extLst>
          </p:cNvPr>
          <p:cNvSpPr>
            <a:spLocks noGrp="1"/>
          </p:cNvSpPr>
          <p:nvPr>
            <p:ph type="title"/>
          </p:nvPr>
        </p:nvSpPr>
        <p:spPr/>
        <p:txBody>
          <a:bodyPr>
            <a:normAutofit/>
          </a:bodyPr>
          <a:lstStyle/>
          <a:p>
            <a:r>
              <a:rPr lang="en-US" dirty="0"/>
              <a:t>Chief Medical Factor</a:t>
            </a:r>
            <a:br>
              <a:rPr lang="en-US" dirty="0"/>
            </a:br>
            <a:r>
              <a:rPr lang="en-US" sz="2800" b="0" dirty="0"/>
              <a:t>Improper Performance</a:t>
            </a:r>
            <a:endParaRPr lang="en-US" b="0" dirty="0"/>
          </a:p>
        </p:txBody>
      </p:sp>
    </p:spTree>
    <p:extLst>
      <p:ext uri="{BB962C8B-B14F-4D97-AF65-F5344CB8AC3E}">
        <p14:creationId xmlns:p14="http://schemas.microsoft.com/office/powerpoint/2010/main" val="2832947928"/>
      </p:ext>
    </p:extLst>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4E587F-6B78-4E18-9EB6-CB9B97E2FAF2}"/>
              </a:ext>
            </a:extLst>
          </p:cNvPr>
          <p:cNvSpPr>
            <a:spLocks noGrp="1"/>
          </p:cNvSpPr>
          <p:nvPr>
            <p:ph idx="1"/>
          </p:nvPr>
        </p:nvSpPr>
        <p:spPr>
          <a:xfrm>
            <a:off x="647699" y="1934503"/>
            <a:ext cx="8126649" cy="4351338"/>
          </a:xfrm>
        </p:spPr>
        <p:txBody>
          <a:bodyPr/>
          <a:lstStyle/>
          <a:p>
            <a:r>
              <a:rPr lang="en-US" dirty="0"/>
              <a:t>This is seen most frequently in care delivered by a surgical specialty and in obstetrics where the expectation of the mother-to-be may not have been the experience she envisioned.</a:t>
            </a:r>
          </a:p>
          <a:p>
            <a:r>
              <a:rPr lang="en-US" dirty="0"/>
              <a:t>Our million dollar files analysis reveals:</a:t>
            </a:r>
          </a:p>
          <a:p>
            <a:pPr lvl="1"/>
            <a:r>
              <a:rPr lang="en-US" dirty="0"/>
              <a:t>Top specialties:</a:t>
            </a:r>
          </a:p>
          <a:p>
            <a:pPr lvl="2"/>
            <a:r>
              <a:rPr lang="en-US" dirty="0"/>
              <a:t>Ob/Gyn at #1</a:t>
            </a:r>
          </a:p>
          <a:p>
            <a:pPr lvl="2"/>
            <a:r>
              <a:rPr lang="en-US" dirty="0"/>
              <a:t>General Surgery at #4</a:t>
            </a:r>
          </a:p>
          <a:p>
            <a:pPr marL="584200" lvl="2" indent="0">
              <a:buNone/>
            </a:pPr>
            <a:endParaRPr lang="en-US" dirty="0"/>
          </a:p>
          <a:p>
            <a:endParaRPr lang="en-US" dirty="0"/>
          </a:p>
        </p:txBody>
      </p:sp>
      <p:sp>
        <p:nvSpPr>
          <p:cNvPr id="3" name="Slide Number Placeholder 2">
            <a:extLst>
              <a:ext uri="{FF2B5EF4-FFF2-40B4-BE49-F238E27FC236}">
                <a16:creationId xmlns:a16="http://schemas.microsoft.com/office/drawing/2014/main" id="{CBCB9994-F377-4714-9D42-3FA980B599B4}"/>
              </a:ext>
            </a:extLst>
          </p:cNvPr>
          <p:cNvSpPr>
            <a:spLocks noGrp="1"/>
          </p:cNvSpPr>
          <p:nvPr>
            <p:ph type="sldNum" sz="quarter" idx="15"/>
          </p:nvPr>
        </p:nvSpPr>
        <p:spPr/>
        <p:txBody>
          <a:bodyPr/>
          <a:lstStyle/>
          <a:p>
            <a:fld id="{B35AE9FF-4774-433D-9692-0A446705F1E3}" type="slidenum">
              <a:rPr lang="en-US" smtClean="0"/>
              <a:t>37</a:t>
            </a:fld>
            <a:endParaRPr lang="en-US" dirty="0"/>
          </a:p>
        </p:txBody>
      </p:sp>
      <p:sp>
        <p:nvSpPr>
          <p:cNvPr id="4" name="Title 3">
            <a:extLst>
              <a:ext uri="{FF2B5EF4-FFF2-40B4-BE49-F238E27FC236}">
                <a16:creationId xmlns:a16="http://schemas.microsoft.com/office/drawing/2014/main" id="{DFE5445E-80F4-48BB-BC13-2D8D895F3C29}"/>
              </a:ext>
            </a:extLst>
          </p:cNvPr>
          <p:cNvSpPr>
            <a:spLocks noGrp="1"/>
          </p:cNvSpPr>
          <p:nvPr>
            <p:ph type="title"/>
          </p:nvPr>
        </p:nvSpPr>
        <p:spPr/>
        <p:txBody>
          <a:bodyPr/>
          <a:lstStyle/>
          <a:p>
            <a:r>
              <a:rPr lang="en-US" dirty="0"/>
              <a:t>Chief Medical Factor</a:t>
            </a:r>
            <a:br>
              <a:rPr lang="en-US" dirty="0"/>
            </a:br>
            <a:r>
              <a:rPr lang="en-US" sz="2800" b="0" dirty="0"/>
              <a:t>Improper Performance</a:t>
            </a:r>
            <a:endParaRPr lang="en-US" b="0" dirty="0"/>
          </a:p>
        </p:txBody>
      </p:sp>
    </p:spTree>
    <p:extLst>
      <p:ext uri="{BB962C8B-B14F-4D97-AF65-F5344CB8AC3E}">
        <p14:creationId xmlns:p14="http://schemas.microsoft.com/office/powerpoint/2010/main" val="2935637223"/>
      </p:ext>
    </p:extLst>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E78FA2-5407-4974-B574-1F429C5AEA26}"/>
              </a:ext>
            </a:extLst>
          </p:cNvPr>
          <p:cNvSpPr>
            <a:spLocks noGrp="1"/>
          </p:cNvSpPr>
          <p:nvPr>
            <p:ph type="sldNum" sz="quarter" idx="15"/>
          </p:nvPr>
        </p:nvSpPr>
        <p:spPr/>
        <p:txBody>
          <a:bodyPr/>
          <a:lstStyle/>
          <a:p>
            <a:fld id="{B35AE9FF-4774-433D-9692-0A446705F1E3}" type="slidenum">
              <a:rPr lang="en-US" smtClean="0"/>
              <a:t>38</a:t>
            </a:fld>
            <a:endParaRPr lang="en-US" dirty="0"/>
          </a:p>
        </p:txBody>
      </p:sp>
      <p:sp>
        <p:nvSpPr>
          <p:cNvPr id="4" name="Title 3">
            <a:extLst>
              <a:ext uri="{FF2B5EF4-FFF2-40B4-BE49-F238E27FC236}">
                <a16:creationId xmlns:a16="http://schemas.microsoft.com/office/drawing/2014/main" id="{8456B7D6-2541-4543-936B-E39BC8ECBDD5}"/>
              </a:ext>
            </a:extLst>
          </p:cNvPr>
          <p:cNvSpPr>
            <a:spLocks noGrp="1"/>
          </p:cNvSpPr>
          <p:nvPr>
            <p:ph type="title"/>
          </p:nvPr>
        </p:nvSpPr>
        <p:spPr/>
        <p:txBody>
          <a:bodyPr/>
          <a:lstStyle/>
          <a:p>
            <a:r>
              <a:rPr lang="en-US" dirty="0"/>
              <a:t>Chief Medical Factor</a:t>
            </a:r>
            <a:br>
              <a:rPr lang="en-US" dirty="0"/>
            </a:br>
            <a:r>
              <a:rPr lang="en-US" sz="2800" b="0" dirty="0"/>
              <a:t>Improper Performance</a:t>
            </a:r>
            <a:endParaRPr lang="en-US" b="0" dirty="0"/>
          </a:p>
        </p:txBody>
      </p:sp>
      <p:pic>
        <p:nvPicPr>
          <p:cNvPr id="2" name="Picture 1">
            <a:extLst>
              <a:ext uri="{FF2B5EF4-FFF2-40B4-BE49-F238E27FC236}">
                <a16:creationId xmlns:a16="http://schemas.microsoft.com/office/drawing/2014/main" id="{85D6497D-5A6B-4946-B47C-6E489A568A69}"/>
              </a:ext>
            </a:extLst>
          </p:cNvPr>
          <p:cNvPicPr>
            <a:picLocks noChangeAspect="1"/>
          </p:cNvPicPr>
          <p:nvPr/>
        </p:nvPicPr>
        <p:blipFill>
          <a:blip r:embed="rId3"/>
          <a:stretch>
            <a:fillRect/>
          </a:stretch>
        </p:blipFill>
        <p:spPr>
          <a:xfrm>
            <a:off x="628650" y="701981"/>
            <a:ext cx="7886700" cy="6146187"/>
          </a:xfrm>
          <a:prstGeom prst="rect">
            <a:avLst/>
          </a:prstGeom>
        </p:spPr>
      </p:pic>
    </p:spTree>
    <p:extLst>
      <p:ext uri="{BB962C8B-B14F-4D97-AF65-F5344CB8AC3E}">
        <p14:creationId xmlns:p14="http://schemas.microsoft.com/office/powerpoint/2010/main" val="3749955946"/>
      </p:ext>
    </p:extLst>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EDD30A5-D945-43BE-A4AB-4EB88F60CD59}"/>
              </a:ext>
            </a:extLst>
          </p:cNvPr>
          <p:cNvSpPr>
            <a:spLocks noGrp="1"/>
          </p:cNvSpPr>
          <p:nvPr>
            <p:ph idx="1"/>
          </p:nvPr>
        </p:nvSpPr>
        <p:spPr/>
        <p:txBody>
          <a:bodyPr>
            <a:normAutofit/>
          </a:bodyPr>
          <a:lstStyle/>
          <a:p>
            <a:r>
              <a:rPr lang="en-US" dirty="0"/>
              <a:t>A closer look shows that multiple specialties are involved, and different types of procedures have triggered claims.  For example, in a surgical specialty it can be alleged as a result of:</a:t>
            </a:r>
          </a:p>
          <a:p>
            <a:pPr lvl="1"/>
            <a:r>
              <a:rPr lang="en-US" dirty="0"/>
              <a:t>the operative consultation,</a:t>
            </a:r>
          </a:p>
          <a:p>
            <a:pPr lvl="1"/>
            <a:r>
              <a:rPr lang="en-US" dirty="0"/>
              <a:t>the operative procedure itself,</a:t>
            </a:r>
          </a:p>
          <a:p>
            <a:pPr lvl="1"/>
            <a:r>
              <a:rPr lang="en-US" dirty="0"/>
              <a:t>the management of a patient in the Post Anesthesia Care Unit (PACU) immediately after surgery, and/or </a:t>
            </a:r>
          </a:p>
          <a:p>
            <a:pPr lvl="1"/>
            <a:r>
              <a:rPr lang="en-US" dirty="0"/>
              <a:t>the care rendered prior to discharge.</a:t>
            </a:r>
          </a:p>
          <a:p>
            <a:r>
              <a:rPr lang="en-US" dirty="0"/>
              <a:t>Nearly 4 in 10 (39%) of our files reviewed involved a surgical procedure.</a:t>
            </a:r>
          </a:p>
        </p:txBody>
      </p:sp>
      <p:sp>
        <p:nvSpPr>
          <p:cNvPr id="3" name="Slide Number Placeholder 2">
            <a:extLst>
              <a:ext uri="{FF2B5EF4-FFF2-40B4-BE49-F238E27FC236}">
                <a16:creationId xmlns:a16="http://schemas.microsoft.com/office/drawing/2014/main" id="{26E78FA2-5407-4974-B574-1F429C5AEA26}"/>
              </a:ext>
            </a:extLst>
          </p:cNvPr>
          <p:cNvSpPr>
            <a:spLocks noGrp="1"/>
          </p:cNvSpPr>
          <p:nvPr>
            <p:ph type="sldNum" sz="quarter" idx="15"/>
          </p:nvPr>
        </p:nvSpPr>
        <p:spPr/>
        <p:txBody>
          <a:bodyPr/>
          <a:lstStyle/>
          <a:p>
            <a:fld id="{B35AE9FF-4774-433D-9692-0A446705F1E3}" type="slidenum">
              <a:rPr lang="en-US" smtClean="0"/>
              <a:pPr/>
              <a:t>39</a:t>
            </a:fld>
            <a:endParaRPr lang="en-US" dirty="0"/>
          </a:p>
        </p:txBody>
      </p:sp>
      <p:sp>
        <p:nvSpPr>
          <p:cNvPr id="4" name="Title 3">
            <a:extLst>
              <a:ext uri="{FF2B5EF4-FFF2-40B4-BE49-F238E27FC236}">
                <a16:creationId xmlns:a16="http://schemas.microsoft.com/office/drawing/2014/main" id="{8456B7D6-2541-4543-936B-E39BC8ECBDD5}"/>
              </a:ext>
            </a:extLst>
          </p:cNvPr>
          <p:cNvSpPr>
            <a:spLocks noGrp="1"/>
          </p:cNvSpPr>
          <p:nvPr>
            <p:ph type="title"/>
          </p:nvPr>
        </p:nvSpPr>
        <p:spPr/>
        <p:txBody>
          <a:bodyPr/>
          <a:lstStyle/>
          <a:p>
            <a:r>
              <a:rPr lang="en-US" dirty="0"/>
              <a:t>Chief Medical Factor</a:t>
            </a:r>
            <a:br>
              <a:rPr lang="en-US" dirty="0"/>
            </a:br>
            <a:r>
              <a:rPr lang="en-US" sz="2800" b="0" dirty="0"/>
              <a:t>Improper Performance</a:t>
            </a:r>
            <a:endParaRPr lang="en-US" b="0" dirty="0"/>
          </a:p>
        </p:txBody>
      </p:sp>
    </p:spTree>
    <p:extLst>
      <p:ext uri="{BB962C8B-B14F-4D97-AF65-F5344CB8AC3E}">
        <p14:creationId xmlns:p14="http://schemas.microsoft.com/office/powerpoint/2010/main" val="267706341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00050" lvl="1" indent="0">
              <a:buNone/>
            </a:pPr>
            <a:r>
              <a:rPr lang="en-US" sz="3200" dirty="0"/>
              <a:t>The attorney from </a:t>
            </a:r>
            <a:r>
              <a:rPr lang="en-US" sz="3200" dirty="0" err="1"/>
              <a:t>Fager</a:t>
            </a:r>
            <a:r>
              <a:rPr lang="en-US" sz="3200" dirty="0"/>
              <a:t> </a:t>
            </a:r>
            <a:r>
              <a:rPr lang="en-US" sz="3200" dirty="0" err="1"/>
              <a:t>Amsler</a:t>
            </a:r>
            <a:r>
              <a:rPr lang="en-US" sz="3200" dirty="0"/>
              <a:t> Keller &amp; Schoppmann, LLP, the MLMIC Risk Management Consultant, and the MLMIC Claims Representative have no relevant financial relationships to disclose.</a:t>
            </a:r>
          </a:p>
        </p:txBody>
      </p:sp>
      <p:sp>
        <p:nvSpPr>
          <p:cNvPr id="2" name="Title 1"/>
          <p:cNvSpPr>
            <a:spLocks noGrp="1"/>
          </p:cNvSpPr>
          <p:nvPr>
            <p:ph type="title"/>
          </p:nvPr>
        </p:nvSpPr>
        <p:spPr/>
        <p:txBody>
          <a:bodyPr/>
          <a:lstStyle/>
          <a:p>
            <a:r>
              <a:rPr lang="en-US"/>
              <a:t>Disclosure Information</a:t>
            </a:r>
          </a:p>
        </p:txBody>
      </p:sp>
      <p:sp>
        <p:nvSpPr>
          <p:cNvPr id="9" name="Slide Number Placeholder 8">
            <a:extLst>
              <a:ext uri="{FF2B5EF4-FFF2-40B4-BE49-F238E27FC236}">
                <a16:creationId xmlns:a16="http://schemas.microsoft.com/office/drawing/2014/main" id="{D5747B14-5C06-4605-9550-3E1C41F8AC16}"/>
              </a:ext>
            </a:extLst>
          </p:cNvPr>
          <p:cNvSpPr>
            <a:spLocks noGrp="1"/>
          </p:cNvSpPr>
          <p:nvPr>
            <p:ph type="sldNum" sz="quarter" idx="15"/>
          </p:nvPr>
        </p:nvSpPr>
        <p:spPr/>
        <p:txBody>
          <a:bodyPr/>
          <a:lstStyle/>
          <a:p>
            <a:fld id="{B35AE9FF-4774-433D-9692-0A446705F1E3}" type="slidenum">
              <a:rPr lang="en-US" smtClean="0"/>
              <a:t>4</a:t>
            </a:fld>
            <a:endParaRPr lang="en-US" dirty="0"/>
          </a:p>
        </p:txBody>
      </p:sp>
    </p:spTree>
    <p:extLst>
      <p:ext uri="{BB962C8B-B14F-4D97-AF65-F5344CB8AC3E}">
        <p14:creationId xmlns:p14="http://schemas.microsoft.com/office/powerpoint/2010/main" val="27847836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43D27D26-67C2-4E8A-9A8D-FD4668475FE5}"/>
              </a:ext>
            </a:extLst>
          </p:cNvPr>
          <p:cNvGraphicFramePr>
            <a:graphicFrameLocks noGrp="1"/>
          </p:cNvGraphicFramePr>
          <p:nvPr>
            <p:ph idx="1"/>
            <p:extLst>
              <p:ext uri="{D42A27DB-BD31-4B8C-83A1-F6EECF244321}">
                <p14:modId xmlns:p14="http://schemas.microsoft.com/office/powerpoint/2010/main" val="121367086"/>
              </p:ext>
            </p:extLst>
          </p:nvPr>
        </p:nvGraphicFramePr>
        <p:xfrm>
          <a:off x="571499" y="994411"/>
          <a:ext cx="8001001" cy="4869178"/>
        </p:xfrm>
        <a:graphic>
          <a:graphicData uri="http://schemas.openxmlformats.org/drawingml/2006/table">
            <a:tbl>
              <a:tblPr firstRow="1" firstCol="1" bandRow="1">
                <a:tableStyleId>{93296810-A885-4BE3-A3E7-6D5BEEA58F35}</a:tableStyleId>
              </a:tblPr>
              <a:tblGrid>
                <a:gridCol w="2500313">
                  <a:extLst>
                    <a:ext uri="{9D8B030D-6E8A-4147-A177-3AD203B41FA5}">
                      <a16:colId xmlns:a16="http://schemas.microsoft.com/office/drawing/2014/main" val="2315789069"/>
                    </a:ext>
                  </a:extLst>
                </a:gridCol>
                <a:gridCol w="1500188">
                  <a:extLst>
                    <a:ext uri="{9D8B030D-6E8A-4147-A177-3AD203B41FA5}">
                      <a16:colId xmlns:a16="http://schemas.microsoft.com/office/drawing/2014/main" val="2611561960"/>
                    </a:ext>
                  </a:extLst>
                </a:gridCol>
                <a:gridCol w="4000500">
                  <a:extLst>
                    <a:ext uri="{9D8B030D-6E8A-4147-A177-3AD203B41FA5}">
                      <a16:colId xmlns:a16="http://schemas.microsoft.com/office/drawing/2014/main" val="1142587242"/>
                    </a:ext>
                  </a:extLst>
                </a:gridCol>
              </a:tblGrid>
              <a:tr h="568791">
                <a:tc>
                  <a:txBody>
                    <a:bodyPr/>
                    <a:lstStyle/>
                    <a:p>
                      <a:pPr marL="0" marR="0">
                        <a:lnSpc>
                          <a:spcPct val="107000"/>
                        </a:lnSpc>
                        <a:spcBef>
                          <a:spcPts val="0"/>
                        </a:spcBef>
                        <a:spcAft>
                          <a:spcPts val="0"/>
                        </a:spcAft>
                      </a:pPr>
                      <a:r>
                        <a:rPr lang="en-US" sz="1600" dirty="0">
                          <a:effectLst/>
                        </a:rPr>
                        <a:t>Category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Percentage of files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Example of allegation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59563175"/>
                  </a:ext>
                </a:extLst>
              </a:tr>
              <a:tr h="1263553">
                <a:tc>
                  <a:txBody>
                    <a:bodyPr/>
                    <a:lstStyle/>
                    <a:p>
                      <a:pPr marL="0" marR="0">
                        <a:lnSpc>
                          <a:spcPct val="107000"/>
                        </a:lnSpc>
                        <a:spcBef>
                          <a:spcPts val="0"/>
                        </a:spcBef>
                        <a:spcAft>
                          <a:spcPts val="0"/>
                        </a:spcAft>
                      </a:pPr>
                      <a:r>
                        <a:rPr lang="en-US" sz="1400" b="0" dirty="0">
                          <a:effectLst/>
                        </a:rPr>
                        <a:t>Obstetrics: Labor and Delivery management</a:t>
                      </a:r>
                    </a:p>
                    <a:p>
                      <a:pPr marL="171450" marR="0" lvl="0" indent="-171450">
                        <a:lnSpc>
                          <a:spcPct val="107000"/>
                        </a:lnSpc>
                        <a:spcBef>
                          <a:spcPts val="0"/>
                        </a:spcBef>
                        <a:spcAft>
                          <a:spcPts val="0"/>
                        </a:spcAft>
                        <a:buFont typeface="Arial" panose="020B0604020202020204" pitchFamily="34" charset="0"/>
                        <a:buChar char="•"/>
                      </a:pPr>
                      <a:r>
                        <a:rPr lang="en-US" sz="1400" b="0" dirty="0">
                          <a:effectLst/>
                        </a:rPr>
                        <a:t>Normal vaginal delivery</a:t>
                      </a:r>
                    </a:p>
                    <a:p>
                      <a:pPr marL="171450" marR="0" lvl="0" indent="-171450">
                        <a:lnSpc>
                          <a:spcPct val="107000"/>
                        </a:lnSpc>
                        <a:spcBef>
                          <a:spcPts val="0"/>
                        </a:spcBef>
                        <a:spcAft>
                          <a:spcPts val="0"/>
                        </a:spcAft>
                        <a:buFont typeface="Arial" panose="020B0604020202020204" pitchFamily="34" charset="0"/>
                        <a:buChar char="•"/>
                      </a:pPr>
                      <a:r>
                        <a:rPr lang="en-US" sz="1400" b="0" dirty="0">
                          <a:effectLst/>
                        </a:rPr>
                        <a:t>Cesarean section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27%</a:t>
                      </a:r>
                    </a:p>
                    <a:p>
                      <a:pPr marL="171450" marR="0" lvl="0" indent="-171450" algn="ctr">
                        <a:lnSpc>
                          <a:spcPct val="107000"/>
                        </a:lnSpc>
                        <a:spcBef>
                          <a:spcPts val="0"/>
                        </a:spcBef>
                        <a:spcAft>
                          <a:spcPts val="0"/>
                        </a:spcAft>
                        <a:buFont typeface="Arial" panose="020B0604020202020204" pitchFamily="34" charset="0"/>
                        <a:buChar char="•"/>
                      </a:pPr>
                      <a:r>
                        <a:rPr lang="en-US" sz="1400" dirty="0">
                          <a:effectLst/>
                        </a:rPr>
                        <a:t>66%</a:t>
                      </a:r>
                    </a:p>
                    <a:p>
                      <a:pPr marL="171450" marR="0" lvl="0" indent="-171450" algn="ctr">
                        <a:lnSpc>
                          <a:spcPct val="107000"/>
                        </a:lnSpc>
                        <a:spcBef>
                          <a:spcPts val="0"/>
                        </a:spcBef>
                        <a:spcAft>
                          <a:spcPts val="0"/>
                        </a:spcAft>
                        <a:buFont typeface="Arial" panose="020B0604020202020204" pitchFamily="34" charset="0"/>
                        <a:buChar char="•"/>
                      </a:pPr>
                      <a:r>
                        <a:rPr lang="en-US" sz="1400" dirty="0">
                          <a:effectLst/>
                        </a:rPr>
                        <a:t>34%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Management of labor</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Delay in deciding on doing the C-section (now emergent)</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Fetal monitor tracing management</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Use of maneuvers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3414594"/>
                  </a:ext>
                </a:extLst>
              </a:tr>
              <a:tr h="1008273">
                <a:tc>
                  <a:txBody>
                    <a:bodyPr/>
                    <a:lstStyle/>
                    <a:p>
                      <a:pPr marL="0" marR="0">
                        <a:lnSpc>
                          <a:spcPct val="107000"/>
                        </a:lnSpc>
                        <a:spcBef>
                          <a:spcPts val="0"/>
                        </a:spcBef>
                        <a:spcAft>
                          <a:spcPts val="0"/>
                        </a:spcAft>
                      </a:pPr>
                      <a:r>
                        <a:rPr lang="en-US" sz="1400" b="0" dirty="0">
                          <a:effectLst/>
                        </a:rPr>
                        <a:t>Tests and IVs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Insertion of central lines and catheters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Diagnostic bronchoscopy</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Colonoscopy with perforation</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ERCP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23988611"/>
                  </a:ext>
                </a:extLst>
              </a:tr>
              <a:tr h="522578">
                <a:tc>
                  <a:txBody>
                    <a:bodyPr/>
                    <a:lstStyle/>
                    <a:p>
                      <a:pPr marL="0" marR="0">
                        <a:lnSpc>
                          <a:spcPct val="107000"/>
                        </a:lnSpc>
                        <a:spcBef>
                          <a:spcPts val="0"/>
                        </a:spcBef>
                        <a:spcAft>
                          <a:spcPts val="0"/>
                        </a:spcAft>
                      </a:pPr>
                      <a:r>
                        <a:rPr lang="en-US" sz="1400" b="0" dirty="0">
                          <a:effectLst/>
                        </a:rPr>
                        <a:t>Spinal surgery (with or without instrumentation)</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Laminectomy with a dural tear</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Spinal fusion with nerve compression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35716267"/>
                  </a:ext>
                </a:extLst>
              </a:tr>
              <a:tr h="1008273">
                <a:tc>
                  <a:txBody>
                    <a:bodyPr/>
                    <a:lstStyle/>
                    <a:p>
                      <a:pPr marL="0" marR="0">
                        <a:lnSpc>
                          <a:spcPct val="107000"/>
                        </a:lnSpc>
                        <a:spcBef>
                          <a:spcPts val="0"/>
                        </a:spcBef>
                        <a:spcAft>
                          <a:spcPts val="0"/>
                        </a:spcAft>
                      </a:pPr>
                      <a:r>
                        <a:rPr lang="en-US" sz="1400" b="0" dirty="0">
                          <a:effectLst/>
                        </a:rPr>
                        <a:t>Major abdominal procedures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Exploratory for small bowel obstruction with perforation</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Total abdominal hysterectomy with a bowel perforation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2381523"/>
                  </a:ext>
                </a:extLst>
              </a:tr>
              <a:tr h="497710">
                <a:tc>
                  <a:txBody>
                    <a:bodyPr/>
                    <a:lstStyle/>
                    <a:p>
                      <a:pPr marL="0" marR="0">
                        <a:lnSpc>
                          <a:spcPct val="107000"/>
                        </a:lnSpc>
                        <a:spcBef>
                          <a:spcPts val="0"/>
                        </a:spcBef>
                        <a:spcAft>
                          <a:spcPts val="0"/>
                        </a:spcAft>
                      </a:pPr>
                      <a:r>
                        <a:rPr lang="en-US" sz="1400" b="0" dirty="0">
                          <a:effectLst/>
                        </a:rPr>
                        <a:t>Laparoscopic procedures</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Laparoscopic cholecystectomy with a common bile duct laceration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12274833"/>
                  </a:ext>
                </a:extLst>
              </a:tr>
            </a:tbl>
          </a:graphicData>
        </a:graphic>
      </p:graphicFrame>
      <p:sp>
        <p:nvSpPr>
          <p:cNvPr id="3" name="Slide Number Placeholder 2">
            <a:extLst>
              <a:ext uri="{FF2B5EF4-FFF2-40B4-BE49-F238E27FC236}">
                <a16:creationId xmlns:a16="http://schemas.microsoft.com/office/drawing/2014/main" id="{ADB06C37-DA16-467E-8678-A6E09546071E}"/>
              </a:ext>
            </a:extLst>
          </p:cNvPr>
          <p:cNvSpPr>
            <a:spLocks noGrp="1"/>
          </p:cNvSpPr>
          <p:nvPr>
            <p:ph type="sldNum" sz="quarter" idx="15"/>
          </p:nvPr>
        </p:nvSpPr>
        <p:spPr/>
        <p:txBody>
          <a:bodyPr/>
          <a:lstStyle/>
          <a:p>
            <a:fld id="{B35AE9FF-4774-433D-9692-0A446705F1E3}" type="slidenum">
              <a:rPr lang="en-US" smtClean="0"/>
              <a:t>40</a:t>
            </a:fld>
            <a:endParaRPr lang="en-US" dirty="0"/>
          </a:p>
        </p:txBody>
      </p:sp>
    </p:spTree>
    <p:extLst>
      <p:ext uri="{BB962C8B-B14F-4D97-AF65-F5344CB8AC3E}">
        <p14:creationId xmlns:p14="http://schemas.microsoft.com/office/powerpoint/2010/main" val="125264047"/>
      </p:ext>
    </p:extLst>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13794-D9F5-4442-B8C0-6C4A760D63E8}"/>
              </a:ext>
            </a:extLst>
          </p:cNvPr>
          <p:cNvSpPr>
            <a:spLocks noGrp="1"/>
          </p:cNvSpPr>
          <p:nvPr>
            <p:ph idx="1"/>
          </p:nvPr>
        </p:nvSpPr>
        <p:spPr/>
        <p:txBody>
          <a:bodyPr/>
          <a:lstStyle/>
          <a:p>
            <a:r>
              <a:rPr lang="en-US" dirty="0"/>
              <a:t>When filing a claim or suit, a plaintiff attorney may also allege a lack of informed consent.  </a:t>
            </a:r>
          </a:p>
          <a:p>
            <a:r>
              <a:rPr lang="en-US" dirty="0"/>
              <a:t>In certain instances, consent between the doctor and patient is implied. For example: </a:t>
            </a:r>
          </a:p>
          <a:p>
            <a:pPr lvl="1"/>
            <a:r>
              <a:rPr lang="en-US" dirty="0"/>
              <a:t>during a routine physical, or</a:t>
            </a:r>
          </a:p>
          <a:p>
            <a:pPr lvl="1"/>
            <a:r>
              <a:rPr lang="en-US" dirty="0"/>
              <a:t>in a medical emergency where the delay in life-saving care will cause harm.  </a:t>
            </a:r>
          </a:p>
          <a:p>
            <a:r>
              <a:rPr lang="en-US" dirty="0"/>
              <a:t>For invasive tests and surgical procedures, informed consent must be obtained. </a:t>
            </a:r>
          </a:p>
        </p:txBody>
      </p:sp>
      <p:sp>
        <p:nvSpPr>
          <p:cNvPr id="3" name="Slide Number Placeholder 2">
            <a:extLst>
              <a:ext uri="{FF2B5EF4-FFF2-40B4-BE49-F238E27FC236}">
                <a16:creationId xmlns:a16="http://schemas.microsoft.com/office/drawing/2014/main" id="{FF7C528A-4D26-4B7B-8D2A-E11688CAB33B}"/>
              </a:ext>
            </a:extLst>
          </p:cNvPr>
          <p:cNvSpPr>
            <a:spLocks noGrp="1"/>
          </p:cNvSpPr>
          <p:nvPr>
            <p:ph type="sldNum" sz="quarter" idx="15"/>
          </p:nvPr>
        </p:nvSpPr>
        <p:spPr/>
        <p:txBody>
          <a:bodyPr/>
          <a:lstStyle/>
          <a:p>
            <a:fld id="{B35AE9FF-4774-433D-9692-0A446705F1E3}" type="slidenum">
              <a:rPr lang="en-US" smtClean="0"/>
              <a:t>41</a:t>
            </a:fld>
            <a:endParaRPr lang="en-US" dirty="0"/>
          </a:p>
        </p:txBody>
      </p:sp>
      <p:sp>
        <p:nvSpPr>
          <p:cNvPr id="4" name="Title 3">
            <a:extLst>
              <a:ext uri="{FF2B5EF4-FFF2-40B4-BE49-F238E27FC236}">
                <a16:creationId xmlns:a16="http://schemas.microsoft.com/office/drawing/2014/main" id="{2833BF40-C5B9-4F8F-ADA7-7FE385FF7211}"/>
              </a:ext>
            </a:extLst>
          </p:cNvPr>
          <p:cNvSpPr>
            <a:spLocks noGrp="1"/>
          </p:cNvSpPr>
          <p:nvPr>
            <p:ph type="title"/>
          </p:nvPr>
        </p:nvSpPr>
        <p:spPr/>
        <p:txBody>
          <a:bodyPr/>
          <a:lstStyle/>
          <a:p>
            <a:r>
              <a:rPr lang="en-US" dirty="0"/>
              <a:t>Chief Medical Factor</a:t>
            </a:r>
            <a:br>
              <a:rPr lang="en-US" dirty="0"/>
            </a:br>
            <a:r>
              <a:rPr lang="en-US" sz="2800" b="0" dirty="0"/>
              <a:t>Informed Consent</a:t>
            </a:r>
            <a:endParaRPr lang="en-US" dirty="0"/>
          </a:p>
        </p:txBody>
      </p:sp>
    </p:spTree>
    <p:extLst>
      <p:ext uri="{BB962C8B-B14F-4D97-AF65-F5344CB8AC3E}">
        <p14:creationId xmlns:p14="http://schemas.microsoft.com/office/powerpoint/2010/main" val="4102192475"/>
      </p:ext>
    </p:extLst>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E13794-D9F5-4442-B8C0-6C4A760D63E8}"/>
              </a:ext>
            </a:extLst>
          </p:cNvPr>
          <p:cNvSpPr>
            <a:spLocks noGrp="1"/>
          </p:cNvSpPr>
          <p:nvPr>
            <p:ph idx="1"/>
          </p:nvPr>
        </p:nvSpPr>
        <p:spPr/>
        <p:txBody>
          <a:bodyPr>
            <a:normAutofit/>
          </a:bodyPr>
          <a:lstStyle/>
          <a:p>
            <a:r>
              <a:rPr lang="en-US" dirty="0"/>
              <a:t>Informed consent is a non-delegable duty that rests with the physician who will be performing the test or procedure.  </a:t>
            </a:r>
          </a:p>
          <a:p>
            <a:r>
              <a:rPr lang="en-US" dirty="0"/>
              <a:t>The discussion must include:</a:t>
            </a:r>
          </a:p>
          <a:p>
            <a:pPr lvl="1"/>
            <a:r>
              <a:rPr lang="en-US" dirty="0"/>
              <a:t>risks and benefits of the test/procedure,</a:t>
            </a:r>
          </a:p>
          <a:p>
            <a:pPr lvl="1"/>
            <a:r>
              <a:rPr lang="en-US" dirty="0"/>
              <a:t>alternatives to the proposed treatment/procedure,</a:t>
            </a:r>
          </a:p>
          <a:p>
            <a:pPr lvl="1"/>
            <a:r>
              <a:rPr lang="en-US" dirty="0"/>
              <a:t>risk of the alternative options,</a:t>
            </a:r>
          </a:p>
          <a:p>
            <a:pPr lvl="1"/>
            <a:r>
              <a:rPr lang="en-US" dirty="0"/>
              <a:t>option of no treatment,</a:t>
            </a:r>
          </a:p>
          <a:p>
            <a:pPr lvl="1"/>
            <a:r>
              <a:rPr lang="en-US" dirty="0"/>
              <a:t>time for questions and answers, and</a:t>
            </a:r>
          </a:p>
          <a:p>
            <a:pPr lvl="1"/>
            <a:r>
              <a:rPr lang="en-US" dirty="0"/>
              <a:t>consent to proceed with the proposed therapy.</a:t>
            </a:r>
          </a:p>
          <a:p>
            <a:endParaRPr lang="en-US" dirty="0"/>
          </a:p>
        </p:txBody>
      </p:sp>
      <p:sp>
        <p:nvSpPr>
          <p:cNvPr id="3" name="Slide Number Placeholder 2">
            <a:extLst>
              <a:ext uri="{FF2B5EF4-FFF2-40B4-BE49-F238E27FC236}">
                <a16:creationId xmlns:a16="http://schemas.microsoft.com/office/drawing/2014/main" id="{FF7C528A-4D26-4B7B-8D2A-E11688CAB33B}"/>
              </a:ext>
            </a:extLst>
          </p:cNvPr>
          <p:cNvSpPr>
            <a:spLocks noGrp="1"/>
          </p:cNvSpPr>
          <p:nvPr>
            <p:ph type="sldNum" sz="quarter" idx="15"/>
          </p:nvPr>
        </p:nvSpPr>
        <p:spPr/>
        <p:txBody>
          <a:bodyPr/>
          <a:lstStyle/>
          <a:p>
            <a:fld id="{B35AE9FF-4774-433D-9692-0A446705F1E3}" type="slidenum">
              <a:rPr lang="en-US" smtClean="0"/>
              <a:t>42</a:t>
            </a:fld>
            <a:endParaRPr lang="en-US" dirty="0"/>
          </a:p>
        </p:txBody>
      </p:sp>
      <p:sp>
        <p:nvSpPr>
          <p:cNvPr id="4" name="Title 3">
            <a:extLst>
              <a:ext uri="{FF2B5EF4-FFF2-40B4-BE49-F238E27FC236}">
                <a16:creationId xmlns:a16="http://schemas.microsoft.com/office/drawing/2014/main" id="{2833BF40-C5B9-4F8F-ADA7-7FE385FF7211}"/>
              </a:ext>
            </a:extLst>
          </p:cNvPr>
          <p:cNvSpPr>
            <a:spLocks noGrp="1"/>
          </p:cNvSpPr>
          <p:nvPr>
            <p:ph type="title"/>
          </p:nvPr>
        </p:nvSpPr>
        <p:spPr/>
        <p:txBody>
          <a:bodyPr/>
          <a:lstStyle/>
          <a:p>
            <a:r>
              <a:rPr lang="en-US" dirty="0"/>
              <a:t>Chief Medical Factor</a:t>
            </a:r>
            <a:br>
              <a:rPr lang="en-US" dirty="0"/>
            </a:br>
            <a:r>
              <a:rPr lang="en-US" sz="2800" b="0" dirty="0"/>
              <a:t>Informed Consent</a:t>
            </a:r>
            <a:endParaRPr lang="en-US" b="0" dirty="0"/>
          </a:p>
        </p:txBody>
      </p:sp>
    </p:spTree>
    <p:extLst>
      <p:ext uri="{BB962C8B-B14F-4D97-AF65-F5344CB8AC3E}">
        <p14:creationId xmlns:p14="http://schemas.microsoft.com/office/powerpoint/2010/main" val="1278233813"/>
      </p:ext>
    </p:extLst>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706A7D-A3D3-4F63-941E-502B7E3AC9EA}"/>
              </a:ext>
            </a:extLst>
          </p:cNvPr>
          <p:cNvSpPr>
            <a:spLocks noGrp="1"/>
          </p:cNvSpPr>
          <p:nvPr>
            <p:ph idx="1"/>
          </p:nvPr>
        </p:nvSpPr>
        <p:spPr/>
        <p:txBody>
          <a:bodyPr/>
          <a:lstStyle/>
          <a:p>
            <a:r>
              <a:rPr lang="en-US" dirty="0"/>
              <a:t>While there is a specific form to be completed and signed after an informed consent discussion between the doctor and the patient, there must also be reasonable documentation in the medical record which provides an accounting of the discussion. </a:t>
            </a:r>
          </a:p>
        </p:txBody>
      </p:sp>
      <p:sp>
        <p:nvSpPr>
          <p:cNvPr id="3" name="Slide Number Placeholder 2">
            <a:extLst>
              <a:ext uri="{FF2B5EF4-FFF2-40B4-BE49-F238E27FC236}">
                <a16:creationId xmlns:a16="http://schemas.microsoft.com/office/drawing/2014/main" id="{185800F0-B180-4B31-832C-0DB84A64CE66}"/>
              </a:ext>
            </a:extLst>
          </p:cNvPr>
          <p:cNvSpPr>
            <a:spLocks noGrp="1"/>
          </p:cNvSpPr>
          <p:nvPr>
            <p:ph type="sldNum" sz="quarter" idx="15"/>
          </p:nvPr>
        </p:nvSpPr>
        <p:spPr/>
        <p:txBody>
          <a:bodyPr/>
          <a:lstStyle/>
          <a:p>
            <a:fld id="{B35AE9FF-4774-433D-9692-0A446705F1E3}" type="slidenum">
              <a:rPr lang="en-US" smtClean="0"/>
              <a:t>43</a:t>
            </a:fld>
            <a:endParaRPr lang="en-US" dirty="0"/>
          </a:p>
        </p:txBody>
      </p:sp>
      <p:sp>
        <p:nvSpPr>
          <p:cNvPr id="4" name="Title 3">
            <a:extLst>
              <a:ext uri="{FF2B5EF4-FFF2-40B4-BE49-F238E27FC236}">
                <a16:creationId xmlns:a16="http://schemas.microsoft.com/office/drawing/2014/main" id="{A6EE39C1-4DFC-46F2-AA85-28F326EE6F5D}"/>
              </a:ext>
            </a:extLst>
          </p:cNvPr>
          <p:cNvSpPr>
            <a:spLocks noGrp="1"/>
          </p:cNvSpPr>
          <p:nvPr>
            <p:ph type="title"/>
          </p:nvPr>
        </p:nvSpPr>
        <p:spPr/>
        <p:txBody>
          <a:bodyPr/>
          <a:lstStyle/>
          <a:p>
            <a:r>
              <a:rPr lang="en-US" dirty="0"/>
              <a:t>Chief Medical Factor</a:t>
            </a:r>
            <a:br>
              <a:rPr lang="en-US" dirty="0"/>
            </a:br>
            <a:r>
              <a:rPr lang="en-US" sz="2800" b="0" dirty="0"/>
              <a:t>Informed Consent</a:t>
            </a:r>
            <a:endParaRPr lang="en-US" dirty="0"/>
          </a:p>
        </p:txBody>
      </p:sp>
    </p:spTree>
    <p:extLst>
      <p:ext uri="{BB962C8B-B14F-4D97-AF65-F5344CB8AC3E}">
        <p14:creationId xmlns:p14="http://schemas.microsoft.com/office/powerpoint/2010/main" val="1008814277"/>
      </p:ext>
    </p:extLst>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154BAC-A6BE-4F6E-8BF2-A004767B25B9}"/>
              </a:ext>
            </a:extLst>
          </p:cNvPr>
          <p:cNvSpPr>
            <a:spLocks noGrp="1"/>
          </p:cNvSpPr>
          <p:nvPr>
            <p:ph idx="1"/>
          </p:nvPr>
        </p:nvSpPr>
        <p:spPr/>
        <p:txBody>
          <a:bodyPr>
            <a:normAutofit lnSpcReduction="10000"/>
          </a:bodyPr>
          <a:lstStyle/>
          <a:p>
            <a:r>
              <a:rPr lang="en-US" dirty="0"/>
              <a:t>Diagnostic error was alleged in more than 1 in 3 files reviewed at 35%.</a:t>
            </a:r>
          </a:p>
          <a:p>
            <a:r>
              <a:rPr lang="en-US" dirty="0"/>
              <a:t>Occurs when a diagnosis is delayed, missed or incorrectly identified.</a:t>
            </a:r>
          </a:p>
          <a:p>
            <a:r>
              <a:rPr lang="en-US" dirty="0"/>
              <a:t>Diagnostic error has been cited by:</a:t>
            </a:r>
          </a:p>
          <a:p>
            <a:pPr lvl="1"/>
            <a:r>
              <a:rPr lang="en-US" dirty="0"/>
              <a:t>the MPL Association as one of the top five allegations made in the medical liability industry, and</a:t>
            </a:r>
          </a:p>
          <a:p>
            <a:pPr lvl="1"/>
            <a:r>
              <a:rPr lang="en-US" dirty="0"/>
              <a:t>the ECRI Institute, as one of the top concerns of patient safety experts.</a:t>
            </a:r>
          </a:p>
          <a:p>
            <a:r>
              <a:rPr lang="en-US" dirty="0"/>
              <a:t>Diagnostic error was first identified as a healthcare issue in the groundbreaking report </a:t>
            </a:r>
            <a:r>
              <a:rPr lang="en-US" i="1" dirty="0"/>
              <a:t>To Err is Human </a:t>
            </a:r>
            <a:r>
              <a:rPr lang="en-US" dirty="0"/>
              <a:t>in 1999.</a:t>
            </a:r>
          </a:p>
          <a:p>
            <a:pPr lvl="1"/>
            <a:endParaRPr lang="en-US" dirty="0"/>
          </a:p>
        </p:txBody>
      </p:sp>
      <p:sp>
        <p:nvSpPr>
          <p:cNvPr id="3" name="Slide Number Placeholder 2">
            <a:extLst>
              <a:ext uri="{FF2B5EF4-FFF2-40B4-BE49-F238E27FC236}">
                <a16:creationId xmlns:a16="http://schemas.microsoft.com/office/drawing/2014/main" id="{21D306CB-3CC0-4F54-A0E8-FA80BBD6F20C}"/>
              </a:ext>
            </a:extLst>
          </p:cNvPr>
          <p:cNvSpPr>
            <a:spLocks noGrp="1"/>
          </p:cNvSpPr>
          <p:nvPr>
            <p:ph type="sldNum" sz="quarter" idx="15"/>
          </p:nvPr>
        </p:nvSpPr>
        <p:spPr/>
        <p:txBody>
          <a:bodyPr/>
          <a:lstStyle/>
          <a:p>
            <a:fld id="{B35AE9FF-4774-433D-9692-0A446705F1E3}" type="slidenum">
              <a:rPr lang="en-US" smtClean="0"/>
              <a:t>44</a:t>
            </a:fld>
            <a:endParaRPr lang="en-US" dirty="0"/>
          </a:p>
        </p:txBody>
      </p:sp>
      <p:sp>
        <p:nvSpPr>
          <p:cNvPr id="4" name="Title 3">
            <a:extLst>
              <a:ext uri="{FF2B5EF4-FFF2-40B4-BE49-F238E27FC236}">
                <a16:creationId xmlns:a16="http://schemas.microsoft.com/office/drawing/2014/main" id="{A6FD3E8F-1589-4604-912F-476796F9916D}"/>
              </a:ext>
            </a:extLst>
          </p:cNvPr>
          <p:cNvSpPr>
            <a:spLocks noGrp="1"/>
          </p:cNvSpPr>
          <p:nvPr>
            <p:ph type="title"/>
          </p:nvPr>
        </p:nvSpPr>
        <p:spPr/>
        <p:txBody>
          <a:bodyPr/>
          <a:lstStyle/>
          <a:p>
            <a:r>
              <a:rPr lang="en-US" dirty="0"/>
              <a:t>Chief Medical Factor</a:t>
            </a:r>
            <a:br>
              <a:rPr lang="en-US" dirty="0"/>
            </a:br>
            <a:r>
              <a:rPr lang="en-US" sz="2800" b="0" dirty="0"/>
              <a:t>Diagnostic Error</a:t>
            </a:r>
            <a:endParaRPr lang="en-US" b="0" dirty="0"/>
          </a:p>
        </p:txBody>
      </p:sp>
    </p:spTree>
    <p:extLst>
      <p:ext uri="{BB962C8B-B14F-4D97-AF65-F5344CB8AC3E}">
        <p14:creationId xmlns:p14="http://schemas.microsoft.com/office/powerpoint/2010/main" val="552731827"/>
      </p:ext>
    </p:extLst>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A0395D1-FC5A-4F0F-8322-5FDF1F68F329}"/>
              </a:ext>
            </a:extLst>
          </p:cNvPr>
          <p:cNvSpPr>
            <a:spLocks noGrp="1"/>
          </p:cNvSpPr>
          <p:nvPr>
            <p:ph type="sldNum" sz="quarter" idx="15"/>
          </p:nvPr>
        </p:nvSpPr>
        <p:spPr/>
        <p:txBody>
          <a:bodyPr/>
          <a:lstStyle/>
          <a:p>
            <a:fld id="{B35AE9FF-4774-433D-9692-0A446705F1E3}" type="slidenum">
              <a:rPr lang="en-US" smtClean="0"/>
              <a:t>45</a:t>
            </a:fld>
            <a:endParaRPr lang="en-US" dirty="0"/>
          </a:p>
        </p:txBody>
      </p:sp>
      <p:sp>
        <p:nvSpPr>
          <p:cNvPr id="4" name="Title 3">
            <a:extLst>
              <a:ext uri="{FF2B5EF4-FFF2-40B4-BE49-F238E27FC236}">
                <a16:creationId xmlns:a16="http://schemas.microsoft.com/office/drawing/2014/main" id="{E92617B7-B932-48BC-9479-BA1261A399D2}"/>
              </a:ext>
            </a:extLst>
          </p:cNvPr>
          <p:cNvSpPr>
            <a:spLocks noGrp="1"/>
          </p:cNvSpPr>
          <p:nvPr>
            <p:ph type="title"/>
          </p:nvPr>
        </p:nvSpPr>
        <p:spPr/>
        <p:txBody>
          <a:bodyPr/>
          <a:lstStyle/>
          <a:p>
            <a:r>
              <a:rPr lang="en-US" dirty="0"/>
              <a:t>Chief Medical Factor</a:t>
            </a:r>
            <a:br>
              <a:rPr lang="en-US" dirty="0"/>
            </a:br>
            <a:r>
              <a:rPr lang="en-US" sz="2800" b="0" dirty="0"/>
              <a:t>Diagnostic Error</a:t>
            </a:r>
            <a:endParaRPr lang="en-US" b="0" dirty="0"/>
          </a:p>
        </p:txBody>
      </p:sp>
      <p:pic>
        <p:nvPicPr>
          <p:cNvPr id="13" name="Picture 12">
            <a:extLst>
              <a:ext uri="{FF2B5EF4-FFF2-40B4-BE49-F238E27FC236}">
                <a16:creationId xmlns:a16="http://schemas.microsoft.com/office/drawing/2014/main" id="{A7DEA1FE-8F98-4A45-B3EE-BFF942A02981}"/>
              </a:ext>
            </a:extLst>
          </p:cNvPr>
          <p:cNvPicPr>
            <a:picLocks noChangeAspect="1"/>
          </p:cNvPicPr>
          <p:nvPr/>
        </p:nvPicPr>
        <p:blipFill>
          <a:blip r:embed="rId3"/>
          <a:stretch>
            <a:fillRect/>
          </a:stretch>
        </p:blipFill>
        <p:spPr>
          <a:xfrm>
            <a:off x="51551" y="869794"/>
            <a:ext cx="9040897" cy="5754029"/>
          </a:xfrm>
          <a:prstGeom prst="rect">
            <a:avLst/>
          </a:prstGeom>
        </p:spPr>
      </p:pic>
    </p:spTree>
    <p:extLst>
      <p:ext uri="{BB962C8B-B14F-4D97-AF65-F5344CB8AC3E}">
        <p14:creationId xmlns:p14="http://schemas.microsoft.com/office/powerpoint/2010/main" val="1893339609"/>
      </p:ext>
    </p:extLst>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154BAC-A6BE-4F6E-8BF2-A004767B25B9}"/>
              </a:ext>
            </a:extLst>
          </p:cNvPr>
          <p:cNvSpPr>
            <a:spLocks noGrp="1"/>
          </p:cNvSpPr>
          <p:nvPr>
            <p:ph idx="1"/>
          </p:nvPr>
        </p:nvSpPr>
        <p:spPr/>
        <p:txBody>
          <a:bodyPr/>
          <a:lstStyle/>
          <a:p>
            <a:r>
              <a:rPr lang="en-US" dirty="0"/>
              <a:t>The allegation of diagnostic error can occur in any medical specialty.</a:t>
            </a:r>
          </a:p>
          <a:p>
            <a:r>
              <a:rPr lang="en-US" dirty="0"/>
              <a:t>The MPL Association data identified:</a:t>
            </a:r>
          </a:p>
          <a:p>
            <a:pPr lvl="1"/>
            <a:r>
              <a:rPr lang="en-US" dirty="0"/>
              <a:t>Radiology as the top specialty associated with diagnostic error; and  </a:t>
            </a:r>
          </a:p>
          <a:p>
            <a:pPr lvl="1"/>
            <a:r>
              <a:rPr lang="en-US" dirty="0"/>
              <a:t>a missed or delayed cancer diagnosis (primarily lung, breast and colorectal) was the most common allegation made.</a:t>
            </a:r>
          </a:p>
        </p:txBody>
      </p:sp>
      <p:sp>
        <p:nvSpPr>
          <p:cNvPr id="3" name="Slide Number Placeholder 2">
            <a:extLst>
              <a:ext uri="{FF2B5EF4-FFF2-40B4-BE49-F238E27FC236}">
                <a16:creationId xmlns:a16="http://schemas.microsoft.com/office/drawing/2014/main" id="{21D306CB-3CC0-4F54-A0E8-FA80BBD6F20C}"/>
              </a:ext>
            </a:extLst>
          </p:cNvPr>
          <p:cNvSpPr>
            <a:spLocks noGrp="1"/>
          </p:cNvSpPr>
          <p:nvPr>
            <p:ph type="sldNum" sz="quarter" idx="15"/>
          </p:nvPr>
        </p:nvSpPr>
        <p:spPr/>
        <p:txBody>
          <a:bodyPr/>
          <a:lstStyle/>
          <a:p>
            <a:fld id="{B35AE9FF-4774-433D-9692-0A446705F1E3}" type="slidenum">
              <a:rPr lang="en-US" smtClean="0"/>
              <a:t>46</a:t>
            </a:fld>
            <a:endParaRPr lang="en-US" dirty="0"/>
          </a:p>
        </p:txBody>
      </p:sp>
      <p:sp>
        <p:nvSpPr>
          <p:cNvPr id="4" name="Title 3">
            <a:extLst>
              <a:ext uri="{FF2B5EF4-FFF2-40B4-BE49-F238E27FC236}">
                <a16:creationId xmlns:a16="http://schemas.microsoft.com/office/drawing/2014/main" id="{A6FD3E8F-1589-4604-912F-476796F9916D}"/>
              </a:ext>
            </a:extLst>
          </p:cNvPr>
          <p:cNvSpPr>
            <a:spLocks noGrp="1"/>
          </p:cNvSpPr>
          <p:nvPr>
            <p:ph type="title"/>
          </p:nvPr>
        </p:nvSpPr>
        <p:spPr/>
        <p:txBody>
          <a:bodyPr/>
          <a:lstStyle/>
          <a:p>
            <a:r>
              <a:rPr lang="en-US" dirty="0"/>
              <a:t>Chief Medical Factor</a:t>
            </a:r>
            <a:br>
              <a:rPr lang="en-US" dirty="0"/>
            </a:br>
            <a:r>
              <a:rPr lang="en-US" sz="2800" b="0" dirty="0"/>
              <a:t>Diagnostic Error</a:t>
            </a:r>
          </a:p>
        </p:txBody>
      </p:sp>
    </p:spTree>
    <p:extLst>
      <p:ext uri="{BB962C8B-B14F-4D97-AF65-F5344CB8AC3E}">
        <p14:creationId xmlns:p14="http://schemas.microsoft.com/office/powerpoint/2010/main" val="1836572640"/>
      </p:ext>
    </p:extLst>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F9CB63-5288-4E03-8450-7496EA92B585}"/>
              </a:ext>
            </a:extLst>
          </p:cNvPr>
          <p:cNvSpPr>
            <a:spLocks noGrp="1"/>
          </p:cNvSpPr>
          <p:nvPr>
            <p:ph idx="1"/>
          </p:nvPr>
        </p:nvSpPr>
        <p:spPr>
          <a:xfrm>
            <a:off x="647700" y="1934503"/>
            <a:ext cx="7867651" cy="4351338"/>
          </a:xfrm>
        </p:spPr>
        <p:txBody>
          <a:bodyPr>
            <a:normAutofit/>
          </a:bodyPr>
          <a:lstStyle/>
          <a:p>
            <a:r>
              <a:rPr lang="en-US" dirty="0"/>
              <a:t>Our review of claims supports this finding as a cancer diagnosis was missed, delayed or misidentified in more than 6 in 10 files (63%).</a:t>
            </a:r>
          </a:p>
          <a:p>
            <a:r>
              <a:rPr lang="en-US" dirty="0"/>
              <a:t>Diagnostic errors were also noted, to a lesser extent at a combined 33%, in other body systems.  </a:t>
            </a:r>
            <a:br>
              <a:rPr lang="en-US" dirty="0"/>
            </a:br>
            <a:r>
              <a:rPr lang="en-US" dirty="0"/>
              <a:t>For example:</a:t>
            </a:r>
          </a:p>
          <a:p>
            <a:pPr lvl="1"/>
            <a:r>
              <a:rPr lang="en-US" dirty="0"/>
              <a:t>pulmonary system: pulmonary emboli or pneumonia; </a:t>
            </a:r>
          </a:p>
          <a:p>
            <a:pPr lvl="1"/>
            <a:r>
              <a:rPr lang="en-US" dirty="0"/>
              <a:t>cardiac system: endocarditis or cardiomyopathy;  </a:t>
            </a:r>
          </a:p>
          <a:p>
            <a:pPr lvl="1"/>
            <a:r>
              <a:rPr lang="en-US" dirty="0"/>
              <a:t>vascular system: thoracic dissecting aneurysm or arterial thrombosis; and </a:t>
            </a:r>
          </a:p>
          <a:p>
            <a:pPr lvl="1"/>
            <a:r>
              <a:rPr lang="en-US" dirty="0"/>
              <a:t>gastrointestinal system: intra-abdominal hemorrhage.</a:t>
            </a:r>
          </a:p>
          <a:p>
            <a:endParaRPr lang="en-US" dirty="0"/>
          </a:p>
        </p:txBody>
      </p:sp>
      <p:sp>
        <p:nvSpPr>
          <p:cNvPr id="3" name="Slide Number Placeholder 2">
            <a:extLst>
              <a:ext uri="{FF2B5EF4-FFF2-40B4-BE49-F238E27FC236}">
                <a16:creationId xmlns:a16="http://schemas.microsoft.com/office/drawing/2014/main" id="{6CB3B254-5E0B-4DE3-BCF5-BCAB22204317}"/>
              </a:ext>
            </a:extLst>
          </p:cNvPr>
          <p:cNvSpPr>
            <a:spLocks noGrp="1"/>
          </p:cNvSpPr>
          <p:nvPr>
            <p:ph type="sldNum" sz="quarter" idx="15"/>
          </p:nvPr>
        </p:nvSpPr>
        <p:spPr/>
        <p:txBody>
          <a:bodyPr/>
          <a:lstStyle/>
          <a:p>
            <a:fld id="{B35AE9FF-4774-433D-9692-0A446705F1E3}" type="slidenum">
              <a:rPr lang="en-US" smtClean="0"/>
              <a:t>47</a:t>
            </a:fld>
            <a:endParaRPr lang="en-US" dirty="0"/>
          </a:p>
        </p:txBody>
      </p:sp>
      <p:sp>
        <p:nvSpPr>
          <p:cNvPr id="4" name="Title 3">
            <a:extLst>
              <a:ext uri="{FF2B5EF4-FFF2-40B4-BE49-F238E27FC236}">
                <a16:creationId xmlns:a16="http://schemas.microsoft.com/office/drawing/2014/main" id="{53257EE3-200D-4C39-865C-65C66BFD158B}"/>
              </a:ext>
            </a:extLst>
          </p:cNvPr>
          <p:cNvSpPr>
            <a:spLocks noGrp="1"/>
          </p:cNvSpPr>
          <p:nvPr>
            <p:ph type="title"/>
          </p:nvPr>
        </p:nvSpPr>
        <p:spPr/>
        <p:txBody>
          <a:bodyPr/>
          <a:lstStyle/>
          <a:p>
            <a:r>
              <a:rPr lang="en-US" dirty="0"/>
              <a:t>Chief Medical Factor</a:t>
            </a:r>
            <a:br>
              <a:rPr lang="en-US" dirty="0"/>
            </a:br>
            <a:r>
              <a:rPr lang="en-US" sz="2800" b="0" dirty="0"/>
              <a:t>Diagnostic Error</a:t>
            </a:r>
            <a:endParaRPr lang="en-US" b="0" dirty="0"/>
          </a:p>
        </p:txBody>
      </p:sp>
    </p:spTree>
    <p:extLst>
      <p:ext uri="{BB962C8B-B14F-4D97-AF65-F5344CB8AC3E}">
        <p14:creationId xmlns:p14="http://schemas.microsoft.com/office/powerpoint/2010/main" val="3363127703"/>
      </p:ext>
    </p:extLst>
  </p:cSld>
  <p:clrMapOvr>
    <a:masterClrMapping/>
  </p:clrMapOvr>
  <p:transition spd="slow">
    <p:randomBar dir="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E3A0FE8-3271-464F-8171-DC275E090E97}"/>
              </a:ext>
            </a:extLst>
          </p:cNvPr>
          <p:cNvGraphicFramePr>
            <a:graphicFrameLocks noGrp="1"/>
          </p:cNvGraphicFramePr>
          <p:nvPr>
            <p:ph idx="1"/>
            <p:extLst>
              <p:ext uri="{D42A27DB-BD31-4B8C-83A1-F6EECF244321}">
                <p14:modId xmlns:p14="http://schemas.microsoft.com/office/powerpoint/2010/main" val="2284557103"/>
              </p:ext>
            </p:extLst>
          </p:nvPr>
        </p:nvGraphicFramePr>
        <p:xfrm>
          <a:off x="628649" y="1825627"/>
          <a:ext cx="7886700" cy="4074430"/>
        </p:xfrm>
        <a:graphic>
          <a:graphicData uri="http://schemas.openxmlformats.org/drawingml/2006/table">
            <a:tbl>
              <a:tblPr firstRow="1" firstCol="1" bandRow="1">
                <a:tableStyleId>{93296810-A885-4BE3-A3E7-6D5BEEA58F35}</a:tableStyleId>
              </a:tblPr>
              <a:tblGrid>
                <a:gridCol w="2070706">
                  <a:extLst>
                    <a:ext uri="{9D8B030D-6E8A-4147-A177-3AD203B41FA5}">
                      <a16:colId xmlns:a16="http://schemas.microsoft.com/office/drawing/2014/main" val="3687168128"/>
                    </a:ext>
                  </a:extLst>
                </a:gridCol>
                <a:gridCol w="1452068">
                  <a:extLst>
                    <a:ext uri="{9D8B030D-6E8A-4147-A177-3AD203B41FA5}">
                      <a16:colId xmlns:a16="http://schemas.microsoft.com/office/drawing/2014/main" val="1668873844"/>
                    </a:ext>
                  </a:extLst>
                </a:gridCol>
                <a:gridCol w="4363926">
                  <a:extLst>
                    <a:ext uri="{9D8B030D-6E8A-4147-A177-3AD203B41FA5}">
                      <a16:colId xmlns:a16="http://schemas.microsoft.com/office/drawing/2014/main" val="1438861204"/>
                    </a:ext>
                  </a:extLst>
                </a:gridCol>
              </a:tblGrid>
              <a:tr h="690524">
                <a:tc>
                  <a:txBody>
                    <a:bodyPr/>
                    <a:lstStyle/>
                    <a:p>
                      <a:pPr marL="0" marR="0" algn="l">
                        <a:lnSpc>
                          <a:spcPct val="107000"/>
                        </a:lnSpc>
                        <a:spcBef>
                          <a:spcPts val="0"/>
                        </a:spcBef>
                        <a:spcAft>
                          <a:spcPts val="0"/>
                        </a:spcAft>
                      </a:pPr>
                      <a:r>
                        <a:rPr lang="en-US" sz="1600" dirty="0">
                          <a:effectLst/>
                        </a:rPr>
                        <a:t>Category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Percentage of files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Missed diagnosis allegation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6557257"/>
                  </a:ext>
                </a:extLst>
              </a:tr>
              <a:tr h="2091460">
                <a:tc>
                  <a:txBody>
                    <a:bodyPr/>
                    <a:lstStyle/>
                    <a:p>
                      <a:pPr marL="0" marR="0" algn="l">
                        <a:lnSpc>
                          <a:spcPct val="107000"/>
                        </a:lnSpc>
                        <a:spcBef>
                          <a:spcPts val="0"/>
                        </a:spcBef>
                        <a:spcAft>
                          <a:spcPts val="0"/>
                        </a:spcAft>
                      </a:pPr>
                      <a:r>
                        <a:rPr lang="en-US" sz="1400" b="0" dirty="0">
                          <a:effectLst/>
                        </a:rPr>
                        <a:t>Cancer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63%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Breast (22%)</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Lung (7%)</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Colon (5%)</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Other (21%):</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rPr>
                        <a:t>Liposarcoma</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rPr>
                        <a:t>Glioblastoma</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rPr>
                        <a:t>Cervical spine</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rPr>
                        <a:t>Nasopharyngeal </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rPr>
                        <a:t>Renal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5384039"/>
                  </a:ext>
                </a:extLst>
              </a:tr>
              <a:tr h="1292446">
                <a:tc>
                  <a:txBody>
                    <a:bodyPr/>
                    <a:lstStyle/>
                    <a:p>
                      <a:pPr marL="0" marR="0" algn="l">
                        <a:lnSpc>
                          <a:spcPct val="107000"/>
                        </a:lnSpc>
                        <a:spcBef>
                          <a:spcPts val="0"/>
                        </a:spcBef>
                        <a:spcAft>
                          <a:spcPts val="0"/>
                        </a:spcAft>
                      </a:pPr>
                      <a:r>
                        <a:rPr lang="en-US" sz="1400" b="0" dirty="0">
                          <a:effectLst/>
                        </a:rPr>
                        <a:t>Pulmonary related </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Hemopneumothorax</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Pneumonia</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Aspiration pneumonia in a newborn</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Deep Vein Thrombosis (DVT)/ Pulmonary Embolus (PE)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46983353"/>
                  </a:ext>
                </a:extLst>
              </a:tr>
            </a:tbl>
          </a:graphicData>
        </a:graphic>
      </p:graphicFrame>
      <p:sp>
        <p:nvSpPr>
          <p:cNvPr id="3" name="Slide Number Placeholder 2">
            <a:extLst>
              <a:ext uri="{FF2B5EF4-FFF2-40B4-BE49-F238E27FC236}">
                <a16:creationId xmlns:a16="http://schemas.microsoft.com/office/drawing/2014/main" id="{82F2E6BC-1425-4D5B-914E-3C31B491E04E}"/>
              </a:ext>
            </a:extLst>
          </p:cNvPr>
          <p:cNvSpPr>
            <a:spLocks noGrp="1"/>
          </p:cNvSpPr>
          <p:nvPr>
            <p:ph type="sldNum" sz="quarter" idx="15"/>
          </p:nvPr>
        </p:nvSpPr>
        <p:spPr/>
        <p:txBody>
          <a:bodyPr/>
          <a:lstStyle/>
          <a:p>
            <a:fld id="{B35AE9FF-4774-433D-9692-0A446705F1E3}" type="slidenum">
              <a:rPr lang="en-US" smtClean="0"/>
              <a:t>48</a:t>
            </a:fld>
            <a:endParaRPr lang="en-US" dirty="0"/>
          </a:p>
        </p:txBody>
      </p:sp>
      <p:sp>
        <p:nvSpPr>
          <p:cNvPr id="4" name="Title 3">
            <a:extLst>
              <a:ext uri="{FF2B5EF4-FFF2-40B4-BE49-F238E27FC236}">
                <a16:creationId xmlns:a16="http://schemas.microsoft.com/office/drawing/2014/main" id="{CF62FE8D-DF69-4165-8CB3-949F1F80E7E5}"/>
              </a:ext>
            </a:extLst>
          </p:cNvPr>
          <p:cNvSpPr>
            <a:spLocks noGrp="1"/>
          </p:cNvSpPr>
          <p:nvPr>
            <p:ph type="title"/>
          </p:nvPr>
        </p:nvSpPr>
        <p:spPr/>
        <p:txBody>
          <a:bodyPr/>
          <a:lstStyle/>
          <a:p>
            <a:r>
              <a:rPr lang="en-US" dirty="0"/>
              <a:t>Chief Medical Factor</a:t>
            </a:r>
            <a:br>
              <a:rPr lang="en-US" b="0" dirty="0"/>
            </a:br>
            <a:r>
              <a:rPr lang="en-US" sz="2800" b="0" dirty="0"/>
              <a:t>Diagnostic Error</a:t>
            </a:r>
            <a:endParaRPr lang="en-US" b="0" dirty="0"/>
          </a:p>
        </p:txBody>
      </p:sp>
    </p:spTree>
    <p:extLst>
      <p:ext uri="{BB962C8B-B14F-4D97-AF65-F5344CB8AC3E}">
        <p14:creationId xmlns:p14="http://schemas.microsoft.com/office/powerpoint/2010/main" val="848089392"/>
      </p:ext>
    </p:extLst>
  </p:cSld>
  <p:clrMapOvr>
    <a:masterClrMapping/>
  </p:clrMapOvr>
  <p:transition spd="slow">
    <p:randomBar dir="ver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51C184A-C9A5-444F-A0D3-FFBABC69C9BE}"/>
              </a:ext>
            </a:extLst>
          </p:cNvPr>
          <p:cNvSpPr>
            <a:spLocks noGrp="1"/>
          </p:cNvSpPr>
          <p:nvPr>
            <p:ph type="sldNum" sz="quarter" idx="15"/>
          </p:nvPr>
        </p:nvSpPr>
        <p:spPr/>
        <p:txBody>
          <a:bodyPr/>
          <a:lstStyle/>
          <a:p>
            <a:fld id="{B35AE9FF-4774-433D-9692-0A446705F1E3}" type="slidenum">
              <a:rPr lang="en-US" smtClean="0"/>
              <a:t>49</a:t>
            </a:fld>
            <a:endParaRPr lang="en-US" dirty="0"/>
          </a:p>
        </p:txBody>
      </p:sp>
      <p:sp>
        <p:nvSpPr>
          <p:cNvPr id="4" name="Title 3">
            <a:extLst>
              <a:ext uri="{FF2B5EF4-FFF2-40B4-BE49-F238E27FC236}">
                <a16:creationId xmlns:a16="http://schemas.microsoft.com/office/drawing/2014/main" id="{E1A06A98-0910-4303-9E69-29C76DFF3FF0}"/>
              </a:ext>
            </a:extLst>
          </p:cNvPr>
          <p:cNvSpPr>
            <a:spLocks noGrp="1"/>
          </p:cNvSpPr>
          <p:nvPr>
            <p:ph type="title"/>
          </p:nvPr>
        </p:nvSpPr>
        <p:spPr/>
        <p:txBody>
          <a:bodyPr/>
          <a:lstStyle/>
          <a:p>
            <a:r>
              <a:rPr lang="en-US" dirty="0"/>
              <a:t>Chief Medical Factor</a:t>
            </a:r>
            <a:br>
              <a:rPr lang="en-US" dirty="0"/>
            </a:br>
            <a:r>
              <a:rPr lang="en-US" sz="2800" b="0" dirty="0"/>
              <a:t>Diagnostic Error</a:t>
            </a:r>
            <a:endParaRPr lang="en-US" b="0" dirty="0"/>
          </a:p>
        </p:txBody>
      </p:sp>
      <p:graphicFrame>
        <p:nvGraphicFramePr>
          <p:cNvPr id="8" name="Content Placeholder 7">
            <a:extLst>
              <a:ext uri="{FF2B5EF4-FFF2-40B4-BE49-F238E27FC236}">
                <a16:creationId xmlns:a16="http://schemas.microsoft.com/office/drawing/2014/main" id="{E088A048-39EE-4C08-BD94-081199B4E770}"/>
              </a:ext>
            </a:extLst>
          </p:cNvPr>
          <p:cNvGraphicFramePr>
            <a:graphicFrameLocks noGrp="1"/>
          </p:cNvGraphicFramePr>
          <p:nvPr>
            <p:ph idx="1"/>
            <p:extLst>
              <p:ext uri="{D42A27DB-BD31-4B8C-83A1-F6EECF244321}">
                <p14:modId xmlns:p14="http://schemas.microsoft.com/office/powerpoint/2010/main" val="2879745423"/>
              </p:ext>
            </p:extLst>
          </p:nvPr>
        </p:nvGraphicFramePr>
        <p:xfrm>
          <a:off x="628650" y="1825627"/>
          <a:ext cx="7886700" cy="4052658"/>
        </p:xfrm>
        <a:graphic>
          <a:graphicData uri="http://schemas.openxmlformats.org/drawingml/2006/table">
            <a:tbl>
              <a:tblPr firstRow="1" firstCol="1" bandRow="1">
                <a:tableStyleId>{93296810-A885-4BE3-A3E7-6D5BEEA58F35}</a:tableStyleId>
              </a:tblPr>
              <a:tblGrid>
                <a:gridCol w="2005094">
                  <a:extLst>
                    <a:ext uri="{9D8B030D-6E8A-4147-A177-3AD203B41FA5}">
                      <a16:colId xmlns:a16="http://schemas.microsoft.com/office/drawing/2014/main" val="2354709945"/>
                    </a:ext>
                  </a:extLst>
                </a:gridCol>
                <a:gridCol w="1299529">
                  <a:extLst>
                    <a:ext uri="{9D8B030D-6E8A-4147-A177-3AD203B41FA5}">
                      <a16:colId xmlns:a16="http://schemas.microsoft.com/office/drawing/2014/main" val="3212365855"/>
                    </a:ext>
                  </a:extLst>
                </a:gridCol>
                <a:gridCol w="4582077">
                  <a:extLst>
                    <a:ext uri="{9D8B030D-6E8A-4147-A177-3AD203B41FA5}">
                      <a16:colId xmlns:a16="http://schemas.microsoft.com/office/drawing/2014/main" val="1323612253"/>
                    </a:ext>
                  </a:extLst>
                </a:gridCol>
              </a:tblGrid>
              <a:tr h="719848">
                <a:tc>
                  <a:txBody>
                    <a:bodyPr/>
                    <a:lstStyle/>
                    <a:p>
                      <a:pPr marL="0" marR="0">
                        <a:lnSpc>
                          <a:spcPct val="107000"/>
                        </a:lnSpc>
                        <a:spcBef>
                          <a:spcPts val="0"/>
                        </a:spcBef>
                        <a:spcAft>
                          <a:spcPts val="0"/>
                        </a:spcAft>
                      </a:pPr>
                      <a:r>
                        <a:rPr lang="en-US" sz="1600" dirty="0">
                          <a:effectLst/>
                        </a:rPr>
                        <a:t>Category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Percentage of files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07000"/>
                        </a:lnSpc>
                        <a:spcBef>
                          <a:spcPts val="0"/>
                        </a:spcBef>
                        <a:spcAft>
                          <a:spcPts val="0"/>
                        </a:spcAft>
                      </a:pPr>
                      <a:r>
                        <a:rPr lang="en-US" sz="1600" dirty="0">
                          <a:effectLst/>
                        </a:rPr>
                        <a:t>Missed diagnosis allegation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68271580"/>
                  </a:ext>
                </a:extLst>
              </a:tr>
              <a:tr h="1336550">
                <a:tc>
                  <a:txBody>
                    <a:bodyPr/>
                    <a:lstStyle/>
                    <a:p>
                      <a:pPr marL="0" marR="0">
                        <a:lnSpc>
                          <a:spcPct val="107000"/>
                        </a:lnSpc>
                        <a:spcBef>
                          <a:spcPts val="0"/>
                        </a:spcBef>
                        <a:spcAft>
                          <a:spcPts val="0"/>
                        </a:spcAft>
                      </a:pPr>
                      <a:r>
                        <a:rPr lang="en-US" sz="1400" b="0" dirty="0">
                          <a:effectLst/>
                        </a:rPr>
                        <a:t>Cardiac related</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Coronary Artery Disease (CAD)</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Endocarditis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Cardiomyopathy:</a:t>
                      </a:r>
                    </a:p>
                    <a:p>
                      <a:pPr marL="742950" marR="0" lvl="1" indent="-285750">
                        <a:lnSpc>
                          <a:spcPct val="107000"/>
                        </a:lnSpc>
                        <a:spcBef>
                          <a:spcPts val="0"/>
                        </a:spcBef>
                        <a:spcAft>
                          <a:spcPts val="0"/>
                        </a:spcAft>
                        <a:buFont typeface="Courier New" panose="02070309020205020404" pitchFamily="49" charset="0"/>
                        <a:buChar char="o"/>
                      </a:pPr>
                      <a:r>
                        <a:rPr lang="en-US" sz="1400" dirty="0">
                          <a:effectLst/>
                        </a:rPr>
                        <a:t>Heart failure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71515187"/>
                  </a:ext>
                </a:extLst>
              </a:tr>
              <a:tr h="659710">
                <a:tc>
                  <a:txBody>
                    <a:bodyPr/>
                    <a:lstStyle/>
                    <a:p>
                      <a:pPr marL="0" marR="0">
                        <a:lnSpc>
                          <a:spcPct val="107000"/>
                        </a:lnSpc>
                        <a:spcBef>
                          <a:spcPts val="0"/>
                        </a:spcBef>
                        <a:spcAft>
                          <a:spcPts val="0"/>
                        </a:spcAft>
                      </a:pPr>
                      <a:r>
                        <a:rPr lang="en-US" sz="1400" b="0" dirty="0">
                          <a:effectLst/>
                        </a:rPr>
                        <a:t>Vascular related</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Thoracic dissection</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Arterial thrombosis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59631173"/>
                  </a:ext>
                </a:extLst>
              </a:tr>
              <a:tr h="1336550">
                <a:tc>
                  <a:txBody>
                    <a:bodyPr/>
                    <a:lstStyle/>
                    <a:p>
                      <a:pPr marL="0" marR="0">
                        <a:lnSpc>
                          <a:spcPct val="107000"/>
                        </a:lnSpc>
                        <a:spcBef>
                          <a:spcPts val="0"/>
                        </a:spcBef>
                        <a:spcAft>
                          <a:spcPts val="0"/>
                        </a:spcAft>
                      </a:pPr>
                      <a:r>
                        <a:rPr lang="en-US" sz="1400" b="0" dirty="0">
                          <a:effectLst/>
                        </a:rPr>
                        <a:t>Other</a:t>
                      </a:r>
                      <a:endParaRPr lang="en-US"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dirty="0">
                          <a:effectLst/>
                        </a:rPr>
                        <a:t>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42900" marR="0" lvl="0" indent="-342900">
                        <a:lnSpc>
                          <a:spcPct val="107000"/>
                        </a:lnSpc>
                        <a:spcBef>
                          <a:spcPts val="0"/>
                        </a:spcBef>
                        <a:spcAft>
                          <a:spcPts val="0"/>
                        </a:spcAft>
                        <a:buFont typeface="Symbol" panose="05050102010706020507" pitchFamily="18" charset="2"/>
                        <a:buChar char=""/>
                      </a:pPr>
                      <a:r>
                        <a:rPr lang="en-US" sz="1400" dirty="0">
                          <a:effectLst/>
                        </a:rPr>
                        <a:t>Gastric hemorrhage</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Hydrocephalus</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Acoustic neuroma</a:t>
                      </a:r>
                    </a:p>
                    <a:p>
                      <a:pPr marL="342900" marR="0" lvl="0" indent="-342900">
                        <a:lnSpc>
                          <a:spcPct val="107000"/>
                        </a:lnSpc>
                        <a:spcBef>
                          <a:spcPts val="0"/>
                        </a:spcBef>
                        <a:spcAft>
                          <a:spcPts val="0"/>
                        </a:spcAft>
                        <a:buFont typeface="Symbol" panose="05050102010706020507" pitchFamily="18" charset="2"/>
                        <a:buChar char=""/>
                      </a:pPr>
                      <a:r>
                        <a:rPr lang="en-US" sz="1400" dirty="0">
                          <a:effectLst/>
                        </a:rPr>
                        <a:t>Hypertensive encephalopathy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26727906"/>
                  </a:ext>
                </a:extLst>
              </a:tr>
            </a:tbl>
          </a:graphicData>
        </a:graphic>
      </p:graphicFrame>
    </p:spTree>
    <p:extLst>
      <p:ext uri="{BB962C8B-B14F-4D97-AF65-F5344CB8AC3E}">
        <p14:creationId xmlns:p14="http://schemas.microsoft.com/office/powerpoint/2010/main" val="391835030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D910F0-22FC-4E57-BE9E-C63825E480DC}"/>
              </a:ext>
            </a:extLst>
          </p:cNvPr>
          <p:cNvSpPr>
            <a:spLocks noGrp="1"/>
          </p:cNvSpPr>
          <p:nvPr>
            <p:ph idx="1"/>
          </p:nvPr>
        </p:nvSpPr>
        <p:spPr/>
        <p:txBody>
          <a:bodyPr/>
          <a:lstStyle/>
          <a:p>
            <a:r>
              <a:rPr lang="en-US"/>
              <a:t>MLMIC Insurance Company prepared this analysis of claims that closed during 2013 through 2017 and resulted in payments of one million dollars or more. </a:t>
            </a:r>
          </a:p>
          <a:p>
            <a:r>
              <a:rPr lang="en-US"/>
              <a:t>Our </a:t>
            </a:r>
            <a:r>
              <a:rPr lang="en-US" dirty="0"/>
              <a:t>goal was to determine the issues and commonalities of those losses in order to proactively mitigate high exposure risks for our insureds.</a:t>
            </a:r>
          </a:p>
          <a:p>
            <a:endParaRPr lang="en-US" dirty="0"/>
          </a:p>
        </p:txBody>
      </p:sp>
      <p:sp>
        <p:nvSpPr>
          <p:cNvPr id="3" name="Slide Number Placeholder 2">
            <a:extLst>
              <a:ext uri="{FF2B5EF4-FFF2-40B4-BE49-F238E27FC236}">
                <a16:creationId xmlns:a16="http://schemas.microsoft.com/office/drawing/2014/main" id="{53919027-0BDF-4AA7-BBC0-64D5C858C3CD}"/>
              </a:ext>
            </a:extLst>
          </p:cNvPr>
          <p:cNvSpPr>
            <a:spLocks noGrp="1"/>
          </p:cNvSpPr>
          <p:nvPr>
            <p:ph type="sldNum" sz="quarter" idx="15"/>
          </p:nvPr>
        </p:nvSpPr>
        <p:spPr/>
        <p:txBody>
          <a:bodyPr/>
          <a:lstStyle/>
          <a:p>
            <a:fld id="{B35AE9FF-4774-433D-9692-0A446705F1E3}" type="slidenum">
              <a:rPr lang="en-US" smtClean="0"/>
              <a:pPr/>
              <a:t>5</a:t>
            </a:fld>
            <a:endParaRPr lang="en-US" dirty="0"/>
          </a:p>
        </p:txBody>
      </p:sp>
      <p:sp>
        <p:nvSpPr>
          <p:cNvPr id="4" name="Title 3">
            <a:extLst>
              <a:ext uri="{FF2B5EF4-FFF2-40B4-BE49-F238E27FC236}">
                <a16:creationId xmlns:a16="http://schemas.microsoft.com/office/drawing/2014/main" id="{58E88DF7-D979-46A7-BF1B-0CC947FDFEBC}"/>
              </a:ext>
            </a:extLst>
          </p:cNvPr>
          <p:cNvSpPr>
            <a:spLocks noGrp="1"/>
          </p:cNvSpPr>
          <p:nvPr>
            <p:ph type="title"/>
          </p:nvPr>
        </p:nvSpPr>
        <p:spPr/>
        <p:txBody>
          <a:bodyPr/>
          <a:lstStyle/>
          <a:p>
            <a:r>
              <a:rPr lang="en-US" dirty="0"/>
              <a:t>Million Dollar Claims</a:t>
            </a:r>
            <a:br>
              <a:rPr lang="en-US" dirty="0"/>
            </a:br>
            <a:r>
              <a:rPr lang="en-US" sz="2800" b="0" dirty="0"/>
              <a:t>A Closer Look</a:t>
            </a:r>
            <a:endParaRPr lang="en-US" b="0" dirty="0"/>
          </a:p>
        </p:txBody>
      </p:sp>
    </p:spTree>
    <p:extLst>
      <p:ext uri="{BB962C8B-B14F-4D97-AF65-F5344CB8AC3E}">
        <p14:creationId xmlns:p14="http://schemas.microsoft.com/office/powerpoint/2010/main" val="3068666335"/>
      </p:ext>
    </p:extLst>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FBFC4-4AE2-4CE9-A0DA-41A80AE16CE8}"/>
              </a:ext>
            </a:extLst>
          </p:cNvPr>
          <p:cNvSpPr>
            <a:spLocks noGrp="1"/>
          </p:cNvSpPr>
          <p:nvPr>
            <p:ph type="sldNum" sz="quarter" idx="15"/>
          </p:nvPr>
        </p:nvSpPr>
        <p:spPr/>
        <p:txBody>
          <a:bodyPr/>
          <a:lstStyle/>
          <a:p>
            <a:fld id="{B35AE9FF-4774-433D-9692-0A446705F1E3}" type="slidenum">
              <a:rPr lang="en-US" smtClean="0"/>
              <a:t>50</a:t>
            </a:fld>
            <a:endParaRPr lang="en-US" dirty="0"/>
          </a:p>
        </p:txBody>
      </p:sp>
      <p:sp>
        <p:nvSpPr>
          <p:cNvPr id="4" name="Title 3">
            <a:extLst>
              <a:ext uri="{FF2B5EF4-FFF2-40B4-BE49-F238E27FC236}">
                <a16:creationId xmlns:a16="http://schemas.microsoft.com/office/drawing/2014/main" id="{E91D2E32-5D94-407D-9AA1-C631EE98786E}"/>
              </a:ext>
            </a:extLst>
          </p:cNvPr>
          <p:cNvSpPr>
            <a:spLocks noGrp="1"/>
          </p:cNvSpPr>
          <p:nvPr>
            <p:ph type="title"/>
          </p:nvPr>
        </p:nvSpPr>
        <p:spPr/>
        <p:txBody>
          <a:bodyPr/>
          <a:lstStyle/>
          <a:p>
            <a:r>
              <a:rPr lang="en-US" dirty="0"/>
              <a:t>Case Study</a:t>
            </a:r>
            <a:br>
              <a:rPr lang="en-US" dirty="0"/>
            </a:br>
            <a:r>
              <a:rPr lang="en-US" sz="2800" b="0" dirty="0"/>
              <a:t>A Missed Abscess</a:t>
            </a:r>
            <a:endParaRPr lang="en-US" b="0" dirty="0"/>
          </a:p>
        </p:txBody>
      </p:sp>
      <p:sp>
        <p:nvSpPr>
          <p:cNvPr id="6" name="Rectangle 5">
            <a:extLst>
              <a:ext uri="{FF2B5EF4-FFF2-40B4-BE49-F238E27FC236}">
                <a16:creationId xmlns:a16="http://schemas.microsoft.com/office/drawing/2014/main" id="{53341F8F-2850-43A2-A922-0714F966ADC8}"/>
              </a:ext>
            </a:extLst>
          </p:cNvPr>
          <p:cNvSpPr/>
          <p:nvPr/>
        </p:nvSpPr>
        <p:spPr>
          <a:xfrm>
            <a:off x="5478236" y="957697"/>
            <a:ext cx="3300004" cy="1338828"/>
          </a:xfrm>
          <a:prstGeom prst="rect">
            <a:avLst/>
          </a:prstGeom>
        </p:spPr>
        <p:txBody>
          <a:bodyPr wrap="square">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56-year-old woman presented to her primary care physician (who specialized in Internal Medicine) with a 3 month history of neck pain.</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8B2F9079-FA71-4170-B1A3-D990BDC8EA5B}"/>
              </a:ext>
            </a:extLst>
          </p:cNvPr>
          <p:cNvPicPr>
            <a:picLocks noChangeAspect="1"/>
          </p:cNvPicPr>
          <p:nvPr/>
        </p:nvPicPr>
        <p:blipFill>
          <a:blip r:embed="rId3"/>
          <a:stretch>
            <a:fillRect/>
          </a:stretch>
        </p:blipFill>
        <p:spPr>
          <a:xfrm>
            <a:off x="182499" y="2488080"/>
            <a:ext cx="8779001" cy="3359187"/>
          </a:xfrm>
          <a:prstGeom prst="rect">
            <a:avLst/>
          </a:prstGeom>
        </p:spPr>
      </p:pic>
    </p:spTree>
    <p:extLst>
      <p:ext uri="{BB962C8B-B14F-4D97-AF65-F5344CB8AC3E}">
        <p14:creationId xmlns:p14="http://schemas.microsoft.com/office/powerpoint/2010/main" val="4142300582"/>
      </p:ext>
    </p:extLst>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FBFC4-4AE2-4CE9-A0DA-41A80AE16CE8}"/>
              </a:ext>
            </a:extLst>
          </p:cNvPr>
          <p:cNvSpPr>
            <a:spLocks noGrp="1"/>
          </p:cNvSpPr>
          <p:nvPr>
            <p:ph type="sldNum" sz="quarter" idx="15"/>
          </p:nvPr>
        </p:nvSpPr>
        <p:spPr/>
        <p:txBody>
          <a:bodyPr/>
          <a:lstStyle/>
          <a:p>
            <a:fld id="{B35AE9FF-4774-433D-9692-0A446705F1E3}" type="slidenum">
              <a:rPr lang="en-US" smtClean="0"/>
              <a:t>51</a:t>
            </a:fld>
            <a:endParaRPr lang="en-US" dirty="0"/>
          </a:p>
        </p:txBody>
      </p:sp>
      <p:sp>
        <p:nvSpPr>
          <p:cNvPr id="4" name="Title 3">
            <a:extLst>
              <a:ext uri="{FF2B5EF4-FFF2-40B4-BE49-F238E27FC236}">
                <a16:creationId xmlns:a16="http://schemas.microsoft.com/office/drawing/2014/main" id="{E91D2E32-5D94-407D-9AA1-C631EE98786E}"/>
              </a:ext>
            </a:extLst>
          </p:cNvPr>
          <p:cNvSpPr>
            <a:spLocks noGrp="1"/>
          </p:cNvSpPr>
          <p:nvPr>
            <p:ph type="title"/>
          </p:nvPr>
        </p:nvSpPr>
        <p:spPr/>
        <p:txBody>
          <a:bodyPr/>
          <a:lstStyle/>
          <a:p>
            <a:r>
              <a:rPr lang="en-US" dirty="0"/>
              <a:t>Case Study</a:t>
            </a:r>
            <a:br>
              <a:rPr lang="en-US" dirty="0"/>
            </a:br>
            <a:r>
              <a:rPr lang="en-US" sz="2800" b="0" dirty="0"/>
              <a:t>A Missed Abscess</a:t>
            </a:r>
            <a:endParaRPr lang="en-US" b="0" dirty="0"/>
          </a:p>
        </p:txBody>
      </p:sp>
      <p:sp>
        <p:nvSpPr>
          <p:cNvPr id="6" name="Rectangle 5">
            <a:extLst>
              <a:ext uri="{FF2B5EF4-FFF2-40B4-BE49-F238E27FC236}">
                <a16:creationId xmlns:a16="http://schemas.microsoft.com/office/drawing/2014/main" id="{53341F8F-2850-43A2-A922-0714F966ADC8}"/>
              </a:ext>
            </a:extLst>
          </p:cNvPr>
          <p:cNvSpPr/>
          <p:nvPr/>
        </p:nvSpPr>
        <p:spPr>
          <a:xfrm>
            <a:off x="5478236" y="957697"/>
            <a:ext cx="3288574" cy="1338828"/>
          </a:xfrm>
          <a:prstGeom prst="rect">
            <a:avLst/>
          </a:prstGeom>
        </p:spPr>
        <p:txBody>
          <a:bodyPr wrap="square">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56-year-old woman presented to her primary care physician (who specialized in Internal Medicine) with a 3 month history of neck pain.</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57" name="Picture 56">
            <a:extLst>
              <a:ext uri="{FF2B5EF4-FFF2-40B4-BE49-F238E27FC236}">
                <a16:creationId xmlns:a16="http://schemas.microsoft.com/office/drawing/2014/main" id="{FC721EB0-F7B6-475A-B378-1F6FA5287828}"/>
              </a:ext>
            </a:extLst>
          </p:cNvPr>
          <p:cNvPicPr>
            <a:picLocks noChangeAspect="1"/>
          </p:cNvPicPr>
          <p:nvPr/>
        </p:nvPicPr>
        <p:blipFill>
          <a:blip r:embed="rId3"/>
          <a:stretch>
            <a:fillRect/>
          </a:stretch>
        </p:blipFill>
        <p:spPr>
          <a:xfrm>
            <a:off x="182499" y="2447208"/>
            <a:ext cx="8779001" cy="3401863"/>
          </a:xfrm>
          <a:prstGeom prst="rect">
            <a:avLst/>
          </a:prstGeom>
        </p:spPr>
      </p:pic>
    </p:spTree>
    <p:extLst>
      <p:ext uri="{BB962C8B-B14F-4D97-AF65-F5344CB8AC3E}">
        <p14:creationId xmlns:p14="http://schemas.microsoft.com/office/powerpoint/2010/main" val="2544460581"/>
      </p:ext>
    </p:extLst>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FBFC4-4AE2-4CE9-A0DA-41A80AE16CE8}"/>
              </a:ext>
            </a:extLst>
          </p:cNvPr>
          <p:cNvSpPr>
            <a:spLocks noGrp="1"/>
          </p:cNvSpPr>
          <p:nvPr>
            <p:ph type="sldNum" sz="quarter" idx="15"/>
          </p:nvPr>
        </p:nvSpPr>
        <p:spPr/>
        <p:txBody>
          <a:bodyPr/>
          <a:lstStyle/>
          <a:p>
            <a:fld id="{B35AE9FF-4774-433D-9692-0A446705F1E3}" type="slidenum">
              <a:rPr lang="en-US" smtClean="0"/>
              <a:t>52</a:t>
            </a:fld>
            <a:endParaRPr lang="en-US" dirty="0"/>
          </a:p>
        </p:txBody>
      </p:sp>
      <p:sp>
        <p:nvSpPr>
          <p:cNvPr id="4" name="Title 3">
            <a:extLst>
              <a:ext uri="{FF2B5EF4-FFF2-40B4-BE49-F238E27FC236}">
                <a16:creationId xmlns:a16="http://schemas.microsoft.com/office/drawing/2014/main" id="{E91D2E32-5D94-407D-9AA1-C631EE98786E}"/>
              </a:ext>
            </a:extLst>
          </p:cNvPr>
          <p:cNvSpPr>
            <a:spLocks noGrp="1"/>
          </p:cNvSpPr>
          <p:nvPr>
            <p:ph type="title"/>
          </p:nvPr>
        </p:nvSpPr>
        <p:spPr/>
        <p:txBody>
          <a:bodyPr/>
          <a:lstStyle/>
          <a:p>
            <a:r>
              <a:rPr lang="en-US" dirty="0"/>
              <a:t>Case Study</a:t>
            </a:r>
            <a:br>
              <a:rPr lang="en-US" dirty="0"/>
            </a:br>
            <a:r>
              <a:rPr lang="en-US" sz="2800" b="0" dirty="0"/>
              <a:t>A Missed Abscess</a:t>
            </a:r>
            <a:endParaRPr lang="en-US" b="0" dirty="0"/>
          </a:p>
        </p:txBody>
      </p:sp>
      <p:sp>
        <p:nvSpPr>
          <p:cNvPr id="6" name="Rectangle 5">
            <a:extLst>
              <a:ext uri="{FF2B5EF4-FFF2-40B4-BE49-F238E27FC236}">
                <a16:creationId xmlns:a16="http://schemas.microsoft.com/office/drawing/2014/main" id="{53341F8F-2850-43A2-A922-0714F966ADC8}"/>
              </a:ext>
            </a:extLst>
          </p:cNvPr>
          <p:cNvSpPr/>
          <p:nvPr/>
        </p:nvSpPr>
        <p:spPr>
          <a:xfrm>
            <a:off x="5478236" y="957697"/>
            <a:ext cx="3380014" cy="1338828"/>
          </a:xfrm>
          <a:prstGeom prst="rect">
            <a:avLst/>
          </a:prstGeom>
        </p:spPr>
        <p:txBody>
          <a:bodyPr wrap="square">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56-year-old woman presented to her primary care physician (who specialized in Internal Medicine) with a 3 month history of neck pain.</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C084AE9A-E1C7-4DDB-AAF6-0726BDDF78F1}"/>
              </a:ext>
            </a:extLst>
          </p:cNvPr>
          <p:cNvPicPr>
            <a:picLocks noChangeAspect="1"/>
          </p:cNvPicPr>
          <p:nvPr/>
        </p:nvPicPr>
        <p:blipFill>
          <a:blip r:embed="rId3"/>
          <a:stretch>
            <a:fillRect/>
          </a:stretch>
        </p:blipFill>
        <p:spPr>
          <a:xfrm>
            <a:off x="182499" y="2468546"/>
            <a:ext cx="8779001" cy="3359187"/>
          </a:xfrm>
          <a:prstGeom prst="rect">
            <a:avLst/>
          </a:prstGeom>
        </p:spPr>
      </p:pic>
    </p:spTree>
    <p:extLst>
      <p:ext uri="{BB962C8B-B14F-4D97-AF65-F5344CB8AC3E}">
        <p14:creationId xmlns:p14="http://schemas.microsoft.com/office/powerpoint/2010/main" val="3762159287"/>
      </p:ext>
    </p:extLst>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FBFC4-4AE2-4CE9-A0DA-41A80AE16CE8}"/>
              </a:ext>
            </a:extLst>
          </p:cNvPr>
          <p:cNvSpPr>
            <a:spLocks noGrp="1"/>
          </p:cNvSpPr>
          <p:nvPr>
            <p:ph type="sldNum" sz="quarter" idx="15"/>
          </p:nvPr>
        </p:nvSpPr>
        <p:spPr/>
        <p:txBody>
          <a:bodyPr/>
          <a:lstStyle/>
          <a:p>
            <a:fld id="{B35AE9FF-4774-433D-9692-0A446705F1E3}" type="slidenum">
              <a:rPr lang="en-US" smtClean="0"/>
              <a:t>53</a:t>
            </a:fld>
            <a:endParaRPr lang="en-US" dirty="0"/>
          </a:p>
        </p:txBody>
      </p:sp>
      <p:sp>
        <p:nvSpPr>
          <p:cNvPr id="4" name="Title 3">
            <a:extLst>
              <a:ext uri="{FF2B5EF4-FFF2-40B4-BE49-F238E27FC236}">
                <a16:creationId xmlns:a16="http://schemas.microsoft.com/office/drawing/2014/main" id="{E91D2E32-5D94-407D-9AA1-C631EE98786E}"/>
              </a:ext>
            </a:extLst>
          </p:cNvPr>
          <p:cNvSpPr>
            <a:spLocks noGrp="1"/>
          </p:cNvSpPr>
          <p:nvPr>
            <p:ph type="title"/>
          </p:nvPr>
        </p:nvSpPr>
        <p:spPr/>
        <p:txBody>
          <a:bodyPr/>
          <a:lstStyle/>
          <a:p>
            <a:r>
              <a:rPr lang="en-US" dirty="0"/>
              <a:t>Case Study</a:t>
            </a:r>
            <a:br>
              <a:rPr lang="en-US" dirty="0"/>
            </a:br>
            <a:r>
              <a:rPr lang="en-US" sz="2800" b="0" dirty="0"/>
              <a:t>A Missed Abscess</a:t>
            </a:r>
            <a:endParaRPr lang="en-US" b="0" dirty="0"/>
          </a:p>
        </p:txBody>
      </p:sp>
      <p:sp>
        <p:nvSpPr>
          <p:cNvPr id="6" name="Rectangle 5">
            <a:extLst>
              <a:ext uri="{FF2B5EF4-FFF2-40B4-BE49-F238E27FC236}">
                <a16:creationId xmlns:a16="http://schemas.microsoft.com/office/drawing/2014/main" id="{53341F8F-2850-43A2-A922-0714F966ADC8}"/>
              </a:ext>
            </a:extLst>
          </p:cNvPr>
          <p:cNvSpPr/>
          <p:nvPr/>
        </p:nvSpPr>
        <p:spPr>
          <a:xfrm>
            <a:off x="5478236" y="957697"/>
            <a:ext cx="3288574" cy="1338828"/>
          </a:xfrm>
          <a:prstGeom prst="rect">
            <a:avLst/>
          </a:prstGeom>
        </p:spPr>
        <p:txBody>
          <a:bodyPr wrap="square">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56-year-old woman presented to her primary care physician (who specialized in Internal Medicine) with a 3 month history of neck pain.</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02581DCA-E202-457E-9170-92C17EA791FA}"/>
              </a:ext>
            </a:extLst>
          </p:cNvPr>
          <p:cNvPicPr>
            <a:picLocks noChangeAspect="1"/>
          </p:cNvPicPr>
          <p:nvPr/>
        </p:nvPicPr>
        <p:blipFill>
          <a:blip r:embed="rId3"/>
          <a:stretch>
            <a:fillRect/>
          </a:stretch>
        </p:blipFill>
        <p:spPr>
          <a:xfrm>
            <a:off x="182499" y="2458638"/>
            <a:ext cx="8779001" cy="3401863"/>
          </a:xfrm>
          <a:prstGeom prst="rect">
            <a:avLst/>
          </a:prstGeom>
        </p:spPr>
      </p:pic>
    </p:spTree>
    <p:extLst>
      <p:ext uri="{BB962C8B-B14F-4D97-AF65-F5344CB8AC3E}">
        <p14:creationId xmlns:p14="http://schemas.microsoft.com/office/powerpoint/2010/main" val="4012853861"/>
      </p:ext>
    </p:extLst>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EFBFC4-4AE2-4CE9-A0DA-41A80AE16CE8}"/>
              </a:ext>
            </a:extLst>
          </p:cNvPr>
          <p:cNvSpPr>
            <a:spLocks noGrp="1"/>
          </p:cNvSpPr>
          <p:nvPr>
            <p:ph type="sldNum" sz="quarter" idx="15"/>
          </p:nvPr>
        </p:nvSpPr>
        <p:spPr/>
        <p:txBody>
          <a:bodyPr/>
          <a:lstStyle/>
          <a:p>
            <a:fld id="{B35AE9FF-4774-433D-9692-0A446705F1E3}" type="slidenum">
              <a:rPr lang="en-US" smtClean="0"/>
              <a:t>54</a:t>
            </a:fld>
            <a:endParaRPr lang="en-US" dirty="0"/>
          </a:p>
        </p:txBody>
      </p:sp>
      <p:sp>
        <p:nvSpPr>
          <p:cNvPr id="4" name="Title 3">
            <a:extLst>
              <a:ext uri="{FF2B5EF4-FFF2-40B4-BE49-F238E27FC236}">
                <a16:creationId xmlns:a16="http://schemas.microsoft.com/office/drawing/2014/main" id="{E91D2E32-5D94-407D-9AA1-C631EE98786E}"/>
              </a:ext>
            </a:extLst>
          </p:cNvPr>
          <p:cNvSpPr>
            <a:spLocks noGrp="1"/>
          </p:cNvSpPr>
          <p:nvPr>
            <p:ph type="title"/>
          </p:nvPr>
        </p:nvSpPr>
        <p:spPr/>
        <p:txBody>
          <a:bodyPr/>
          <a:lstStyle/>
          <a:p>
            <a:r>
              <a:rPr lang="en-US" dirty="0"/>
              <a:t>Case Study</a:t>
            </a:r>
            <a:br>
              <a:rPr lang="en-US" dirty="0"/>
            </a:br>
            <a:r>
              <a:rPr lang="en-US" sz="2800" b="0" dirty="0"/>
              <a:t>A Missed Abscess</a:t>
            </a:r>
            <a:endParaRPr lang="en-US" b="0" dirty="0"/>
          </a:p>
        </p:txBody>
      </p:sp>
      <p:sp>
        <p:nvSpPr>
          <p:cNvPr id="6" name="Rectangle 5">
            <a:extLst>
              <a:ext uri="{FF2B5EF4-FFF2-40B4-BE49-F238E27FC236}">
                <a16:creationId xmlns:a16="http://schemas.microsoft.com/office/drawing/2014/main" id="{53341F8F-2850-43A2-A922-0714F966ADC8}"/>
              </a:ext>
            </a:extLst>
          </p:cNvPr>
          <p:cNvSpPr/>
          <p:nvPr/>
        </p:nvSpPr>
        <p:spPr>
          <a:xfrm>
            <a:off x="5478236" y="957697"/>
            <a:ext cx="3208564" cy="1338828"/>
          </a:xfrm>
          <a:prstGeom prst="rect">
            <a:avLst/>
          </a:prstGeom>
        </p:spPr>
        <p:txBody>
          <a:bodyPr wrap="square">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56-year-old woman presented to her primary care physician (who specialized in Internal Medicine) with a 3 month history of neck pain.</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2" name="Picture 1">
            <a:extLst>
              <a:ext uri="{FF2B5EF4-FFF2-40B4-BE49-F238E27FC236}">
                <a16:creationId xmlns:a16="http://schemas.microsoft.com/office/drawing/2014/main" id="{0BC95E8A-A621-4428-8C8B-5EB5A0703694}"/>
              </a:ext>
            </a:extLst>
          </p:cNvPr>
          <p:cNvPicPr>
            <a:picLocks noChangeAspect="1"/>
          </p:cNvPicPr>
          <p:nvPr/>
        </p:nvPicPr>
        <p:blipFill>
          <a:blip r:embed="rId3"/>
          <a:stretch>
            <a:fillRect/>
          </a:stretch>
        </p:blipFill>
        <p:spPr>
          <a:xfrm>
            <a:off x="182499" y="2496235"/>
            <a:ext cx="8779001" cy="1774090"/>
          </a:xfrm>
          <a:prstGeom prst="rect">
            <a:avLst/>
          </a:prstGeom>
        </p:spPr>
      </p:pic>
    </p:spTree>
    <p:extLst>
      <p:ext uri="{BB962C8B-B14F-4D97-AF65-F5344CB8AC3E}">
        <p14:creationId xmlns:p14="http://schemas.microsoft.com/office/powerpoint/2010/main" val="2808548031"/>
      </p:ext>
    </p:extLst>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2DA0B3-28F0-497D-9C49-CE5B37E3142A}"/>
              </a:ext>
            </a:extLst>
          </p:cNvPr>
          <p:cNvSpPr>
            <a:spLocks noGrp="1"/>
          </p:cNvSpPr>
          <p:nvPr>
            <p:ph idx="1"/>
          </p:nvPr>
        </p:nvSpPr>
        <p:spPr/>
        <p:txBody>
          <a:bodyPr>
            <a:normAutofit/>
          </a:bodyPr>
          <a:lstStyle/>
          <a:p>
            <a:r>
              <a:rPr lang="en-US" dirty="0"/>
              <a:t>The lawsuit was brought forward that included nine named defendants.  </a:t>
            </a:r>
          </a:p>
          <a:p>
            <a:r>
              <a:rPr lang="en-US" dirty="0"/>
              <a:t>Allegations included:</a:t>
            </a:r>
          </a:p>
          <a:p>
            <a:pPr lvl="1"/>
            <a:r>
              <a:rPr lang="en-US" dirty="0"/>
              <a:t>a missed diagnosis of infection,</a:t>
            </a:r>
          </a:p>
          <a:p>
            <a:pPr lvl="1"/>
            <a:r>
              <a:rPr lang="en-US" dirty="0"/>
              <a:t>inadequate communication among all specialists involved,</a:t>
            </a:r>
          </a:p>
          <a:p>
            <a:pPr lvl="1"/>
            <a:r>
              <a:rPr lang="en-US" dirty="0"/>
              <a:t>a failure to follow-up on tests and lab results,</a:t>
            </a:r>
          </a:p>
          <a:p>
            <a:pPr lvl="1"/>
            <a:r>
              <a:rPr lang="en-US" dirty="0"/>
              <a:t>ineffective coordination of care among providers, and</a:t>
            </a:r>
          </a:p>
          <a:p>
            <a:pPr lvl="1"/>
            <a:r>
              <a:rPr lang="en-US" dirty="0"/>
              <a:t>deviation from the standard of care by failing to take the plaintiff to the operating room once a neurosurgical emergency had been declared.</a:t>
            </a:r>
          </a:p>
          <a:p>
            <a:pPr lvl="1"/>
            <a:endParaRPr lang="en-US" dirty="0"/>
          </a:p>
          <a:p>
            <a:endParaRPr lang="en-US" dirty="0"/>
          </a:p>
        </p:txBody>
      </p:sp>
      <p:sp>
        <p:nvSpPr>
          <p:cNvPr id="3" name="Slide Number Placeholder 2">
            <a:extLst>
              <a:ext uri="{FF2B5EF4-FFF2-40B4-BE49-F238E27FC236}">
                <a16:creationId xmlns:a16="http://schemas.microsoft.com/office/drawing/2014/main" id="{88DA83A2-1944-4520-B38A-240E57566E21}"/>
              </a:ext>
            </a:extLst>
          </p:cNvPr>
          <p:cNvSpPr>
            <a:spLocks noGrp="1"/>
          </p:cNvSpPr>
          <p:nvPr>
            <p:ph type="sldNum" sz="quarter" idx="15"/>
          </p:nvPr>
        </p:nvSpPr>
        <p:spPr/>
        <p:txBody>
          <a:bodyPr/>
          <a:lstStyle/>
          <a:p>
            <a:fld id="{B35AE9FF-4774-433D-9692-0A446705F1E3}" type="slidenum">
              <a:rPr lang="en-US" smtClean="0"/>
              <a:t>55</a:t>
            </a:fld>
            <a:endParaRPr lang="en-US" dirty="0"/>
          </a:p>
        </p:txBody>
      </p:sp>
      <p:sp>
        <p:nvSpPr>
          <p:cNvPr id="4" name="Title 3">
            <a:extLst>
              <a:ext uri="{FF2B5EF4-FFF2-40B4-BE49-F238E27FC236}">
                <a16:creationId xmlns:a16="http://schemas.microsoft.com/office/drawing/2014/main" id="{49680D2B-3776-4713-99F1-4E89F8F005CE}"/>
              </a:ext>
            </a:extLst>
          </p:cNvPr>
          <p:cNvSpPr>
            <a:spLocks noGrp="1"/>
          </p:cNvSpPr>
          <p:nvPr>
            <p:ph type="title"/>
          </p:nvPr>
        </p:nvSpPr>
        <p:spPr/>
        <p:txBody>
          <a:bodyPr/>
          <a:lstStyle/>
          <a:p>
            <a:r>
              <a:rPr lang="en-US" dirty="0"/>
              <a:t>Case Study</a:t>
            </a:r>
            <a:br>
              <a:rPr lang="en-US" dirty="0"/>
            </a:br>
            <a:r>
              <a:rPr lang="en-US" sz="2800" b="0" dirty="0"/>
              <a:t>A Missed Abscess</a:t>
            </a:r>
            <a:endParaRPr lang="en-US" b="0" dirty="0"/>
          </a:p>
        </p:txBody>
      </p:sp>
    </p:spTree>
    <p:extLst>
      <p:ext uri="{BB962C8B-B14F-4D97-AF65-F5344CB8AC3E}">
        <p14:creationId xmlns:p14="http://schemas.microsoft.com/office/powerpoint/2010/main" val="3626459562"/>
      </p:ext>
    </p:extLst>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271D79-F640-4503-91DD-7C458225635D}"/>
              </a:ext>
            </a:extLst>
          </p:cNvPr>
          <p:cNvSpPr>
            <a:spLocks noGrp="1"/>
          </p:cNvSpPr>
          <p:nvPr>
            <p:ph idx="1"/>
          </p:nvPr>
        </p:nvSpPr>
        <p:spPr/>
        <p:txBody>
          <a:bodyPr/>
          <a:lstStyle/>
          <a:p>
            <a:r>
              <a:rPr lang="en-US" dirty="0"/>
              <a:t>Regardless of settlement amounts, an allegation of a diagnostic error is costly to defend.</a:t>
            </a:r>
          </a:p>
          <a:p>
            <a:r>
              <a:rPr lang="en-US" dirty="0"/>
              <a:t>Our review identified a diagnostic error resulting in death 34% of the time, followed by significant permanent injury 32% of the time.</a:t>
            </a:r>
          </a:p>
          <a:p>
            <a:r>
              <a:rPr lang="en-US" dirty="0"/>
              <a:t>Studies on diagnostic error have shown they are usually the result of process breakdowns during the physician-patient encounter, involving individual and system-related factors. </a:t>
            </a:r>
          </a:p>
          <a:p>
            <a:pPr marL="584200" lvl="2" indent="0">
              <a:buNone/>
            </a:pPr>
            <a:r>
              <a:rPr lang="en-US" sz="1300" i="1" dirty="0"/>
              <a:t>							</a:t>
            </a:r>
            <a:br>
              <a:rPr lang="en-US" sz="1300" i="1" dirty="0"/>
            </a:br>
            <a:r>
              <a:rPr lang="en-US" sz="1300" i="1" dirty="0"/>
              <a:t>						</a:t>
            </a:r>
            <a:r>
              <a:rPr lang="en-US" sz="1600" b="1" i="1" dirty="0">
                <a:solidFill>
                  <a:srgbClr val="002060"/>
                </a:solidFill>
              </a:rPr>
              <a:t>(PSNet/AHRQ article posted 2.5.19)</a:t>
            </a:r>
          </a:p>
          <a:p>
            <a:endParaRPr lang="en-US" dirty="0"/>
          </a:p>
          <a:p>
            <a:pPr marL="0" indent="0">
              <a:buNone/>
            </a:pPr>
            <a:endParaRPr lang="en-US" dirty="0"/>
          </a:p>
        </p:txBody>
      </p:sp>
      <p:sp>
        <p:nvSpPr>
          <p:cNvPr id="3" name="Slide Number Placeholder 2">
            <a:extLst>
              <a:ext uri="{FF2B5EF4-FFF2-40B4-BE49-F238E27FC236}">
                <a16:creationId xmlns:a16="http://schemas.microsoft.com/office/drawing/2014/main" id="{EDC07862-E284-4D81-AE91-00A00B164DED}"/>
              </a:ext>
            </a:extLst>
          </p:cNvPr>
          <p:cNvSpPr>
            <a:spLocks noGrp="1"/>
          </p:cNvSpPr>
          <p:nvPr>
            <p:ph type="sldNum" sz="quarter" idx="15"/>
          </p:nvPr>
        </p:nvSpPr>
        <p:spPr/>
        <p:txBody>
          <a:bodyPr/>
          <a:lstStyle/>
          <a:p>
            <a:fld id="{B35AE9FF-4774-433D-9692-0A446705F1E3}" type="slidenum">
              <a:rPr lang="en-US" smtClean="0"/>
              <a:t>56</a:t>
            </a:fld>
            <a:endParaRPr lang="en-US" dirty="0"/>
          </a:p>
        </p:txBody>
      </p:sp>
      <p:sp>
        <p:nvSpPr>
          <p:cNvPr id="4" name="Title 3">
            <a:extLst>
              <a:ext uri="{FF2B5EF4-FFF2-40B4-BE49-F238E27FC236}">
                <a16:creationId xmlns:a16="http://schemas.microsoft.com/office/drawing/2014/main" id="{57DD6D40-451A-4FE9-8CBB-CBB5CE04DB38}"/>
              </a:ext>
            </a:extLst>
          </p:cNvPr>
          <p:cNvSpPr>
            <a:spLocks noGrp="1"/>
          </p:cNvSpPr>
          <p:nvPr>
            <p:ph type="title"/>
          </p:nvPr>
        </p:nvSpPr>
        <p:spPr/>
        <p:txBody>
          <a:bodyPr/>
          <a:lstStyle/>
          <a:p>
            <a:r>
              <a:rPr lang="en-US" dirty="0"/>
              <a:t>Diagnostic Error</a:t>
            </a:r>
          </a:p>
        </p:txBody>
      </p:sp>
    </p:spTree>
    <p:extLst>
      <p:ext uri="{BB962C8B-B14F-4D97-AF65-F5344CB8AC3E}">
        <p14:creationId xmlns:p14="http://schemas.microsoft.com/office/powerpoint/2010/main" val="3547378997"/>
      </p:ext>
    </p:extLst>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49FDE4-5520-4016-852E-C747A7516C03}"/>
              </a:ext>
            </a:extLst>
          </p:cNvPr>
          <p:cNvSpPr>
            <a:spLocks noGrp="1"/>
          </p:cNvSpPr>
          <p:nvPr>
            <p:ph idx="1"/>
          </p:nvPr>
        </p:nvSpPr>
        <p:spPr/>
        <p:txBody>
          <a:bodyPr/>
          <a:lstStyle/>
          <a:p>
            <a:r>
              <a:rPr lang="en-US" dirty="0"/>
              <a:t>Diagnostic errors are commonly associated with the following:</a:t>
            </a:r>
          </a:p>
          <a:p>
            <a:endParaRPr lang="en-US" dirty="0"/>
          </a:p>
        </p:txBody>
      </p:sp>
      <p:sp>
        <p:nvSpPr>
          <p:cNvPr id="3" name="Slide Number Placeholder 2">
            <a:extLst>
              <a:ext uri="{FF2B5EF4-FFF2-40B4-BE49-F238E27FC236}">
                <a16:creationId xmlns:a16="http://schemas.microsoft.com/office/drawing/2014/main" id="{C75DB0E6-66A1-4398-852A-F1121997BAC8}"/>
              </a:ext>
            </a:extLst>
          </p:cNvPr>
          <p:cNvSpPr>
            <a:spLocks noGrp="1"/>
          </p:cNvSpPr>
          <p:nvPr>
            <p:ph type="sldNum" sz="quarter" idx="15"/>
          </p:nvPr>
        </p:nvSpPr>
        <p:spPr/>
        <p:txBody>
          <a:bodyPr/>
          <a:lstStyle/>
          <a:p>
            <a:fld id="{B35AE9FF-4774-433D-9692-0A446705F1E3}" type="slidenum">
              <a:rPr lang="en-US" smtClean="0"/>
              <a:t>57</a:t>
            </a:fld>
            <a:endParaRPr lang="en-US" dirty="0"/>
          </a:p>
        </p:txBody>
      </p:sp>
      <p:sp>
        <p:nvSpPr>
          <p:cNvPr id="4" name="Title 3">
            <a:extLst>
              <a:ext uri="{FF2B5EF4-FFF2-40B4-BE49-F238E27FC236}">
                <a16:creationId xmlns:a16="http://schemas.microsoft.com/office/drawing/2014/main" id="{7E52DF99-6E17-45F1-9615-FE972A1B3DCC}"/>
              </a:ext>
            </a:extLst>
          </p:cNvPr>
          <p:cNvSpPr>
            <a:spLocks noGrp="1"/>
          </p:cNvSpPr>
          <p:nvPr>
            <p:ph type="title"/>
          </p:nvPr>
        </p:nvSpPr>
        <p:spPr/>
        <p:txBody>
          <a:bodyPr/>
          <a:lstStyle/>
          <a:p>
            <a:r>
              <a:rPr lang="en-US" dirty="0"/>
              <a:t>Diagnostic Error</a:t>
            </a:r>
          </a:p>
        </p:txBody>
      </p:sp>
      <p:pic>
        <p:nvPicPr>
          <p:cNvPr id="8" name="Picture 7">
            <a:extLst>
              <a:ext uri="{FF2B5EF4-FFF2-40B4-BE49-F238E27FC236}">
                <a16:creationId xmlns:a16="http://schemas.microsoft.com/office/drawing/2014/main" id="{778FF8A6-B1A9-437B-8A3C-EF30F94A5A6C}"/>
              </a:ext>
            </a:extLst>
          </p:cNvPr>
          <p:cNvPicPr>
            <a:picLocks noChangeAspect="1"/>
          </p:cNvPicPr>
          <p:nvPr/>
        </p:nvPicPr>
        <p:blipFill>
          <a:blip r:embed="rId3"/>
          <a:stretch>
            <a:fillRect/>
          </a:stretch>
        </p:blipFill>
        <p:spPr>
          <a:xfrm>
            <a:off x="428974" y="1366575"/>
            <a:ext cx="8286052" cy="4989777"/>
          </a:xfrm>
          <a:prstGeom prst="rect">
            <a:avLst/>
          </a:prstGeom>
        </p:spPr>
      </p:pic>
    </p:spTree>
    <p:extLst>
      <p:ext uri="{BB962C8B-B14F-4D97-AF65-F5344CB8AC3E}">
        <p14:creationId xmlns:p14="http://schemas.microsoft.com/office/powerpoint/2010/main" val="1917342769"/>
      </p:ext>
    </p:extLst>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00D184-30AD-4CAC-A37F-B674ABD6E8C6}"/>
              </a:ext>
            </a:extLst>
          </p:cNvPr>
          <p:cNvSpPr>
            <a:spLocks noGrp="1"/>
          </p:cNvSpPr>
          <p:nvPr>
            <p:ph idx="1"/>
          </p:nvPr>
        </p:nvSpPr>
        <p:spPr/>
        <p:txBody>
          <a:bodyPr/>
          <a:lstStyle/>
          <a:p>
            <a:r>
              <a:rPr lang="en-US" dirty="0"/>
              <a:t>Researchers have also focused on errors in cognitive thinking that arise in the diagnostic process and contribute to errors.  </a:t>
            </a:r>
          </a:p>
          <a:p>
            <a:r>
              <a:rPr lang="en-US" dirty="0"/>
              <a:t>It has been shown that clinicians frequently use heuristics</a:t>
            </a:r>
            <a:r>
              <a:rPr lang="en-US" i="1" dirty="0"/>
              <a:t> </a:t>
            </a:r>
            <a:r>
              <a:rPr lang="en-US" dirty="0"/>
              <a:t>(mental shortcuts or “rules of thumb”) when making a provisional diagnosis, especially when a patient presents with common symptoms.</a:t>
            </a:r>
          </a:p>
          <a:p>
            <a:endParaRPr lang="en-US" dirty="0"/>
          </a:p>
        </p:txBody>
      </p:sp>
      <p:sp>
        <p:nvSpPr>
          <p:cNvPr id="3" name="Slide Number Placeholder 2">
            <a:extLst>
              <a:ext uri="{FF2B5EF4-FFF2-40B4-BE49-F238E27FC236}">
                <a16:creationId xmlns:a16="http://schemas.microsoft.com/office/drawing/2014/main" id="{BDE2677F-534B-4C2C-BE72-5382560ED683}"/>
              </a:ext>
            </a:extLst>
          </p:cNvPr>
          <p:cNvSpPr>
            <a:spLocks noGrp="1"/>
          </p:cNvSpPr>
          <p:nvPr>
            <p:ph type="sldNum" sz="quarter" idx="15"/>
          </p:nvPr>
        </p:nvSpPr>
        <p:spPr/>
        <p:txBody>
          <a:bodyPr/>
          <a:lstStyle/>
          <a:p>
            <a:fld id="{B35AE9FF-4774-433D-9692-0A446705F1E3}" type="slidenum">
              <a:rPr lang="en-US" smtClean="0"/>
              <a:t>58</a:t>
            </a:fld>
            <a:endParaRPr lang="en-US" dirty="0"/>
          </a:p>
        </p:txBody>
      </p:sp>
      <p:sp>
        <p:nvSpPr>
          <p:cNvPr id="4" name="Title 3">
            <a:extLst>
              <a:ext uri="{FF2B5EF4-FFF2-40B4-BE49-F238E27FC236}">
                <a16:creationId xmlns:a16="http://schemas.microsoft.com/office/drawing/2014/main" id="{1CEDEECC-F799-4C44-8AC3-BE559FED7383}"/>
              </a:ext>
            </a:extLst>
          </p:cNvPr>
          <p:cNvSpPr>
            <a:spLocks noGrp="1"/>
          </p:cNvSpPr>
          <p:nvPr>
            <p:ph type="title"/>
          </p:nvPr>
        </p:nvSpPr>
        <p:spPr/>
        <p:txBody>
          <a:bodyPr/>
          <a:lstStyle/>
          <a:p>
            <a:r>
              <a:rPr lang="en-US" dirty="0"/>
              <a:t>Diagnostic Error</a:t>
            </a:r>
          </a:p>
        </p:txBody>
      </p:sp>
    </p:spTree>
    <p:extLst>
      <p:ext uri="{BB962C8B-B14F-4D97-AF65-F5344CB8AC3E}">
        <p14:creationId xmlns:p14="http://schemas.microsoft.com/office/powerpoint/2010/main" val="1535091902"/>
      </p:ext>
    </p:extLst>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29">
            <a:extLst>
              <a:ext uri="{FF2B5EF4-FFF2-40B4-BE49-F238E27FC236}">
                <a16:creationId xmlns:a16="http://schemas.microsoft.com/office/drawing/2014/main" id="{78F29BD6-6154-481C-A185-B8DF48D25FA5}"/>
              </a:ext>
            </a:extLst>
          </p:cNvPr>
          <p:cNvGraphicFramePr>
            <a:graphicFrameLocks noGrp="1"/>
          </p:cNvGraphicFramePr>
          <p:nvPr>
            <p:ph idx="1"/>
            <p:extLst>
              <p:ext uri="{D42A27DB-BD31-4B8C-83A1-F6EECF244321}">
                <p14:modId xmlns:p14="http://schemas.microsoft.com/office/powerpoint/2010/main" val="2278138509"/>
              </p:ext>
            </p:extLst>
          </p:nvPr>
        </p:nvGraphicFramePr>
        <p:xfrm>
          <a:off x="64770" y="1212978"/>
          <a:ext cx="9014460" cy="4432044"/>
        </p:xfrm>
        <a:graphic>
          <a:graphicData uri="http://schemas.openxmlformats.org/drawingml/2006/table">
            <a:tbl>
              <a:tblPr firstRow="1" firstCol="1" bandRow="1">
                <a:tableStyleId>{93296810-A885-4BE3-A3E7-6D5BEEA58F35}</a:tableStyleId>
              </a:tblPr>
              <a:tblGrid>
                <a:gridCol w="1786332">
                  <a:extLst>
                    <a:ext uri="{9D8B030D-6E8A-4147-A177-3AD203B41FA5}">
                      <a16:colId xmlns:a16="http://schemas.microsoft.com/office/drawing/2014/main" val="1507738615"/>
                    </a:ext>
                  </a:extLst>
                </a:gridCol>
                <a:gridCol w="7228128">
                  <a:extLst>
                    <a:ext uri="{9D8B030D-6E8A-4147-A177-3AD203B41FA5}">
                      <a16:colId xmlns:a16="http://schemas.microsoft.com/office/drawing/2014/main" val="3106109217"/>
                    </a:ext>
                  </a:extLst>
                </a:gridCol>
              </a:tblGrid>
              <a:tr h="420439">
                <a:tc>
                  <a:txBody>
                    <a:bodyPr/>
                    <a:lstStyle/>
                    <a:p>
                      <a:pPr algn="ctr" fontAlgn="ctr"/>
                      <a:r>
                        <a:rPr lang="en-US" sz="1600" u="none" strike="noStrike" dirty="0">
                          <a:effectLst/>
                        </a:rPr>
                        <a:t>Bias</a:t>
                      </a:r>
                    </a:p>
                  </a:txBody>
                  <a:tcPr marL="7620" marR="7620" marT="7620" marB="0" anchor="ctr"/>
                </a:tc>
                <a:tc>
                  <a:txBody>
                    <a:bodyPr/>
                    <a:lstStyle/>
                    <a:p>
                      <a:pPr lvl="1" algn="l" fontAlgn="ctr"/>
                      <a:r>
                        <a:rPr lang="en-US" sz="1600" u="none" strike="noStrike" dirty="0">
                          <a:effectLst/>
                        </a:rPr>
                        <a:t>Definition</a:t>
                      </a:r>
                    </a:p>
                  </a:txBody>
                  <a:tcPr marL="7620" marR="7620" marT="7620" marB="0" anchor="ctr"/>
                </a:tc>
                <a:extLst>
                  <a:ext uri="{0D108BD9-81ED-4DB2-BD59-A6C34878D82A}">
                    <a16:rowId xmlns:a16="http://schemas.microsoft.com/office/drawing/2014/main" val="2727867958"/>
                  </a:ext>
                </a:extLst>
              </a:tr>
              <a:tr h="858908">
                <a:tc>
                  <a:txBody>
                    <a:bodyPr/>
                    <a:lstStyle/>
                    <a:p>
                      <a:pPr algn="ctr" fontAlgn="ctr"/>
                      <a:r>
                        <a:rPr lang="en-US" sz="1600" b="0" u="none" strike="noStrike" dirty="0">
                          <a:effectLst/>
                        </a:rPr>
                        <a:t>Affective</a:t>
                      </a:r>
                      <a:endParaRPr lang="en-US" sz="1600" b="0"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r>
                        <a:rPr lang="en-US" sz="1600" u="none" strike="noStrike" dirty="0">
                          <a:effectLst/>
                        </a:rPr>
                        <a:t>Also called visceral bias; emotional influences can induce thinking errors, including the feelings physicians have about their patients, both positive or negative.</a:t>
                      </a:r>
                      <a:endParaRPr lang="en-US" sz="16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2930358548"/>
                  </a:ext>
                </a:extLst>
              </a:tr>
              <a:tr h="858908">
                <a:tc>
                  <a:txBody>
                    <a:bodyPr/>
                    <a:lstStyle/>
                    <a:p>
                      <a:pPr algn="ctr" fontAlgn="ctr"/>
                      <a:r>
                        <a:rPr lang="en-US" sz="1600" b="0" u="none" strike="noStrike" dirty="0">
                          <a:effectLst/>
                        </a:rPr>
                        <a:t>Anchoring</a:t>
                      </a:r>
                      <a:endParaRPr lang="en-US" sz="1600" b="0"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r>
                        <a:rPr lang="en-US" sz="1600" u="none" strike="noStrike" dirty="0">
                          <a:effectLst/>
                        </a:rPr>
                        <a:t>Narrow focus on a single feature in a patient's presentation to support a diagnostic hypothesis, even if other concurrent features or subsequent information refutes the hypothesis.</a:t>
                      </a:r>
                      <a:endParaRPr lang="en-US" sz="16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607171463"/>
                  </a:ext>
                </a:extLst>
              </a:tr>
              <a:tr h="575973">
                <a:tc>
                  <a:txBody>
                    <a:bodyPr/>
                    <a:lstStyle/>
                    <a:p>
                      <a:pPr algn="ctr" fontAlgn="ctr"/>
                      <a:r>
                        <a:rPr lang="en-US" sz="1600" b="0" u="none" strike="noStrike" dirty="0">
                          <a:effectLst/>
                        </a:rPr>
                        <a:t>Availability</a:t>
                      </a:r>
                      <a:endParaRPr lang="en-US" sz="1600" b="0"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r>
                        <a:rPr lang="en-US" sz="1600" u="none" strike="noStrike" dirty="0">
                          <a:effectLst/>
                        </a:rPr>
                        <a:t>The tendency to think that things that come to mind immediately are more likely or more common.</a:t>
                      </a:r>
                      <a:endParaRPr lang="en-US" sz="16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3339505635"/>
                  </a:ext>
                </a:extLst>
              </a:tr>
              <a:tr h="858908">
                <a:tc>
                  <a:txBody>
                    <a:bodyPr/>
                    <a:lstStyle/>
                    <a:p>
                      <a:pPr algn="ctr" fontAlgn="ctr"/>
                      <a:r>
                        <a:rPr lang="en-US" sz="1600" b="0" u="none" strike="noStrike" dirty="0">
                          <a:effectLst/>
                        </a:rPr>
                        <a:t>Blind obedience</a:t>
                      </a:r>
                      <a:endParaRPr lang="en-US" sz="1600" b="0"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r>
                        <a:rPr lang="en-US" sz="1600" u="none" strike="noStrike" dirty="0">
                          <a:effectLst/>
                        </a:rPr>
                        <a:t>Inappropriate deference to the recommendations of authority, either by direct superiors or by expert consultants, even in the absence of a sound rationale.</a:t>
                      </a:r>
                      <a:endParaRPr lang="en-US" sz="16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2098632550"/>
                  </a:ext>
                </a:extLst>
              </a:tr>
              <a:tr h="858908">
                <a:tc>
                  <a:txBody>
                    <a:bodyPr/>
                    <a:lstStyle/>
                    <a:p>
                      <a:pPr algn="ctr" fontAlgn="ctr"/>
                      <a:r>
                        <a:rPr lang="en-US" sz="1600" b="0" u="none" strike="noStrike" dirty="0">
                          <a:effectLst/>
                        </a:rPr>
                        <a:t>Confirmation</a:t>
                      </a:r>
                      <a:endParaRPr lang="en-US" sz="1600" b="0" i="0" u="none" strike="noStrike" dirty="0">
                        <a:solidFill>
                          <a:srgbClr val="000000"/>
                        </a:solidFill>
                        <a:effectLst/>
                        <a:latin typeface="Tahoma" panose="020B0604030504040204" pitchFamily="34" charset="0"/>
                      </a:endParaRPr>
                    </a:p>
                  </a:txBody>
                  <a:tcPr marL="7620" marR="7620" marT="7620" marB="0" anchor="ctr"/>
                </a:tc>
                <a:tc>
                  <a:txBody>
                    <a:bodyPr/>
                    <a:lstStyle/>
                    <a:p>
                      <a:pPr algn="l" fontAlgn="ctr"/>
                      <a:r>
                        <a:rPr lang="en-US" sz="1600" u="none" strike="noStrike" dirty="0">
                          <a:effectLst/>
                        </a:rPr>
                        <a:t>The tendency to search for evidence to support an initial diagnostic impression, and the tendency not to search for, or even to ignore, evidence that refutes it.</a:t>
                      </a:r>
                      <a:endParaRPr lang="en-US" sz="1600" b="0" i="0" u="none" strike="noStrike" dirty="0">
                        <a:solidFill>
                          <a:srgbClr val="000000"/>
                        </a:solidFill>
                        <a:effectLst/>
                        <a:latin typeface="Tahoma" panose="020B0604030504040204" pitchFamily="34" charset="0"/>
                      </a:endParaRPr>
                    </a:p>
                  </a:txBody>
                  <a:tcPr marL="7620" marR="7620" marT="7620" marB="0" anchor="ctr"/>
                </a:tc>
                <a:extLst>
                  <a:ext uri="{0D108BD9-81ED-4DB2-BD59-A6C34878D82A}">
                    <a16:rowId xmlns:a16="http://schemas.microsoft.com/office/drawing/2014/main" val="2515469466"/>
                  </a:ext>
                </a:extLst>
              </a:tr>
            </a:tbl>
          </a:graphicData>
        </a:graphic>
      </p:graphicFrame>
      <p:sp>
        <p:nvSpPr>
          <p:cNvPr id="3" name="Slide Number Placeholder 2">
            <a:extLst>
              <a:ext uri="{FF2B5EF4-FFF2-40B4-BE49-F238E27FC236}">
                <a16:creationId xmlns:a16="http://schemas.microsoft.com/office/drawing/2014/main" id="{54BF47C2-F4E4-4B6A-A3B4-8D8210D76BD4}"/>
              </a:ext>
            </a:extLst>
          </p:cNvPr>
          <p:cNvSpPr>
            <a:spLocks noGrp="1"/>
          </p:cNvSpPr>
          <p:nvPr>
            <p:ph type="sldNum" sz="quarter" idx="15"/>
          </p:nvPr>
        </p:nvSpPr>
        <p:spPr/>
        <p:txBody>
          <a:bodyPr/>
          <a:lstStyle/>
          <a:p>
            <a:fld id="{B35AE9FF-4774-433D-9692-0A446705F1E3}" type="slidenum">
              <a:rPr lang="en-US" smtClean="0"/>
              <a:pPr/>
              <a:t>59</a:t>
            </a:fld>
            <a:endParaRPr lang="en-US" dirty="0"/>
          </a:p>
        </p:txBody>
      </p:sp>
    </p:spTree>
    <p:extLst>
      <p:ext uri="{BB962C8B-B14F-4D97-AF65-F5344CB8AC3E}">
        <p14:creationId xmlns:p14="http://schemas.microsoft.com/office/powerpoint/2010/main" val="717939573"/>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D910F0-22FC-4E57-BE9E-C63825E480DC}"/>
              </a:ext>
            </a:extLst>
          </p:cNvPr>
          <p:cNvSpPr>
            <a:spLocks noGrp="1"/>
          </p:cNvSpPr>
          <p:nvPr>
            <p:ph idx="1"/>
          </p:nvPr>
        </p:nvSpPr>
        <p:spPr/>
        <p:txBody>
          <a:bodyPr/>
          <a:lstStyle/>
          <a:p>
            <a:r>
              <a:rPr lang="en-US" dirty="0"/>
              <a:t>Each closed claim reviewed in this report is derived from MLMIC’s database of losses within the State of New York. </a:t>
            </a:r>
          </a:p>
          <a:p>
            <a:r>
              <a:rPr lang="en-US" dirty="0"/>
              <a:t>As the leading liability carrier for healthcare professionals and facilities in New York, only MLMIC has the experience, knowledge and expertise to provide such a detailed overview of New York’s medical professional liability environment. </a:t>
            </a:r>
          </a:p>
        </p:txBody>
      </p:sp>
      <p:sp>
        <p:nvSpPr>
          <p:cNvPr id="3" name="Slide Number Placeholder 2">
            <a:extLst>
              <a:ext uri="{FF2B5EF4-FFF2-40B4-BE49-F238E27FC236}">
                <a16:creationId xmlns:a16="http://schemas.microsoft.com/office/drawing/2014/main" id="{53919027-0BDF-4AA7-BBC0-64D5C858C3CD}"/>
              </a:ext>
            </a:extLst>
          </p:cNvPr>
          <p:cNvSpPr>
            <a:spLocks noGrp="1"/>
          </p:cNvSpPr>
          <p:nvPr>
            <p:ph type="sldNum" sz="quarter" idx="15"/>
          </p:nvPr>
        </p:nvSpPr>
        <p:spPr/>
        <p:txBody>
          <a:bodyPr/>
          <a:lstStyle/>
          <a:p>
            <a:fld id="{B35AE9FF-4774-433D-9692-0A446705F1E3}" type="slidenum">
              <a:rPr lang="en-US" smtClean="0"/>
              <a:pPr/>
              <a:t>6</a:t>
            </a:fld>
            <a:endParaRPr lang="en-US" dirty="0"/>
          </a:p>
        </p:txBody>
      </p:sp>
      <p:sp>
        <p:nvSpPr>
          <p:cNvPr id="4" name="Title 3">
            <a:extLst>
              <a:ext uri="{FF2B5EF4-FFF2-40B4-BE49-F238E27FC236}">
                <a16:creationId xmlns:a16="http://schemas.microsoft.com/office/drawing/2014/main" id="{58E88DF7-D979-46A7-BF1B-0CC947FDFEBC}"/>
              </a:ext>
            </a:extLst>
          </p:cNvPr>
          <p:cNvSpPr>
            <a:spLocks noGrp="1"/>
          </p:cNvSpPr>
          <p:nvPr>
            <p:ph type="title"/>
          </p:nvPr>
        </p:nvSpPr>
        <p:spPr/>
        <p:txBody>
          <a:bodyPr/>
          <a:lstStyle/>
          <a:p>
            <a:r>
              <a:rPr lang="en-US" dirty="0"/>
              <a:t>Million Dollar Claims</a:t>
            </a:r>
            <a:br>
              <a:rPr lang="en-US" dirty="0"/>
            </a:br>
            <a:r>
              <a:rPr lang="en-US" sz="2800" b="0" dirty="0"/>
              <a:t>A Closer Look</a:t>
            </a:r>
            <a:endParaRPr lang="en-US" b="0" dirty="0"/>
          </a:p>
        </p:txBody>
      </p:sp>
    </p:spTree>
    <p:extLst>
      <p:ext uri="{BB962C8B-B14F-4D97-AF65-F5344CB8AC3E}">
        <p14:creationId xmlns:p14="http://schemas.microsoft.com/office/powerpoint/2010/main" val="2709658267"/>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FD1A49-9547-4D0D-86D3-F66211E4B228}"/>
              </a:ext>
            </a:extLst>
          </p:cNvPr>
          <p:cNvSpPr>
            <a:spLocks noGrp="1"/>
          </p:cNvSpPr>
          <p:nvPr>
            <p:ph type="sldNum" sz="quarter" idx="15"/>
          </p:nvPr>
        </p:nvSpPr>
        <p:spPr/>
        <p:txBody>
          <a:bodyPr/>
          <a:lstStyle/>
          <a:p>
            <a:fld id="{B35AE9FF-4774-433D-9692-0A446705F1E3}" type="slidenum">
              <a:rPr lang="en-US" smtClean="0"/>
              <a:pPr/>
              <a:t>60</a:t>
            </a:fld>
            <a:endParaRPr lang="en-US" dirty="0"/>
          </a:p>
        </p:txBody>
      </p:sp>
      <p:graphicFrame>
        <p:nvGraphicFramePr>
          <p:cNvPr id="5" name="Table 4">
            <a:extLst>
              <a:ext uri="{FF2B5EF4-FFF2-40B4-BE49-F238E27FC236}">
                <a16:creationId xmlns:a16="http://schemas.microsoft.com/office/drawing/2014/main" id="{B8678812-15A9-4775-A12D-F027355D23F8}"/>
              </a:ext>
            </a:extLst>
          </p:cNvPr>
          <p:cNvGraphicFramePr>
            <a:graphicFrameLocks noGrp="1"/>
          </p:cNvGraphicFramePr>
          <p:nvPr>
            <p:extLst>
              <p:ext uri="{D42A27DB-BD31-4B8C-83A1-F6EECF244321}">
                <p14:modId xmlns:p14="http://schemas.microsoft.com/office/powerpoint/2010/main" val="1458286875"/>
              </p:ext>
            </p:extLst>
          </p:nvPr>
        </p:nvGraphicFramePr>
        <p:xfrm>
          <a:off x="51435" y="1220462"/>
          <a:ext cx="9041130" cy="4540496"/>
        </p:xfrm>
        <a:graphic>
          <a:graphicData uri="http://schemas.openxmlformats.org/drawingml/2006/table">
            <a:tbl>
              <a:tblPr firstRow="1" firstCol="1" bandRow="1">
                <a:tableStyleId>{93296810-A885-4BE3-A3E7-6D5BEEA58F35}</a:tableStyleId>
              </a:tblPr>
              <a:tblGrid>
                <a:gridCol w="1799667">
                  <a:extLst>
                    <a:ext uri="{9D8B030D-6E8A-4147-A177-3AD203B41FA5}">
                      <a16:colId xmlns:a16="http://schemas.microsoft.com/office/drawing/2014/main" val="3351173470"/>
                    </a:ext>
                  </a:extLst>
                </a:gridCol>
                <a:gridCol w="7241463">
                  <a:extLst>
                    <a:ext uri="{9D8B030D-6E8A-4147-A177-3AD203B41FA5}">
                      <a16:colId xmlns:a16="http://schemas.microsoft.com/office/drawing/2014/main" val="3838608824"/>
                    </a:ext>
                  </a:extLst>
                </a:gridCol>
              </a:tblGrid>
              <a:tr h="374162">
                <a:tc>
                  <a:txBody>
                    <a:bodyPr/>
                    <a:lstStyle/>
                    <a:p>
                      <a:pPr algn="ctr" fontAlgn="ctr"/>
                      <a:r>
                        <a:rPr lang="en-US" sz="1600" u="none" strike="noStrike" dirty="0">
                          <a:effectLst/>
                        </a:rPr>
                        <a:t>Bias</a:t>
                      </a:r>
                    </a:p>
                  </a:txBody>
                  <a:tcPr marL="7620" marR="7620" marT="7620" marB="0" anchor="ctr"/>
                </a:tc>
                <a:tc>
                  <a:txBody>
                    <a:bodyPr/>
                    <a:lstStyle/>
                    <a:p>
                      <a:pPr lvl="1" algn="l" fontAlgn="ctr"/>
                      <a:r>
                        <a:rPr lang="en-US" sz="1600" u="none" strike="noStrike" dirty="0">
                          <a:effectLst/>
                        </a:rPr>
                        <a:t>Definition</a:t>
                      </a:r>
                    </a:p>
                  </a:txBody>
                  <a:tcPr marL="7620" marR="7620" marT="7620" marB="0" anchor="ctr"/>
                </a:tc>
                <a:extLst>
                  <a:ext uri="{0D108BD9-81ED-4DB2-BD59-A6C34878D82A}">
                    <a16:rowId xmlns:a16="http://schemas.microsoft.com/office/drawing/2014/main" val="940998789"/>
                  </a:ext>
                </a:extLst>
              </a:tr>
              <a:tr h="965934">
                <a:tc>
                  <a:txBody>
                    <a:bodyPr/>
                    <a:lstStyle/>
                    <a:p>
                      <a:pPr algn="ctr" fontAlgn="ctr"/>
                      <a:r>
                        <a:rPr lang="en-US" sz="1600" b="0" u="none" strike="noStrike" dirty="0">
                          <a:effectLst/>
                        </a:rPr>
                        <a:t>Diagnostic momentum</a:t>
                      </a:r>
                      <a:endParaRPr lang="en-US" sz="1600" b="0" i="0" u="none" strike="noStrike" dirty="0">
                        <a:solidFill>
                          <a:srgbClr val="333333"/>
                        </a:solidFill>
                        <a:effectLst/>
                        <a:latin typeface="Segoe UI" panose="020B0502040204020203" pitchFamily="34" charset="0"/>
                      </a:endParaRPr>
                    </a:p>
                  </a:txBody>
                  <a:tcPr marL="7620" marR="7620" marT="7620" marB="0" anchor="ctr"/>
                </a:tc>
                <a:tc>
                  <a:txBody>
                    <a:bodyPr/>
                    <a:lstStyle/>
                    <a:p>
                      <a:pPr algn="l" fontAlgn="ctr"/>
                      <a:r>
                        <a:rPr lang="en-US" sz="1600" u="none" strike="noStrike" dirty="0">
                          <a:effectLst/>
                        </a:rPr>
                        <a:t>The tendency of a diagnostic label to become propagated by multiple intermediaries (patients, physicians, nurses, other team members) over time; what might have begun as a possible "working diagnosis" becomes "definite“.</a:t>
                      </a:r>
                      <a:endParaRPr lang="en-US" sz="1600" b="0" i="0" u="none" strike="noStrike" dirty="0">
                        <a:solidFill>
                          <a:srgbClr val="333333"/>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2259374846"/>
                  </a:ext>
                </a:extLst>
              </a:tr>
              <a:tr h="726322">
                <a:tc>
                  <a:txBody>
                    <a:bodyPr/>
                    <a:lstStyle/>
                    <a:p>
                      <a:pPr algn="ctr" fontAlgn="ctr"/>
                      <a:r>
                        <a:rPr lang="en-US" sz="1600" b="0" u="none" strike="noStrike" dirty="0">
                          <a:effectLst/>
                        </a:rPr>
                        <a:t>Framing effect</a:t>
                      </a:r>
                      <a:endParaRPr lang="en-US" sz="1600" b="0" i="0" u="none" strike="noStrike" dirty="0">
                        <a:solidFill>
                          <a:srgbClr val="333333"/>
                        </a:solidFill>
                        <a:effectLst/>
                        <a:latin typeface="Segoe UI" panose="020B0502040204020203" pitchFamily="34" charset="0"/>
                      </a:endParaRPr>
                    </a:p>
                  </a:txBody>
                  <a:tcPr marL="7620" marR="7620" marT="7620" marB="0" anchor="ctr"/>
                </a:tc>
                <a:tc>
                  <a:txBody>
                    <a:bodyPr/>
                    <a:lstStyle/>
                    <a:p>
                      <a:pPr algn="l" fontAlgn="ctr"/>
                      <a:r>
                        <a:rPr lang="en-US" sz="1600" u="none" strike="noStrike" dirty="0">
                          <a:effectLst/>
                        </a:rPr>
                        <a:t>The susceptibility of diagnosticians to be disproportionately influenced by how a problem is described, by whom it is described, or even the environment where an encounter takes place.</a:t>
                      </a:r>
                      <a:endParaRPr lang="en-US" sz="1600" b="0" i="0" u="none" strike="noStrike" dirty="0">
                        <a:solidFill>
                          <a:srgbClr val="333333"/>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32840821"/>
                  </a:ext>
                </a:extLst>
              </a:tr>
              <a:tr h="1205545">
                <a:tc>
                  <a:txBody>
                    <a:bodyPr/>
                    <a:lstStyle/>
                    <a:p>
                      <a:pPr algn="ctr" fontAlgn="ctr"/>
                      <a:r>
                        <a:rPr lang="en-US" sz="1600" b="0" u="none" strike="noStrike" dirty="0">
                          <a:effectLst/>
                        </a:rPr>
                        <a:t>Hindsight bias</a:t>
                      </a:r>
                      <a:endParaRPr lang="en-US" sz="1600" b="0" i="0" u="none" strike="noStrike" dirty="0">
                        <a:solidFill>
                          <a:srgbClr val="333333"/>
                        </a:solidFill>
                        <a:effectLst/>
                        <a:latin typeface="Segoe UI" panose="020B0502040204020203" pitchFamily="34" charset="0"/>
                      </a:endParaRPr>
                    </a:p>
                  </a:txBody>
                  <a:tcPr marL="7620" marR="7620" marT="7620" marB="0" anchor="ctr"/>
                </a:tc>
                <a:tc>
                  <a:txBody>
                    <a:bodyPr/>
                    <a:lstStyle/>
                    <a:p>
                      <a:pPr algn="l" fontAlgn="ctr"/>
                      <a:r>
                        <a:rPr lang="en-US" sz="1600" u="none" strike="noStrike" dirty="0">
                          <a:effectLst/>
                        </a:rPr>
                        <a:t>Knowing the outcome of an event influences the perception and memory of what actually might have occurred; in analyzing diagnostic errors, this can compromise learning by creating illusions of the participants' cognitive abilities, with potential for both underestimation and overestimation of what the participants knew (or could have known).</a:t>
                      </a:r>
                      <a:endParaRPr lang="en-US" sz="1600" b="0" i="0" u="none" strike="noStrike" dirty="0">
                        <a:solidFill>
                          <a:srgbClr val="333333"/>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1658023820"/>
                  </a:ext>
                </a:extLst>
              </a:tr>
              <a:tr h="726322">
                <a:tc>
                  <a:txBody>
                    <a:bodyPr/>
                    <a:lstStyle/>
                    <a:p>
                      <a:pPr algn="ctr" fontAlgn="ctr"/>
                      <a:r>
                        <a:rPr lang="en-US" sz="1600" b="0" u="none" strike="noStrike" dirty="0">
                          <a:effectLst/>
                        </a:rPr>
                        <a:t>Overconfidence</a:t>
                      </a:r>
                      <a:endParaRPr lang="en-US" sz="1600" b="0" i="0" u="none" strike="noStrike" dirty="0">
                        <a:solidFill>
                          <a:srgbClr val="333333"/>
                        </a:solidFill>
                        <a:effectLst/>
                        <a:latin typeface="Segoe UI" panose="020B0502040204020203" pitchFamily="34" charset="0"/>
                      </a:endParaRPr>
                    </a:p>
                  </a:txBody>
                  <a:tcPr marL="7620" marR="7620" marT="7620" marB="0" anchor="ctr"/>
                </a:tc>
                <a:tc>
                  <a:txBody>
                    <a:bodyPr/>
                    <a:lstStyle/>
                    <a:p>
                      <a:pPr algn="l" fontAlgn="ctr"/>
                      <a:r>
                        <a:rPr lang="en-US" sz="1600" u="none" strike="noStrike" dirty="0">
                          <a:effectLst/>
                        </a:rPr>
                        <a:t>The tendency to think one knows more than one does, especially in physicians who might place faith in opinions without gathering the necessary supporting evidence.</a:t>
                      </a:r>
                      <a:endParaRPr lang="en-US" sz="1600" b="0" i="0" u="none" strike="noStrike" dirty="0">
                        <a:solidFill>
                          <a:srgbClr val="333333"/>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2769778661"/>
                  </a:ext>
                </a:extLst>
              </a:tr>
              <a:tr h="486711">
                <a:tc>
                  <a:txBody>
                    <a:bodyPr/>
                    <a:lstStyle/>
                    <a:p>
                      <a:pPr algn="ctr" fontAlgn="ctr"/>
                      <a:r>
                        <a:rPr lang="en-US" sz="1600" b="0" u="none" strike="noStrike" dirty="0">
                          <a:effectLst/>
                        </a:rPr>
                        <a:t>Premature closure</a:t>
                      </a:r>
                    </a:p>
                    <a:p>
                      <a:pPr algn="ctr" fontAlgn="ctr"/>
                      <a:endParaRPr lang="en-US" sz="1600" b="0" i="0" u="none" strike="noStrike" dirty="0">
                        <a:solidFill>
                          <a:srgbClr val="333333"/>
                        </a:solidFill>
                        <a:effectLst/>
                        <a:latin typeface="Segoe UI" panose="020B0502040204020203" pitchFamily="34" charset="0"/>
                      </a:endParaRPr>
                    </a:p>
                  </a:txBody>
                  <a:tcPr marL="7620" marR="7620" marT="7620" marB="0" anchor="ctr"/>
                </a:tc>
                <a:tc>
                  <a:txBody>
                    <a:bodyPr/>
                    <a:lstStyle/>
                    <a:p>
                      <a:pPr algn="l" fontAlgn="ctr"/>
                      <a:r>
                        <a:rPr lang="en-US" sz="1600" u="none" strike="noStrike" dirty="0">
                          <a:effectLst/>
                        </a:rPr>
                        <a:t>Making a diagnosis before it has been fully verified.</a:t>
                      </a:r>
                      <a:endParaRPr lang="en-US" sz="1600" b="0" i="0" u="none" strike="noStrike" dirty="0">
                        <a:solidFill>
                          <a:srgbClr val="333333"/>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2806153394"/>
                  </a:ext>
                </a:extLst>
              </a:tr>
            </a:tbl>
          </a:graphicData>
        </a:graphic>
      </p:graphicFrame>
    </p:spTree>
    <p:extLst>
      <p:ext uri="{BB962C8B-B14F-4D97-AF65-F5344CB8AC3E}">
        <p14:creationId xmlns:p14="http://schemas.microsoft.com/office/powerpoint/2010/main" val="448656772"/>
      </p:ext>
    </p:extLst>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A731D9-153C-4168-9287-E6E2FDB69F88}"/>
              </a:ext>
            </a:extLst>
          </p:cNvPr>
          <p:cNvSpPr>
            <a:spLocks noGrp="1"/>
          </p:cNvSpPr>
          <p:nvPr>
            <p:ph type="sldNum" sz="quarter" idx="15"/>
          </p:nvPr>
        </p:nvSpPr>
        <p:spPr/>
        <p:txBody>
          <a:bodyPr/>
          <a:lstStyle/>
          <a:p>
            <a:fld id="{B35AE9FF-4774-433D-9692-0A446705F1E3}" type="slidenum">
              <a:rPr lang="en-US" smtClean="0"/>
              <a:t>61</a:t>
            </a:fld>
            <a:endParaRPr lang="en-US" dirty="0"/>
          </a:p>
        </p:txBody>
      </p:sp>
      <p:sp>
        <p:nvSpPr>
          <p:cNvPr id="4" name="Title 3">
            <a:extLst>
              <a:ext uri="{FF2B5EF4-FFF2-40B4-BE49-F238E27FC236}">
                <a16:creationId xmlns:a16="http://schemas.microsoft.com/office/drawing/2014/main" id="{E715E136-962A-483E-B0EA-727ED847ADD7}"/>
              </a:ext>
            </a:extLst>
          </p:cNvPr>
          <p:cNvSpPr>
            <a:spLocks noGrp="1"/>
          </p:cNvSpPr>
          <p:nvPr>
            <p:ph type="title"/>
          </p:nvPr>
        </p:nvSpPr>
        <p:spPr>
          <a:xfrm>
            <a:off x="628649" y="755232"/>
            <a:ext cx="7886700" cy="1069317"/>
          </a:xfrm>
        </p:spPr>
        <p:txBody>
          <a:bodyPr>
            <a:normAutofit/>
          </a:bodyPr>
          <a:lstStyle/>
          <a:p>
            <a:r>
              <a:rPr lang="en-US" dirty="0"/>
              <a:t>Case Study</a:t>
            </a:r>
            <a:br>
              <a:rPr lang="en-US" dirty="0"/>
            </a:br>
            <a:r>
              <a:rPr lang="en-US" sz="2800" b="0" dirty="0"/>
              <a:t>Missed Cancer Diagnosis</a:t>
            </a:r>
            <a:endParaRPr lang="en-US" b="0" dirty="0"/>
          </a:p>
        </p:txBody>
      </p:sp>
      <p:sp>
        <p:nvSpPr>
          <p:cNvPr id="7" name="TextBox 6">
            <a:extLst>
              <a:ext uri="{FF2B5EF4-FFF2-40B4-BE49-F238E27FC236}">
                <a16:creationId xmlns:a16="http://schemas.microsoft.com/office/drawing/2014/main" id="{3F17253A-D34D-4E29-BEBA-6C43F8AF273C}"/>
              </a:ext>
            </a:extLst>
          </p:cNvPr>
          <p:cNvSpPr txBox="1"/>
          <p:nvPr/>
        </p:nvSpPr>
        <p:spPr>
          <a:xfrm>
            <a:off x="5106349" y="755232"/>
            <a:ext cx="4037651" cy="1588127"/>
          </a:xfrm>
          <a:prstGeom prst="rect">
            <a:avLst/>
          </a:prstGeom>
          <a:noFill/>
        </p:spPr>
        <p:txBody>
          <a:bodyPr wrap="square" rtlCol="0">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58-year-old male smoker, who was an established patient and long-time friend of our Internal Medicine physician, was seen and treated for various complaints related to insulin dependent diabetes. </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92B4AF52-0338-42BB-B813-C19B6EE6B612}"/>
              </a:ext>
            </a:extLst>
          </p:cNvPr>
          <p:cNvPicPr>
            <a:picLocks noChangeAspect="1"/>
          </p:cNvPicPr>
          <p:nvPr/>
        </p:nvPicPr>
        <p:blipFill rotWithShape="1">
          <a:blip r:embed="rId3"/>
          <a:srcRect r="1928"/>
          <a:stretch/>
        </p:blipFill>
        <p:spPr>
          <a:xfrm>
            <a:off x="0" y="2460312"/>
            <a:ext cx="9144000" cy="3488312"/>
          </a:xfrm>
          <a:prstGeom prst="rect">
            <a:avLst/>
          </a:prstGeom>
        </p:spPr>
      </p:pic>
    </p:spTree>
    <p:extLst>
      <p:ext uri="{BB962C8B-B14F-4D97-AF65-F5344CB8AC3E}">
        <p14:creationId xmlns:p14="http://schemas.microsoft.com/office/powerpoint/2010/main" val="3774939397"/>
      </p:ext>
    </p:extLst>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C7442-1F63-41C6-9253-30956D317471}"/>
              </a:ext>
            </a:extLst>
          </p:cNvPr>
          <p:cNvSpPr>
            <a:spLocks noGrp="1"/>
          </p:cNvSpPr>
          <p:nvPr>
            <p:ph idx="1"/>
          </p:nvPr>
        </p:nvSpPr>
        <p:spPr/>
        <p:txBody>
          <a:bodyPr/>
          <a:lstStyle/>
          <a:p>
            <a:pPr marL="0" indent="0">
              <a:buNone/>
            </a:pPr>
            <a:endParaRPr lang="en-US" sz="2800" dirty="0"/>
          </a:p>
          <a:p>
            <a:pPr marL="0" indent="0">
              <a:buNone/>
            </a:pPr>
            <a:r>
              <a:rPr lang="en-US" sz="2800" dirty="0"/>
              <a:t>2/2004</a:t>
            </a:r>
          </a:p>
          <a:p>
            <a:pPr lvl="1"/>
            <a:r>
              <a:rPr lang="en-US" dirty="0"/>
              <a:t>During an annual physical exam, a prostate specific antigen (PSA) was ordered and resulted in elevated values. </a:t>
            </a:r>
          </a:p>
          <a:p>
            <a:pPr lvl="1"/>
            <a:r>
              <a:rPr lang="en-US" dirty="0"/>
              <a:t>He was never advised of the results, nor referred to a Urologist.</a:t>
            </a:r>
          </a:p>
          <a:p>
            <a:pPr lvl="1"/>
            <a:r>
              <a:rPr lang="en-US" dirty="0"/>
              <a:t>He continued to be treated by the physician and the PA within the practice.</a:t>
            </a:r>
          </a:p>
        </p:txBody>
      </p:sp>
      <p:sp>
        <p:nvSpPr>
          <p:cNvPr id="3" name="Slide Number Placeholder 2">
            <a:extLst>
              <a:ext uri="{FF2B5EF4-FFF2-40B4-BE49-F238E27FC236}">
                <a16:creationId xmlns:a16="http://schemas.microsoft.com/office/drawing/2014/main" id="{D826FFA9-5FDC-4E95-9A23-9A5EEEC8B51F}"/>
              </a:ext>
            </a:extLst>
          </p:cNvPr>
          <p:cNvSpPr>
            <a:spLocks noGrp="1"/>
          </p:cNvSpPr>
          <p:nvPr>
            <p:ph type="sldNum" sz="quarter" idx="15"/>
          </p:nvPr>
        </p:nvSpPr>
        <p:spPr/>
        <p:txBody>
          <a:bodyPr/>
          <a:lstStyle/>
          <a:p>
            <a:fld id="{B35AE9FF-4774-433D-9692-0A446705F1E3}" type="slidenum">
              <a:rPr lang="en-US" smtClean="0"/>
              <a:t>62</a:t>
            </a:fld>
            <a:endParaRPr lang="en-US" dirty="0"/>
          </a:p>
        </p:txBody>
      </p:sp>
      <p:sp>
        <p:nvSpPr>
          <p:cNvPr id="4" name="Title 3">
            <a:extLst>
              <a:ext uri="{FF2B5EF4-FFF2-40B4-BE49-F238E27FC236}">
                <a16:creationId xmlns:a16="http://schemas.microsoft.com/office/drawing/2014/main" id="{59110C31-AF23-4319-9F5F-94F288D19015}"/>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
        <p:nvSpPr>
          <p:cNvPr id="5" name="TextBox 4">
            <a:extLst>
              <a:ext uri="{FF2B5EF4-FFF2-40B4-BE49-F238E27FC236}">
                <a16:creationId xmlns:a16="http://schemas.microsoft.com/office/drawing/2014/main" id="{CB7C164D-2659-42FD-B557-6AECE50D1BFC}"/>
              </a:ext>
            </a:extLst>
          </p:cNvPr>
          <p:cNvSpPr txBox="1"/>
          <p:nvPr/>
        </p:nvSpPr>
        <p:spPr>
          <a:xfrm>
            <a:off x="5099517" y="756310"/>
            <a:ext cx="4044483" cy="1588127"/>
          </a:xfrm>
          <a:prstGeom prst="rect">
            <a:avLst/>
          </a:prstGeom>
          <a:noFill/>
        </p:spPr>
        <p:txBody>
          <a:bodyPr wrap="square" rtlCol="0">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58-year-old male smoker, who was an established patient and long-time friend of our Internal Medicine physician, was seen and treated for various complaints related to insulin dependent diabetes. </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84560875"/>
      </p:ext>
    </p:extLst>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C7442-1F63-41C6-9253-30956D317471}"/>
              </a:ext>
            </a:extLst>
          </p:cNvPr>
          <p:cNvSpPr>
            <a:spLocks noGrp="1"/>
          </p:cNvSpPr>
          <p:nvPr>
            <p:ph idx="1"/>
          </p:nvPr>
        </p:nvSpPr>
        <p:spPr/>
        <p:txBody>
          <a:bodyPr/>
          <a:lstStyle/>
          <a:p>
            <a:pPr marL="0" indent="0">
              <a:buNone/>
            </a:pPr>
            <a:endParaRPr lang="en-US" sz="2800" dirty="0"/>
          </a:p>
          <a:p>
            <a:pPr marL="0" indent="0">
              <a:buNone/>
            </a:pPr>
            <a:r>
              <a:rPr lang="en-US" sz="2800" dirty="0"/>
              <a:t>3/2005</a:t>
            </a:r>
          </a:p>
          <a:p>
            <a:pPr lvl="1"/>
            <a:r>
              <a:rPr lang="en-US" dirty="0"/>
              <a:t>A physical exam was performed and noted to be normal.  </a:t>
            </a:r>
          </a:p>
          <a:p>
            <a:pPr lvl="1"/>
            <a:r>
              <a:rPr lang="en-US" dirty="0"/>
              <a:t>He declined a rectal exam during this physical. </a:t>
            </a:r>
          </a:p>
          <a:p>
            <a:pPr lvl="1"/>
            <a:r>
              <a:rPr lang="en-US" dirty="0"/>
              <a:t>This declination was not documented within the chart.</a:t>
            </a:r>
          </a:p>
          <a:p>
            <a:endParaRPr lang="en-US" dirty="0"/>
          </a:p>
        </p:txBody>
      </p:sp>
      <p:sp>
        <p:nvSpPr>
          <p:cNvPr id="3" name="Slide Number Placeholder 2">
            <a:extLst>
              <a:ext uri="{FF2B5EF4-FFF2-40B4-BE49-F238E27FC236}">
                <a16:creationId xmlns:a16="http://schemas.microsoft.com/office/drawing/2014/main" id="{D826FFA9-5FDC-4E95-9A23-9A5EEEC8B51F}"/>
              </a:ext>
            </a:extLst>
          </p:cNvPr>
          <p:cNvSpPr>
            <a:spLocks noGrp="1"/>
          </p:cNvSpPr>
          <p:nvPr>
            <p:ph type="sldNum" sz="quarter" idx="15"/>
          </p:nvPr>
        </p:nvSpPr>
        <p:spPr/>
        <p:txBody>
          <a:bodyPr/>
          <a:lstStyle/>
          <a:p>
            <a:fld id="{B35AE9FF-4774-433D-9692-0A446705F1E3}" type="slidenum">
              <a:rPr lang="en-US" smtClean="0"/>
              <a:t>63</a:t>
            </a:fld>
            <a:endParaRPr lang="en-US" dirty="0"/>
          </a:p>
        </p:txBody>
      </p:sp>
      <p:sp>
        <p:nvSpPr>
          <p:cNvPr id="4" name="Title 3">
            <a:extLst>
              <a:ext uri="{FF2B5EF4-FFF2-40B4-BE49-F238E27FC236}">
                <a16:creationId xmlns:a16="http://schemas.microsoft.com/office/drawing/2014/main" id="{59110C31-AF23-4319-9F5F-94F288D19015}"/>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
        <p:nvSpPr>
          <p:cNvPr id="5" name="TextBox 4">
            <a:extLst>
              <a:ext uri="{FF2B5EF4-FFF2-40B4-BE49-F238E27FC236}">
                <a16:creationId xmlns:a16="http://schemas.microsoft.com/office/drawing/2014/main" id="{CB7C164D-2659-42FD-B557-6AECE50D1BFC}"/>
              </a:ext>
            </a:extLst>
          </p:cNvPr>
          <p:cNvSpPr txBox="1"/>
          <p:nvPr/>
        </p:nvSpPr>
        <p:spPr>
          <a:xfrm>
            <a:off x="5099517" y="756310"/>
            <a:ext cx="4044483" cy="1588127"/>
          </a:xfrm>
          <a:prstGeom prst="rect">
            <a:avLst/>
          </a:prstGeom>
          <a:noFill/>
        </p:spPr>
        <p:txBody>
          <a:bodyPr wrap="square" rtlCol="0">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58-year-old male smoker, who was an established patient and long-time friend of our Internal Medicine physician, was seen and treated for various complaints related to insulin dependent diabetes. </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5821473"/>
      </p:ext>
    </p:extLst>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C7442-1F63-41C6-9253-30956D317471}"/>
              </a:ext>
            </a:extLst>
          </p:cNvPr>
          <p:cNvSpPr>
            <a:spLocks noGrp="1"/>
          </p:cNvSpPr>
          <p:nvPr>
            <p:ph idx="1"/>
          </p:nvPr>
        </p:nvSpPr>
        <p:spPr/>
        <p:txBody>
          <a:bodyPr/>
          <a:lstStyle/>
          <a:p>
            <a:pPr marL="0" indent="0">
              <a:buNone/>
            </a:pPr>
            <a:endParaRPr lang="en-US" sz="2800" dirty="0"/>
          </a:p>
          <a:p>
            <a:pPr marL="0" indent="0">
              <a:buNone/>
            </a:pPr>
            <a:r>
              <a:rPr lang="en-US" sz="2800" dirty="0"/>
              <a:t>3/2005</a:t>
            </a:r>
          </a:p>
          <a:p>
            <a:pPr lvl="1"/>
            <a:r>
              <a:rPr lang="en-US" dirty="0"/>
              <a:t>A few days later, he returned to review his test results with the PA.  </a:t>
            </a:r>
          </a:p>
          <a:p>
            <a:pPr lvl="1"/>
            <a:r>
              <a:rPr lang="en-US" dirty="0"/>
              <a:t>He also reported abdominal issues and was referred to a Gastroenterologist. </a:t>
            </a:r>
          </a:p>
          <a:p>
            <a:pPr lvl="1"/>
            <a:r>
              <a:rPr lang="en-US" dirty="0"/>
              <a:t>He was seen within 6 weeks, had an endoscopy and colonoscopy which revealed gastritis and internal hemorrhoids.</a:t>
            </a:r>
          </a:p>
          <a:p>
            <a:pPr marL="0" indent="0">
              <a:buNone/>
            </a:pPr>
            <a:endParaRPr lang="en-US" dirty="0"/>
          </a:p>
        </p:txBody>
      </p:sp>
      <p:sp>
        <p:nvSpPr>
          <p:cNvPr id="3" name="Slide Number Placeholder 2">
            <a:extLst>
              <a:ext uri="{FF2B5EF4-FFF2-40B4-BE49-F238E27FC236}">
                <a16:creationId xmlns:a16="http://schemas.microsoft.com/office/drawing/2014/main" id="{D826FFA9-5FDC-4E95-9A23-9A5EEEC8B51F}"/>
              </a:ext>
            </a:extLst>
          </p:cNvPr>
          <p:cNvSpPr>
            <a:spLocks noGrp="1"/>
          </p:cNvSpPr>
          <p:nvPr>
            <p:ph type="sldNum" sz="quarter" idx="15"/>
          </p:nvPr>
        </p:nvSpPr>
        <p:spPr/>
        <p:txBody>
          <a:bodyPr/>
          <a:lstStyle/>
          <a:p>
            <a:fld id="{B35AE9FF-4774-433D-9692-0A446705F1E3}" type="slidenum">
              <a:rPr lang="en-US" smtClean="0"/>
              <a:t>64</a:t>
            </a:fld>
            <a:endParaRPr lang="en-US" dirty="0"/>
          </a:p>
        </p:txBody>
      </p:sp>
      <p:sp>
        <p:nvSpPr>
          <p:cNvPr id="4" name="Title 3">
            <a:extLst>
              <a:ext uri="{FF2B5EF4-FFF2-40B4-BE49-F238E27FC236}">
                <a16:creationId xmlns:a16="http://schemas.microsoft.com/office/drawing/2014/main" id="{59110C31-AF23-4319-9F5F-94F288D19015}"/>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
        <p:nvSpPr>
          <p:cNvPr id="5" name="TextBox 4">
            <a:extLst>
              <a:ext uri="{FF2B5EF4-FFF2-40B4-BE49-F238E27FC236}">
                <a16:creationId xmlns:a16="http://schemas.microsoft.com/office/drawing/2014/main" id="{CB7C164D-2659-42FD-B557-6AECE50D1BFC}"/>
              </a:ext>
            </a:extLst>
          </p:cNvPr>
          <p:cNvSpPr txBox="1"/>
          <p:nvPr/>
        </p:nvSpPr>
        <p:spPr>
          <a:xfrm>
            <a:off x="5099517" y="756310"/>
            <a:ext cx="4044483" cy="1588127"/>
          </a:xfrm>
          <a:prstGeom prst="rect">
            <a:avLst/>
          </a:prstGeom>
          <a:noFill/>
        </p:spPr>
        <p:txBody>
          <a:bodyPr wrap="square" rtlCol="0">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58-year-old male smoker, who was an established patient and long-time friend of our Internal Medicine physician, was seen and treated for various complaints related to insulin dependent diabetes. </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53094786"/>
      </p:ext>
    </p:extLst>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C7442-1F63-41C6-9253-30956D317471}"/>
              </a:ext>
            </a:extLst>
          </p:cNvPr>
          <p:cNvSpPr>
            <a:spLocks noGrp="1"/>
          </p:cNvSpPr>
          <p:nvPr>
            <p:ph idx="1"/>
          </p:nvPr>
        </p:nvSpPr>
        <p:spPr/>
        <p:txBody>
          <a:bodyPr>
            <a:normAutofit/>
          </a:bodyPr>
          <a:lstStyle/>
          <a:p>
            <a:pPr marL="0" indent="0">
              <a:buNone/>
            </a:pPr>
            <a:endParaRPr lang="en-US" sz="2800" dirty="0"/>
          </a:p>
          <a:p>
            <a:pPr marL="0" indent="0">
              <a:buNone/>
            </a:pPr>
            <a:r>
              <a:rPr lang="en-US" sz="2800" dirty="0"/>
              <a:t>6/2005</a:t>
            </a:r>
          </a:p>
          <a:p>
            <a:pPr lvl="1"/>
            <a:r>
              <a:rPr lang="en-US" dirty="0"/>
              <a:t>Weeks later, he returned to the GI’s office with abdominal pain.</a:t>
            </a:r>
          </a:p>
          <a:p>
            <a:pPr lvl="1"/>
            <a:r>
              <a:rPr lang="en-US" dirty="0"/>
              <a:t>CT scans were ordered to rule out diverticulitis and revealed a thickening of the bladder wall.</a:t>
            </a:r>
          </a:p>
          <a:p>
            <a:pPr lvl="1"/>
            <a:r>
              <a:rPr lang="en-US" dirty="0"/>
              <a:t>Further evaluation was suggested to rule out a possible mass.</a:t>
            </a:r>
          </a:p>
          <a:p>
            <a:pPr lvl="1"/>
            <a:r>
              <a:rPr lang="en-US" dirty="0"/>
              <a:t>His pain resolved and additional diagnostic follow-up was not completed.</a:t>
            </a:r>
          </a:p>
          <a:p>
            <a:pPr marL="0" indent="0">
              <a:buNone/>
            </a:pPr>
            <a:endParaRPr lang="en-US" sz="2800" dirty="0"/>
          </a:p>
        </p:txBody>
      </p:sp>
      <p:sp>
        <p:nvSpPr>
          <p:cNvPr id="3" name="Slide Number Placeholder 2">
            <a:extLst>
              <a:ext uri="{FF2B5EF4-FFF2-40B4-BE49-F238E27FC236}">
                <a16:creationId xmlns:a16="http://schemas.microsoft.com/office/drawing/2014/main" id="{D826FFA9-5FDC-4E95-9A23-9A5EEEC8B51F}"/>
              </a:ext>
            </a:extLst>
          </p:cNvPr>
          <p:cNvSpPr>
            <a:spLocks noGrp="1"/>
          </p:cNvSpPr>
          <p:nvPr>
            <p:ph type="sldNum" sz="quarter" idx="15"/>
          </p:nvPr>
        </p:nvSpPr>
        <p:spPr/>
        <p:txBody>
          <a:bodyPr/>
          <a:lstStyle/>
          <a:p>
            <a:fld id="{B35AE9FF-4774-433D-9692-0A446705F1E3}" type="slidenum">
              <a:rPr lang="en-US" smtClean="0"/>
              <a:t>65</a:t>
            </a:fld>
            <a:endParaRPr lang="en-US" dirty="0"/>
          </a:p>
        </p:txBody>
      </p:sp>
      <p:sp>
        <p:nvSpPr>
          <p:cNvPr id="4" name="Title 3">
            <a:extLst>
              <a:ext uri="{FF2B5EF4-FFF2-40B4-BE49-F238E27FC236}">
                <a16:creationId xmlns:a16="http://schemas.microsoft.com/office/drawing/2014/main" id="{59110C31-AF23-4319-9F5F-94F288D19015}"/>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
        <p:nvSpPr>
          <p:cNvPr id="5" name="TextBox 4">
            <a:extLst>
              <a:ext uri="{FF2B5EF4-FFF2-40B4-BE49-F238E27FC236}">
                <a16:creationId xmlns:a16="http://schemas.microsoft.com/office/drawing/2014/main" id="{CB7C164D-2659-42FD-B557-6AECE50D1BFC}"/>
              </a:ext>
            </a:extLst>
          </p:cNvPr>
          <p:cNvSpPr txBox="1"/>
          <p:nvPr/>
        </p:nvSpPr>
        <p:spPr>
          <a:xfrm>
            <a:off x="5099517" y="756310"/>
            <a:ext cx="4044483" cy="1588127"/>
          </a:xfrm>
          <a:prstGeom prst="rect">
            <a:avLst/>
          </a:prstGeom>
          <a:noFill/>
        </p:spPr>
        <p:txBody>
          <a:bodyPr wrap="square" rtlCol="0">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58-year-old male smoker, who was an established patient and long-time friend of our Internal Medicine physician, was seen and treated for various complaints related to insulin dependent diabetes. </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2001185"/>
      </p:ext>
    </p:extLst>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8C7442-1F63-41C6-9253-30956D317471}"/>
              </a:ext>
            </a:extLst>
          </p:cNvPr>
          <p:cNvSpPr>
            <a:spLocks noGrp="1"/>
          </p:cNvSpPr>
          <p:nvPr>
            <p:ph idx="1"/>
          </p:nvPr>
        </p:nvSpPr>
        <p:spPr/>
        <p:txBody>
          <a:bodyPr>
            <a:normAutofit/>
          </a:bodyPr>
          <a:lstStyle/>
          <a:p>
            <a:pPr marL="0" indent="0">
              <a:buNone/>
            </a:pPr>
            <a:endParaRPr lang="en-US" sz="2800" dirty="0"/>
          </a:p>
          <a:p>
            <a:pPr marL="0" indent="0">
              <a:buNone/>
            </a:pPr>
            <a:r>
              <a:rPr lang="en-US" sz="2800" dirty="0"/>
              <a:t>1/2009</a:t>
            </a:r>
          </a:p>
          <a:p>
            <a:pPr lvl="1"/>
            <a:r>
              <a:rPr lang="en-US" dirty="0"/>
              <a:t>Another PSA test (3½ years later) resulted in a significant increase in his PSA levels.  </a:t>
            </a:r>
          </a:p>
          <a:p>
            <a:pPr lvl="1"/>
            <a:r>
              <a:rPr lang="en-US" dirty="0"/>
              <a:t>A physical exam by his PCP revealed a hard nodule in the interior prostate.  </a:t>
            </a:r>
          </a:p>
          <a:p>
            <a:pPr lvl="1"/>
            <a:r>
              <a:rPr lang="en-US" dirty="0"/>
              <a:t>He was referred to a Urologist who diagnosed advanced prostate cancer with metastasis to the bones.</a:t>
            </a:r>
          </a:p>
        </p:txBody>
      </p:sp>
      <p:sp>
        <p:nvSpPr>
          <p:cNvPr id="3" name="Slide Number Placeholder 2">
            <a:extLst>
              <a:ext uri="{FF2B5EF4-FFF2-40B4-BE49-F238E27FC236}">
                <a16:creationId xmlns:a16="http://schemas.microsoft.com/office/drawing/2014/main" id="{D826FFA9-5FDC-4E95-9A23-9A5EEEC8B51F}"/>
              </a:ext>
            </a:extLst>
          </p:cNvPr>
          <p:cNvSpPr>
            <a:spLocks noGrp="1"/>
          </p:cNvSpPr>
          <p:nvPr>
            <p:ph type="sldNum" sz="quarter" idx="15"/>
          </p:nvPr>
        </p:nvSpPr>
        <p:spPr/>
        <p:txBody>
          <a:bodyPr/>
          <a:lstStyle/>
          <a:p>
            <a:fld id="{B35AE9FF-4774-433D-9692-0A446705F1E3}" type="slidenum">
              <a:rPr lang="en-US" smtClean="0"/>
              <a:t>66</a:t>
            </a:fld>
            <a:endParaRPr lang="en-US" dirty="0"/>
          </a:p>
        </p:txBody>
      </p:sp>
      <p:sp>
        <p:nvSpPr>
          <p:cNvPr id="4" name="Title 3">
            <a:extLst>
              <a:ext uri="{FF2B5EF4-FFF2-40B4-BE49-F238E27FC236}">
                <a16:creationId xmlns:a16="http://schemas.microsoft.com/office/drawing/2014/main" id="{59110C31-AF23-4319-9F5F-94F288D19015}"/>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
        <p:nvSpPr>
          <p:cNvPr id="5" name="TextBox 4">
            <a:extLst>
              <a:ext uri="{FF2B5EF4-FFF2-40B4-BE49-F238E27FC236}">
                <a16:creationId xmlns:a16="http://schemas.microsoft.com/office/drawing/2014/main" id="{CB7C164D-2659-42FD-B557-6AECE50D1BFC}"/>
              </a:ext>
            </a:extLst>
          </p:cNvPr>
          <p:cNvSpPr txBox="1"/>
          <p:nvPr/>
        </p:nvSpPr>
        <p:spPr>
          <a:xfrm>
            <a:off x="5099517" y="756310"/>
            <a:ext cx="4044483" cy="1588127"/>
          </a:xfrm>
          <a:prstGeom prst="rect">
            <a:avLst/>
          </a:prstGeom>
          <a:noFill/>
        </p:spPr>
        <p:txBody>
          <a:bodyPr wrap="square" rtlCol="0">
            <a:spAutoFit/>
          </a:bodyPr>
          <a:lstStyle/>
          <a:p>
            <a:pPr>
              <a:lnSpc>
                <a:spcPct val="90000"/>
              </a:lnSpc>
              <a:spcBef>
                <a:spcPts val="1200"/>
              </a:spcBef>
              <a:spcAft>
                <a:spcPts val="200"/>
              </a:spcAft>
              <a:buClr>
                <a:srgbClr val="4A66AC"/>
              </a:buClr>
              <a:buSzPct val="100000"/>
            </a:pPr>
            <a:r>
              <a:rPr lang="en-US"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rPr>
              <a:t>A 58-year-old male smoker, who was an established patient and long-time friend of our Internal Medicine physician, was seen and treated for various complaints related to insulin dependent diabetes. </a:t>
            </a:r>
            <a:endParaRPr lang="ru-RU" dirty="0">
              <a:solidFill>
                <a:srgbClr val="002060"/>
              </a:solidFill>
              <a:effectLst>
                <a:glow rad="38100">
                  <a:prstClr val="white">
                    <a:lumMod val="50000"/>
                    <a:lumOff val="50000"/>
                    <a:alpha val="20000"/>
                  </a:prstClr>
                </a:glo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171088"/>
      </p:ext>
    </p:extLst>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7A48-FBC9-4A07-94BF-FA71F1B3418B}"/>
              </a:ext>
            </a:extLst>
          </p:cNvPr>
          <p:cNvSpPr>
            <a:spLocks noGrp="1"/>
          </p:cNvSpPr>
          <p:nvPr>
            <p:ph idx="1"/>
          </p:nvPr>
        </p:nvSpPr>
        <p:spPr/>
        <p:txBody>
          <a:bodyPr>
            <a:normAutofit/>
          </a:bodyPr>
          <a:lstStyle/>
          <a:p>
            <a:r>
              <a:rPr lang="en-US" dirty="0"/>
              <a:t>Physicians are often asked by close friends, relatives, or colleagues for medical advice, treatment, or prescriptions both inside and outside of the office. </a:t>
            </a:r>
          </a:p>
          <a:p>
            <a:r>
              <a:rPr lang="en-US" dirty="0"/>
              <a:t>Although the American Medical Association advises physicians not to treat immediate family members except in cases of emergency or when no one else is available, this practice continues to occur. </a:t>
            </a:r>
          </a:p>
        </p:txBody>
      </p:sp>
      <p:sp>
        <p:nvSpPr>
          <p:cNvPr id="3" name="Slide Number Placeholder 2">
            <a:extLst>
              <a:ext uri="{FF2B5EF4-FFF2-40B4-BE49-F238E27FC236}">
                <a16:creationId xmlns:a16="http://schemas.microsoft.com/office/drawing/2014/main" id="{5C71E772-D195-4F99-B3A8-AC57EA4248E6}"/>
              </a:ext>
            </a:extLst>
          </p:cNvPr>
          <p:cNvSpPr>
            <a:spLocks noGrp="1"/>
          </p:cNvSpPr>
          <p:nvPr>
            <p:ph type="sldNum" sz="quarter" idx="15"/>
          </p:nvPr>
        </p:nvSpPr>
        <p:spPr/>
        <p:txBody>
          <a:bodyPr/>
          <a:lstStyle/>
          <a:p>
            <a:fld id="{B35AE9FF-4774-433D-9692-0A446705F1E3}" type="slidenum">
              <a:rPr lang="en-US" smtClean="0"/>
              <a:t>67</a:t>
            </a:fld>
            <a:endParaRPr lang="en-US" dirty="0"/>
          </a:p>
        </p:txBody>
      </p:sp>
      <p:sp>
        <p:nvSpPr>
          <p:cNvPr id="4" name="Title 3">
            <a:extLst>
              <a:ext uri="{FF2B5EF4-FFF2-40B4-BE49-F238E27FC236}">
                <a16:creationId xmlns:a16="http://schemas.microsoft.com/office/drawing/2014/main" id="{64E853ED-C0C2-469C-A3FA-DA52DC14B213}"/>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Tree>
    <p:extLst>
      <p:ext uri="{BB962C8B-B14F-4D97-AF65-F5344CB8AC3E}">
        <p14:creationId xmlns:p14="http://schemas.microsoft.com/office/powerpoint/2010/main" val="1361371493"/>
      </p:ext>
    </p:extLst>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7A48-FBC9-4A07-94BF-FA71F1B3418B}"/>
              </a:ext>
            </a:extLst>
          </p:cNvPr>
          <p:cNvSpPr>
            <a:spLocks noGrp="1"/>
          </p:cNvSpPr>
          <p:nvPr>
            <p:ph idx="1"/>
          </p:nvPr>
        </p:nvSpPr>
        <p:spPr/>
        <p:txBody>
          <a:bodyPr>
            <a:normAutofit/>
          </a:bodyPr>
          <a:lstStyle/>
          <a:p>
            <a:r>
              <a:rPr lang="en-US" dirty="0"/>
              <a:t>At times, these “friends” may be seen as a courtesy and/or at no charge. </a:t>
            </a:r>
          </a:p>
          <a:p>
            <a:r>
              <a:rPr lang="en-US" dirty="0"/>
              <a:t>We have seen a number of lawsuits filed against physicians by close friends, as in this case study, colleagues, and even their own family members because of care provided by our insureds. </a:t>
            </a:r>
          </a:p>
          <a:p>
            <a:r>
              <a:rPr lang="en-US" dirty="0"/>
              <a:t>The defense of these suits is frequently hampered by the fact that there are often omissions, sparse or entirely non-existent medical records for the patient. </a:t>
            </a:r>
          </a:p>
        </p:txBody>
      </p:sp>
      <p:sp>
        <p:nvSpPr>
          <p:cNvPr id="3" name="Slide Number Placeholder 2">
            <a:extLst>
              <a:ext uri="{FF2B5EF4-FFF2-40B4-BE49-F238E27FC236}">
                <a16:creationId xmlns:a16="http://schemas.microsoft.com/office/drawing/2014/main" id="{5C71E772-D195-4F99-B3A8-AC57EA4248E6}"/>
              </a:ext>
            </a:extLst>
          </p:cNvPr>
          <p:cNvSpPr>
            <a:spLocks noGrp="1"/>
          </p:cNvSpPr>
          <p:nvPr>
            <p:ph type="sldNum" sz="quarter" idx="15"/>
          </p:nvPr>
        </p:nvSpPr>
        <p:spPr/>
        <p:txBody>
          <a:bodyPr/>
          <a:lstStyle/>
          <a:p>
            <a:fld id="{B35AE9FF-4774-433D-9692-0A446705F1E3}" type="slidenum">
              <a:rPr lang="en-US" smtClean="0"/>
              <a:t>68</a:t>
            </a:fld>
            <a:endParaRPr lang="en-US" dirty="0"/>
          </a:p>
        </p:txBody>
      </p:sp>
      <p:sp>
        <p:nvSpPr>
          <p:cNvPr id="4" name="Title 3">
            <a:extLst>
              <a:ext uri="{FF2B5EF4-FFF2-40B4-BE49-F238E27FC236}">
                <a16:creationId xmlns:a16="http://schemas.microsoft.com/office/drawing/2014/main" id="{64E853ED-C0C2-469C-A3FA-DA52DC14B213}"/>
              </a:ext>
            </a:extLst>
          </p:cNvPr>
          <p:cNvSpPr>
            <a:spLocks noGrp="1"/>
          </p:cNvSpPr>
          <p:nvPr>
            <p:ph type="title"/>
          </p:nvPr>
        </p:nvSpPr>
        <p:spPr/>
        <p:txBody>
          <a:bodyPr/>
          <a:lstStyle/>
          <a:p>
            <a:r>
              <a:rPr lang="en-US" dirty="0"/>
              <a:t>Case Study</a:t>
            </a:r>
            <a:br>
              <a:rPr lang="en-US" dirty="0"/>
            </a:br>
            <a:r>
              <a:rPr lang="en-US" sz="2800" b="0" dirty="0"/>
              <a:t>Missed Cancer Diagnosis</a:t>
            </a:r>
            <a:endParaRPr lang="en-US" dirty="0"/>
          </a:p>
        </p:txBody>
      </p:sp>
    </p:spTree>
    <p:extLst>
      <p:ext uri="{BB962C8B-B14F-4D97-AF65-F5344CB8AC3E}">
        <p14:creationId xmlns:p14="http://schemas.microsoft.com/office/powerpoint/2010/main" val="3519140807"/>
      </p:ext>
    </p:extLst>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557A48-FBC9-4A07-94BF-FA71F1B3418B}"/>
              </a:ext>
            </a:extLst>
          </p:cNvPr>
          <p:cNvSpPr>
            <a:spLocks noGrp="1"/>
          </p:cNvSpPr>
          <p:nvPr>
            <p:ph idx="1"/>
          </p:nvPr>
        </p:nvSpPr>
        <p:spPr>
          <a:xfrm>
            <a:off x="647700" y="1934503"/>
            <a:ext cx="7867651" cy="4351338"/>
          </a:xfrm>
        </p:spPr>
        <p:txBody>
          <a:bodyPr>
            <a:normAutofit fontScale="92500"/>
          </a:bodyPr>
          <a:lstStyle/>
          <a:p>
            <a:r>
              <a:rPr lang="en-US" dirty="0"/>
              <a:t>All patient encounters for friends, relatives, and colleagues must be documented in the medical record. </a:t>
            </a:r>
          </a:p>
          <a:p>
            <a:r>
              <a:rPr lang="en-US" dirty="0"/>
              <a:t>Take a complete medical history when seeing friends, relatives, or colleagues as patients:</a:t>
            </a:r>
          </a:p>
          <a:p>
            <a:pPr lvl="1"/>
            <a:r>
              <a:rPr lang="en-US" dirty="0"/>
              <a:t>This should include issues that may be uncomfortable to discuss, such as the use of psychotropic medications or sexual history. </a:t>
            </a:r>
          </a:p>
          <a:p>
            <a:r>
              <a:rPr lang="en-US" dirty="0"/>
              <a:t>Perform a thorough physical examination. </a:t>
            </a:r>
          </a:p>
          <a:p>
            <a:r>
              <a:rPr lang="en-US" dirty="0"/>
              <a:t>Sensitive portions of a physical examination should not be deferred when pertinent to the patient’s complaints:</a:t>
            </a:r>
          </a:p>
          <a:p>
            <a:pPr lvl="1"/>
            <a:r>
              <a:rPr lang="en-US" dirty="0"/>
              <a:t>Consider a chaperone for those portions of the examination. </a:t>
            </a:r>
          </a:p>
        </p:txBody>
      </p:sp>
      <p:sp>
        <p:nvSpPr>
          <p:cNvPr id="3" name="Slide Number Placeholder 2">
            <a:extLst>
              <a:ext uri="{FF2B5EF4-FFF2-40B4-BE49-F238E27FC236}">
                <a16:creationId xmlns:a16="http://schemas.microsoft.com/office/drawing/2014/main" id="{5C71E772-D195-4F99-B3A8-AC57EA4248E6}"/>
              </a:ext>
            </a:extLst>
          </p:cNvPr>
          <p:cNvSpPr>
            <a:spLocks noGrp="1"/>
          </p:cNvSpPr>
          <p:nvPr>
            <p:ph type="sldNum" sz="quarter" idx="15"/>
          </p:nvPr>
        </p:nvSpPr>
        <p:spPr/>
        <p:txBody>
          <a:bodyPr/>
          <a:lstStyle/>
          <a:p>
            <a:fld id="{B35AE9FF-4774-433D-9692-0A446705F1E3}" type="slidenum">
              <a:rPr lang="en-US" smtClean="0"/>
              <a:t>69</a:t>
            </a:fld>
            <a:endParaRPr lang="en-US" dirty="0"/>
          </a:p>
        </p:txBody>
      </p:sp>
      <p:sp>
        <p:nvSpPr>
          <p:cNvPr id="4" name="Title 3">
            <a:extLst>
              <a:ext uri="{FF2B5EF4-FFF2-40B4-BE49-F238E27FC236}">
                <a16:creationId xmlns:a16="http://schemas.microsoft.com/office/drawing/2014/main" id="{64E853ED-C0C2-469C-A3FA-DA52DC14B213}"/>
              </a:ext>
            </a:extLst>
          </p:cNvPr>
          <p:cNvSpPr>
            <a:spLocks noGrp="1"/>
          </p:cNvSpPr>
          <p:nvPr>
            <p:ph type="title"/>
          </p:nvPr>
        </p:nvSpPr>
        <p:spPr>
          <a:xfrm>
            <a:off x="628650" y="756310"/>
            <a:ext cx="7886700" cy="1069317"/>
          </a:xfrm>
        </p:spPr>
        <p:txBody>
          <a:bodyPr/>
          <a:lstStyle/>
          <a:p>
            <a:r>
              <a:rPr lang="en-US" dirty="0"/>
              <a:t>Case Study</a:t>
            </a:r>
            <a:br>
              <a:rPr lang="en-US" dirty="0"/>
            </a:br>
            <a:r>
              <a:rPr lang="en-US" sz="2800" b="0" dirty="0"/>
              <a:t>Missed Cancer Diagnosis</a:t>
            </a:r>
            <a:endParaRPr lang="en-US" dirty="0"/>
          </a:p>
        </p:txBody>
      </p:sp>
    </p:spTree>
    <p:extLst>
      <p:ext uri="{BB962C8B-B14F-4D97-AF65-F5344CB8AC3E}">
        <p14:creationId xmlns:p14="http://schemas.microsoft.com/office/powerpoint/2010/main" val="3409377294"/>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AC985B-6F33-4BE4-8560-DE0DE485E5A3}"/>
              </a:ext>
            </a:extLst>
          </p:cNvPr>
          <p:cNvSpPr>
            <a:spLocks noGrp="1"/>
          </p:cNvSpPr>
          <p:nvPr>
            <p:ph idx="1"/>
          </p:nvPr>
        </p:nvSpPr>
        <p:spPr>
          <a:xfrm>
            <a:off x="647700" y="1934503"/>
            <a:ext cx="8014519" cy="4351338"/>
          </a:xfrm>
        </p:spPr>
        <p:txBody>
          <a:bodyPr/>
          <a:lstStyle/>
          <a:p>
            <a:r>
              <a:rPr lang="en-US" dirty="0"/>
              <a:t>At the end of this presentation, the participant will be able to:</a:t>
            </a:r>
          </a:p>
          <a:p>
            <a:pPr lvl="1"/>
            <a:r>
              <a:rPr lang="en-US" b="0" dirty="0">
                <a:latin typeface="+mj-lt"/>
              </a:rPr>
              <a:t>identify the leading causes of loss in million-dollar claims;</a:t>
            </a:r>
          </a:p>
          <a:p>
            <a:pPr lvl="1"/>
            <a:r>
              <a:rPr lang="en-US" b="0" dirty="0">
                <a:latin typeface="+mj-lt"/>
              </a:rPr>
              <a:t>analyze the key factors leading to significant payments in these claims;</a:t>
            </a:r>
          </a:p>
          <a:p>
            <a:pPr lvl="1"/>
            <a:r>
              <a:rPr lang="en-US" b="0" dirty="0">
                <a:latin typeface="+mj-lt"/>
              </a:rPr>
              <a:t>recognize the chief medical factors identified in these files; and</a:t>
            </a:r>
          </a:p>
          <a:p>
            <a:pPr lvl="1"/>
            <a:r>
              <a:rPr lang="en-US" dirty="0">
                <a:latin typeface="+mj-lt"/>
              </a:rPr>
              <a:t>implement risk management strategies to lessen the risks of high-exposure professional liability claims within your organization.</a:t>
            </a:r>
          </a:p>
        </p:txBody>
      </p:sp>
      <p:sp>
        <p:nvSpPr>
          <p:cNvPr id="3" name="Slide Number Placeholder 2">
            <a:extLst>
              <a:ext uri="{FF2B5EF4-FFF2-40B4-BE49-F238E27FC236}">
                <a16:creationId xmlns:a16="http://schemas.microsoft.com/office/drawing/2014/main" id="{6F132326-D4AB-4854-9EFF-8DC896863395}"/>
              </a:ext>
            </a:extLst>
          </p:cNvPr>
          <p:cNvSpPr>
            <a:spLocks noGrp="1"/>
          </p:cNvSpPr>
          <p:nvPr>
            <p:ph type="sldNum" sz="quarter" idx="15"/>
          </p:nvPr>
        </p:nvSpPr>
        <p:spPr/>
        <p:txBody>
          <a:bodyPr/>
          <a:lstStyle/>
          <a:p>
            <a:fld id="{B35AE9FF-4774-433D-9692-0A446705F1E3}" type="slidenum">
              <a:rPr lang="en-US" smtClean="0"/>
              <a:t>7</a:t>
            </a:fld>
            <a:endParaRPr lang="en-US" dirty="0"/>
          </a:p>
        </p:txBody>
      </p:sp>
      <p:sp>
        <p:nvSpPr>
          <p:cNvPr id="4" name="Title 3">
            <a:extLst>
              <a:ext uri="{FF2B5EF4-FFF2-40B4-BE49-F238E27FC236}">
                <a16:creationId xmlns:a16="http://schemas.microsoft.com/office/drawing/2014/main" id="{562E8E06-1872-40B0-BF07-A605E9874D66}"/>
              </a:ext>
            </a:extLst>
          </p:cNvPr>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2740830375"/>
      </p:ext>
    </p:extLst>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70</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
        <p:nvSpPr>
          <p:cNvPr id="6" name="TextBox 5">
            <a:extLst>
              <a:ext uri="{FF2B5EF4-FFF2-40B4-BE49-F238E27FC236}">
                <a16:creationId xmlns:a16="http://schemas.microsoft.com/office/drawing/2014/main" id="{DFB3E212-D946-4380-80CB-EA44B66BC815}"/>
              </a:ext>
            </a:extLst>
          </p:cNvPr>
          <p:cNvSpPr txBox="1"/>
          <p:nvPr/>
        </p:nvSpPr>
        <p:spPr>
          <a:xfrm>
            <a:off x="4846320" y="756310"/>
            <a:ext cx="4114801" cy="1200329"/>
          </a:xfrm>
          <a:prstGeom prst="rect">
            <a:avLst/>
          </a:prstGeom>
          <a:noFill/>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 41-year old laborer sustained a neck injury.  Conservative therapy failed and he had cervical neck surgery with post-operative pain issues.</a:t>
            </a:r>
          </a:p>
        </p:txBody>
      </p:sp>
      <p:pic>
        <p:nvPicPr>
          <p:cNvPr id="22" name="Picture 21">
            <a:extLst>
              <a:ext uri="{FF2B5EF4-FFF2-40B4-BE49-F238E27FC236}">
                <a16:creationId xmlns:a16="http://schemas.microsoft.com/office/drawing/2014/main" id="{A07977DD-896C-4B1A-A0E3-7575D6CA895C}"/>
              </a:ext>
            </a:extLst>
          </p:cNvPr>
          <p:cNvPicPr>
            <a:picLocks noChangeAspect="1"/>
          </p:cNvPicPr>
          <p:nvPr/>
        </p:nvPicPr>
        <p:blipFill>
          <a:blip r:embed="rId3"/>
          <a:stretch>
            <a:fillRect/>
          </a:stretch>
        </p:blipFill>
        <p:spPr>
          <a:xfrm>
            <a:off x="182499" y="2515788"/>
            <a:ext cx="8779001" cy="3401863"/>
          </a:xfrm>
          <a:prstGeom prst="rect">
            <a:avLst/>
          </a:prstGeom>
        </p:spPr>
      </p:pic>
    </p:spTree>
    <p:extLst>
      <p:ext uri="{BB962C8B-B14F-4D97-AF65-F5344CB8AC3E}">
        <p14:creationId xmlns:p14="http://schemas.microsoft.com/office/powerpoint/2010/main" val="3552757572"/>
      </p:ext>
    </p:extLst>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71</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
        <p:nvSpPr>
          <p:cNvPr id="5" name="TextBox 4">
            <a:extLst>
              <a:ext uri="{FF2B5EF4-FFF2-40B4-BE49-F238E27FC236}">
                <a16:creationId xmlns:a16="http://schemas.microsoft.com/office/drawing/2014/main" id="{CB4F741F-8F9A-4074-9143-C1288158FFFA}"/>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DFB3E212-D946-4380-80CB-EA44B66BC815}"/>
              </a:ext>
            </a:extLst>
          </p:cNvPr>
          <p:cNvSpPr txBox="1"/>
          <p:nvPr/>
        </p:nvSpPr>
        <p:spPr>
          <a:xfrm>
            <a:off x="4846320" y="756310"/>
            <a:ext cx="4114800" cy="1200329"/>
          </a:xfrm>
          <a:prstGeom prst="rect">
            <a:avLst/>
          </a:prstGeom>
          <a:noFill/>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 41-year old laborer sustained a neck injury.  Conservative therapy failed and he had cervical neck surgery with post-operative pain issues.</a:t>
            </a:r>
          </a:p>
        </p:txBody>
      </p:sp>
      <p:pic>
        <p:nvPicPr>
          <p:cNvPr id="22" name="Picture 21">
            <a:extLst>
              <a:ext uri="{FF2B5EF4-FFF2-40B4-BE49-F238E27FC236}">
                <a16:creationId xmlns:a16="http://schemas.microsoft.com/office/drawing/2014/main" id="{0490F0C7-0540-4929-8A95-D61DB66537D7}"/>
              </a:ext>
            </a:extLst>
          </p:cNvPr>
          <p:cNvPicPr>
            <a:picLocks noChangeAspect="1"/>
          </p:cNvPicPr>
          <p:nvPr/>
        </p:nvPicPr>
        <p:blipFill>
          <a:blip r:embed="rId3"/>
          <a:stretch>
            <a:fillRect/>
          </a:stretch>
        </p:blipFill>
        <p:spPr>
          <a:xfrm>
            <a:off x="182119" y="2458638"/>
            <a:ext cx="8779001" cy="3401863"/>
          </a:xfrm>
          <a:prstGeom prst="rect">
            <a:avLst/>
          </a:prstGeom>
        </p:spPr>
      </p:pic>
    </p:spTree>
    <p:extLst>
      <p:ext uri="{BB962C8B-B14F-4D97-AF65-F5344CB8AC3E}">
        <p14:creationId xmlns:p14="http://schemas.microsoft.com/office/powerpoint/2010/main" val="1180972016"/>
      </p:ext>
    </p:extLst>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3814B8E-E1E7-4C87-8C94-D213E7124CDC}"/>
              </a:ext>
            </a:extLst>
          </p:cNvPr>
          <p:cNvPicPr>
            <a:picLocks noGrp="1" noChangeAspect="1"/>
          </p:cNvPicPr>
          <p:nvPr>
            <p:ph idx="1"/>
          </p:nvPr>
        </p:nvPicPr>
        <p:blipFill>
          <a:blip r:embed="rId3"/>
          <a:stretch>
            <a:fillRect/>
          </a:stretch>
        </p:blipFill>
        <p:spPr>
          <a:xfrm>
            <a:off x="190730" y="2515935"/>
            <a:ext cx="8762539" cy="3401568"/>
          </a:xfrm>
          <a:prstGeom prst="rect">
            <a:avLst/>
          </a:prstGeom>
        </p:spPr>
      </p:pic>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72</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
        <p:nvSpPr>
          <p:cNvPr id="5" name="TextBox 4">
            <a:extLst>
              <a:ext uri="{FF2B5EF4-FFF2-40B4-BE49-F238E27FC236}">
                <a16:creationId xmlns:a16="http://schemas.microsoft.com/office/drawing/2014/main" id="{CB4F741F-8F9A-4074-9143-C1288158FFFA}"/>
              </a:ext>
            </a:extLst>
          </p:cNvPr>
          <p:cNvSpPr txBox="1"/>
          <p:nvPr/>
        </p:nvSpPr>
        <p:spPr>
          <a:xfrm>
            <a:off x="4114800" y="2971800"/>
            <a:ext cx="914400" cy="914400"/>
          </a:xfrm>
          <a:prstGeom prst="rect">
            <a:avLst/>
          </a:prstGeom>
          <a:noFill/>
        </p:spPr>
        <p:txBody>
          <a:bodyPr wrap="square" rtlCol="0">
            <a:spAutoFit/>
          </a:bodyPr>
          <a:lstStyle/>
          <a:p>
            <a:endParaRPr lang="en-US" dirty="0"/>
          </a:p>
        </p:txBody>
      </p:sp>
      <p:sp>
        <p:nvSpPr>
          <p:cNvPr id="9" name="TextBox 8">
            <a:extLst>
              <a:ext uri="{FF2B5EF4-FFF2-40B4-BE49-F238E27FC236}">
                <a16:creationId xmlns:a16="http://schemas.microsoft.com/office/drawing/2014/main" id="{B935A617-1036-4E43-8371-673EECE26A6A}"/>
              </a:ext>
            </a:extLst>
          </p:cNvPr>
          <p:cNvSpPr txBox="1"/>
          <p:nvPr/>
        </p:nvSpPr>
        <p:spPr>
          <a:xfrm>
            <a:off x="4849899" y="756310"/>
            <a:ext cx="4114800" cy="1200329"/>
          </a:xfrm>
          <a:prstGeom prst="rect">
            <a:avLst/>
          </a:prstGeom>
          <a:noFill/>
        </p:spPr>
        <p:txBody>
          <a:bodyPr wrap="square" rtlCol="0">
            <a:spAutoFit/>
          </a:bodyPr>
          <a:lstStyle/>
          <a:p>
            <a:r>
              <a:rPr lang="en-US" dirty="0">
                <a:solidFill>
                  <a:srgbClr val="002060"/>
                </a:solidFill>
                <a:latin typeface="Tahoma" panose="020B0604030504040204" pitchFamily="34" charset="0"/>
                <a:ea typeface="Tahoma" panose="020B0604030504040204" pitchFamily="34" charset="0"/>
                <a:cs typeface="Tahoma" panose="020B0604030504040204" pitchFamily="34" charset="0"/>
              </a:rPr>
              <a:t>A 41-year old laborer sustained a neck injury.  Conservative therapy failed and he had cervical neck surgery with post-operative pain issues.</a:t>
            </a:r>
          </a:p>
        </p:txBody>
      </p:sp>
    </p:spTree>
    <p:extLst>
      <p:ext uri="{BB962C8B-B14F-4D97-AF65-F5344CB8AC3E}">
        <p14:creationId xmlns:p14="http://schemas.microsoft.com/office/powerpoint/2010/main" val="3265272380"/>
      </p:ext>
    </p:extLst>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D6364-9AFE-4D48-9ED9-276EDD0AF912}"/>
              </a:ext>
            </a:extLst>
          </p:cNvPr>
          <p:cNvSpPr>
            <a:spLocks noGrp="1"/>
          </p:cNvSpPr>
          <p:nvPr>
            <p:ph idx="1"/>
          </p:nvPr>
        </p:nvSpPr>
        <p:spPr>
          <a:xfrm>
            <a:off x="647700" y="1934503"/>
            <a:ext cx="8084820" cy="4351338"/>
          </a:xfrm>
        </p:spPr>
        <p:txBody>
          <a:bodyPr/>
          <a:lstStyle/>
          <a:p>
            <a:r>
              <a:rPr lang="en-US" dirty="0"/>
              <a:t>The patient sued the Orthopedic surgeon, Anesthesiologist and hospital.  As discovery unfolded, it was noted that:</a:t>
            </a:r>
          </a:p>
          <a:p>
            <a:pPr lvl="1"/>
            <a:r>
              <a:rPr lang="en-US" dirty="0"/>
              <a:t>the Orthopedic surgeon was never contacted regarding the patient’s ongoing pain and agitation;</a:t>
            </a:r>
          </a:p>
          <a:p>
            <a:pPr lvl="1"/>
            <a:r>
              <a:rPr lang="en-US" dirty="0"/>
              <a:t>the Anesthesiologist never contacted the Orthopedic surgeon when he came to the PACU to administer Morphine and Phenergan; and,</a:t>
            </a:r>
          </a:p>
          <a:p>
            <a:pPr lvl="1"/>
            <a:r>
              <a:rPr lang="en-US" dirty="0"/>
              <a:t>the RN administered medications without proper orders.</a:t>
            </a:r>
          </a:p>
        </p:txBody>
      </p:sp>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73</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
        <p:nvSpPr>
          <p:cNvPr id="5" name="TextBox 4">
            <a:extLst>
              <a:ext uri="{FF2B5EF4-FFF2-40B4-BE49-F238E27FC236}">
                <a16:creationId xmlns:a16="http://schemas.microsoft.com/office/drawing/2014/main" id="{CB4F741F-8F9A-4074-9143-C1288158FFFA}"/>
              </a:ext>
            </a:extLst>
          </p:cNvPr>
          <p:cNvSpPr txBox="1"/>
          <p:nvPr/>
        </p:nvSpPr>
        <p:spPr>
          <a:xfrm>
            <a:off x="4114800" y="2971800"/>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517349898"/>
      </p:ext>
    </p:extLst>
  </p:cSld>
  <p:clrMapOvr>
    <a:masterClrMapping/>
  </p:clrMapOvr>
  <p:transition spd="slow">
    <p:randomBar dir="ver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D6364-9AFE-4D48-9ED9-276EDD0AF912}"/>
              </a:ext>
            </a:extLst>
          </p:cNvPr>
          <p:cNvSpPr>
            <a:spLocks noGrp="1"/>
          </p:cNvSpPr>
          <p:nvPr>
            <p:ph idx="1"/>
          </p:nvPr>
        </p:nvSpPr>
        <p:spPr/>
        <p:txBody>
          <a:bodyPr>
            <a:normAutofit/>
          </a:bodyPr>
          <a:lstStyle/>
          <a:p>
            <a:r>
              <a:rPr lang="en-US" dirty="0"/>
              <a:t>There were issues noted in the documentation, communication and care of this patient once he arrived into the PACU.</a:t>
            </a:r>
          </a:p>
          <a:p>
            <a:r>
              <a:rPr lang="en-US" dirty="0"/>
              <a:t>Leadership and staff must establish guidelines for patient care:</a:t>
            </a:r>
          </a:p>
          <a:p>
            <a:pPr lvl="1"/>
            <a:r>
              <a:rPr lang="en-US" dirty="0"/>
              <a:t>In the preceding case study, the department of anesthesia provides all orders and care while in PACU.</a:t>
            </a:r>
          </a:p>
          <a:p>
            <a:r>
              <a:rPr lang="en-US" dirty="0"/>
              <a:t>Protocols should guide care coordination. </a:t>
            </a:r>
          </a:p>
        </p:txBody>
      </p:sp>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74</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Tree>
    <p:extLst>
      <p:ext uri="{BB962C8B-B14F-4D97-AF65-F5344CB8AC3E}">
        <p14:creationId xmlns:p14="http://schemas.microsoft.com/office/powerpoint/2010/main" val="64453979"/>
      </p:ext>
    </p:extLst>
  </p:cSld>
  <p:clrMapOvr>
    <a:masterClrMapping/>
  </p:clrMapOvr>
  <p:transition spd="slow">
    <p:randomBar dir="ver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D6364-9AFE-4D48-9ED9-276EDD0AF912}"/>
              </a:ext>
            </a:extLst>
          </p:cNvPr>
          <p:cNvSpPr>
            <a:spLocks noGrp="1"/>
          </p:cNvSpPr>
          <p:nvPr>
            <p:ph idx="1"/>
          </p:nvPr>
        </p:nvSpPr>
        <p:spPr/>
        <p:txBody>
          <a:bodyPr/>
          <a:lstStyle/>
          <a:p>
            <a:r>
              <a:rPr lang="en-US" dirty="0"/>
              <a:t>Verbal orders:</a:t>
            </a:r>
          </a:p>
          <a:p>
            <a:pPr lvl="1"/>
            <a:r>
              <a:rPr lang="en-US" dirty="0"/>
              <a:t>During deposition, it was discovered that there were no orders written for the Valium and Dilaudid the patient received. </a:t>
            </a:r>
          </a:p>
          <a:p>
            <a:pPr lvl="1"/>
            <a:r>
              <a:rPr lang="en-US" dirty="0"/>
              <a:t>The nurse practiced outside her scope when she administered these medications.  </a:t>
            </a:r>
          </a:p>
          <a:p>
            <a:pPr lvl="1"/>
            <a:r>
              <a:rPr lang="en-US" dirty="0"/>
              <a:t>10 NYCRR 405.10 specifically addresses telephone and verbal orders, stating that a hospital must implement policies and procedures regarding such orders.</a:t>
            </a:r>
          </a:p>
          <a:p>
            <a:pPr lvl="2"/>
            <a:r>
              <a:rPr lang="en-US" dirty="0"/>
              <a:t>This should include the process for accepting, documenting and authenticating a verbal order.</a:t>
            </a:r>
          </a:p>
        </p:txBody>
      </p:sp>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75</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
        <p:nvSpPr>
          <p:cNvPr id="5" name="TextBox 4">
            <a:extLst>
              <a:ext uri="{FF2B5EF4-FFF2-40B4-BE49-F238E27FC236}">
                <a16:creationId xmlns:a16="http://schemas.microsoft.com/office/drawing/2014/main" id="{CB4F741F-8F9A-4074-9143-C1288158FFFA}"/>
              </a:ext>
            </a:extLst>
          </p:cNvPr>
          <p:cNvSpPr txBox="1"/>
          <p:nvPr/>
        </p:nvSpPr>
        <p:spPr>
          <a:xfrm>
            <a:off x="4114800" y="2971800"/>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758108238"/>
      </p:ext>
    </p:extLst>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D6364-9AFE-4D48-9ED9-276EDD0AF912}"/>
              </a:ext>
            </a:extLst>
          </p:cNvPr>
          <p:cNvSpPr>
            <a:spLocks noGrp="1"/>
          </p:cNvSpPr>
          <p:nvPr>
            <p:ph idx="1"/>
          </p:nvPr>
        </p:nvSpPr>
        <p:spPr/>
        <p:txBody>
          <a:bodyPr/>
          <a:lstStyle/>
          <a:p>
            <a:r>
              <a:rPr lang="en-US" dirty="0"/>
              <a:t>Timing of patient assessments:</a:t>
            </a:r>
          </a:p>
          <a:p>
            <a:pPr lvl="1"/>
            <a:r>
              <a:rPr lang="en-US" dirty="0"/>
              <a:t>There were noted discrepancies with the documented physical findings in the medical record:</a:t>
            </a:r>
          </a:p>
          <a:p>
            <a:pPr lvl="2"/>
            <a:r>
              <a:rPr lang="en-US" dirty="0"/>
              <a:t>not done at the ordered frequency, (at one-hour intervals and not every thirty minutes as per orders), and</a:t>
            </a:r>
          </a:p>
          <a:p>
            <a:pPr lvl="2"/>
            <a:r>
              <a:rPr lang="en-US" dirty="0"/>
              <a:t>when the patient was found to be unable to move his extremities, the documentation in a different section of the electronic health record (EHR) at that approximate time noted no such change in condition. </a:t>
            </a:r>
          </a:p>
          <a:p>
            <a:pPr lvl="1"/>
            <a:endParaRPr lang="en-US" dirty="0"/>
          </a:p>
        </p:txBody>
      </p:sp>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76</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
        <p:nvSpPr>
          <p:cNvPr id="5" name="TextBox 4">
            <a:extLst>
              <a:ext uri="{FF2B5EF4-FFF2-40B4-BE49-F238E27FC236}">
                <a16:creationId xmlns:a16="http://schemas.microsoft.com/office/drawing/2014/main" id="{CB4F741F-8F9A-4074-9143-C1288158FFFA}"/>
              </a:ext>
            </a:extLst>
          </p:cNvPr>
          <p:cNvSpPr txBox="1"/>
          <p:nvPr/>
        </p:nvSpPr>
        <p:spPr>
          <a:xfrm>
            <a:off x="4114800" y="2971800"/>
            <a:ext cx="914400" cy="914400"/>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879147596"/>
      </p:ext>
    </p:extLst>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D6364-9AFE-4D48-9ED9-276EDD0AF912}"/>
              </a:ext>
            </a:extLst>
          </p:cNvPr>
          <p:cNvSpPr>
            <a:spLocks noGrp="1"/>
          </p:cNvSpPr>
          <p:nvPr>
            <p:ph idx="1"/>
          </p:nvPr>
        </p:nvSpPr>
        <p:spPr/>
        <p:txBody>
          <a:bodyPr>
            <a:normAutofit/>
          </a:bodyPr>
          <a:lstStyle/>
          <a:p>
            <a:r>
              <a:rPr lang="en-US" dirty="0"/>
              <a:t>Care coordination:  </a:t>
            </a:r>
          </a:p>
          <a:p>
            <a:pPr lvl="1"/>
            <a:r>
              <a:rPr lang="en-US" dirty="0"/>
              <a:t>Our expert review noted that the Anesthesiologist could have considered a consulting phone call with the Orthopedic surgeon when the patient’s pain became to be an issue:</a:t>
            </a:r>
          </a:p>
          <a:p>
            <a:pPr lvl="2"/>
            <a:r>
              <a:rPr lang="en-US" dirty="0"/>
              <a:t>Effective communication among members of the team can only enhance the quality of the care provided.  </a:t>
            </a:r>
          </a:p>
          <a:p>
            <a:pPr lvl="1"/>
            <a:r>
              <a:rPr lang="en-US" dirty="0"/>
              <a:t>While a healthcare provider may state that it is his/her usual and customary practice to make that call, a note should be entered into the record stating the time and content of the call.  </a:t>
            </a:r>
          </a:p>
          <a:p>
            <a:endParaRPr lang="en-US" dirty="0"/>
          </a:p>
        </p:txBody>
      </p:sp>
      <p:sp>
        <p:nvSpPr>
          <p:cNvPr id="3" name="Slide Number Placeholder 2">
            <a:extLst>
              <a:ext uri="{FF2B5EF4-FFF2-40B4-BE49-F238E27FC236}">
                <a16:creationId xmlns:a16="http://schemas.microsoft.com/office/drawing/2014/main" id="{4AA7592B-59C7-4890-A8CC-8EF3A5BB4379}"/>
              </a:ext>
            </a:extLst>
          </p:cNvPr>
          <p:cNvSpPr>
            <a:spLocks noGrp="1"/>
          </p:cNvSpPr>
          <p:nvPr>
            <p:ph type="sldNum" sz="quarter" idx="15"/>
          </p:nvPr>
        </p:nvSpPr>
        <p:spPr/>
        <p:txBody>
          <a:bodyPr/>
          <a:lstStyle/>
          <a:p>
            <a:fld id="{B35AE9FF-4774-433D-9692-0A446705F1E3}" type="slidenum">
              <a:rPr lang="en-US" smtClean="0"/>
              <a:t>77</a:t>
            </a:fld>
            <a:endParaRPr lang="en-US" dirty="0"/>
          </a:p>
        </p:txBody>
      </p:sp>
      <p:sp>
        <p:nvSpPr>
          <p:cNvPr id="4" name="Title 3">
            <a:extLst>
              <a:ext uri="{FF2B5EF4-FFF2-40B4-BE49-F238E27FC236}">
                <a16:creationId xmlns:a16="http://schemas.microsoft.com/office/drawing/2014/main" id="{2782E420-2A7B-4889-88FD-38BE72675549}"/>
              </a:ext>
            </a:extLst>
          </p:cNvPr>
          <p:cNvSpPr>
            <a:spLocks noGrp="1"/>
          </p:cNvSpPr>
          <p:nvPr>
            <p:ph type="title"/>
          </p:nvPr>
        </p:nvSpPr>
        <p:spPr/>
        <p:txBody>
          <a:bodyPr/>
          <a:lstStyle/>
          <a:p>
            <a:r>
              <a:rPr lang="en-US" dirty="0"/>
              <a:t>Case Study</a:t>
            </a:r>
            <a:br>
              <a:rPr lang="en-US" dirty="0"/>
            </a:br>
            <a:r>
              <a:rPr lang="en-US" sz="2800" b="0" dirty="0"/>
              <a:t>Pain Management</a:t>
            </a:r>
            <a:endParaRPr lang="en-US" b="0" dirty="0"/>
          </a:p>
        </p:txBody>
      </p:sp>
    </p:spTree>
    <p:extLst>
      <p:ext uri="{BB962C8B-B14F-4D97-AF65-F5344CB8AC3E}">
        <p14:creationId xmlns:p14="http://schemas.microsoft.com/office/powerpoint/2010/main" val="3121213115"/>
      </p:ext>
    </p:extLst>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E26B6-34D1-45B5-BF45-6FAE6B592319}"/>
              </a:ext>
            </a:extLst>
          </p:cNvPr>
          <p:cNvSpPr>
            <a:spLocks noGrp="1"/>
          </p:cNvSpPr>
          <p:nvPr>
            <p:ph idx="1"/>
          </p:nvPr>
        </p:nvSpPr>
        <p:spPr/>
        <p:txBody>
          <a:bodyPr>
            <a:normAutofit/>
          </a:bodyPr>
          <a:lstStyle/>
          <a:p>
            <a:r>
              <a:rPr lang="en-US" dirty="0"/>
              <a:t>Our analysis revealed that while death occurred in 30% of all claims reviewed, a significant permanent injury, which would include a loss of a limb or one kidney or lung, was the outcome in a little over 1 in 4 (27%) claims.</a:t>
            </a:r>
          </a:p>
        </p:txBody>
      </p:sp>
      <p:sp>
        <p:nvSpPr>
          <p:cNvPr id="3" name="Slide Number Placeholder 2">
            <a:extLst>
              <a:ext uri="{FF2B5EF4-FFF2-40B4-BE49-F238E27FC236}">
                <a16:creationId xmlns:a16="http://schemas.microsoft.com/office/drawing/2014/main" id="{F20E6D18-7C50-4ECD-9122-FD3C4F06CFB1}"/>
              </a:ext>
            </a:extLst>
          </p:cNvPr>
          <p:cNvSpPr>
            <a:spLocks noGrp="1"/>
          </p:cNvSpPr>
          <p:nvPr>
            <p:ph type="sldNum" sz="quarter" idx="15"/>
          </p:nvPr>
        </p:nvSpPr>
        <p:spPr/>
        <p:txBody>
          <a:bodyPr/>
          <a:lstStyle/>
          <a:p>
            <a:fld id="{B35AE9FF-4774-433D-9692-0A446705F1E3}" type="slidenum">
              <a:rPr lang="en-US" smtClean="0"/>
              <a:t>78</a:t>
            </a:fld>
            <a:endParaRPr lang="en-US" dirty="0"/>
          </a:p>
        </p:txBody>
      </p:sp>
      <p:sp>
        <p:nvSpPr>
          <p:cNvPr id="4" name="Title 3">
            <a:extLst>
              <a:ext uri="{FF2B5EF4-FFF2-40B4-BE49-F238E27FC236}">
                <a16:creationId xmlns:a16="http://schemas.microsoft.com/office/drawing/2014/main" id="{F5EA5B29-5D10-4D51-BAB2-D270F34E5D6A}"/>
              </a:ext>
            </a:extLst>
          </p:cNvPr>
          <p:cNvSpPr>
            <a:spLocks noGrp="1"/>
          </p:cNvSpPr>
          <p:nvPr>
            <p:ph type="title"/>
          </p:nvPr>
        </p:nvSpPr>
        <p:spPr/>
        <p:txBody>
          <a:bodyPr/>
          <a:lstStyle/>
          <a:p>
            <a:r>
              <a:rPr lang="en-US" dirty="0"/>
              <a:t>Severity</a:t>
            </a:r>
          </a:p>
        </p:txBody>
      </p:sp>
    </p:spTree>
    <p:extLst>
      <p:ext uri="{BB962C8B-B14F-4D97-AF65-F5344CB8AC3E}">
        <p14:creationId xmlns:p14="http://schemas.microsoft.com/office/powerpoint/2010/main" val="1109264109"/>
      </p:ext>
    </p:extLst>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A22E37-308E-4B65-A806-594F92131782}"/>
              </a:ext>
            </a:extLst>
          </p:cNvPr>
          <p:cNvSpPr>
            <a:spLocks noGrp="1"/>
          </p:cNvSpPr>
          <p:nvPr>
            <p:ph type="sldNum" sz="quarter" idx="15"/>
          </p:nvPr>
        </p:nvSpPr>
        <p:spPr/>
        <p:txBody>
          <a:bodyPr/>
          <a:lstStyle/>
          <a:p>
            <a:fld id="{B35AE9FF-4774-433D-9692-0A446705F1E3}" type="slidenum">
              <a:rPr lang="en-US" smtClean="0"/>
              <a:pPr/>
              <a:t>79</a:t>
            </a:fld>
            <a:endParaRPr lang="en-US" dirty="0"/>
          </a:p>
        </p:txBody>
      </p:sp>
      <p:sp>
        <p:nvSpPr>
          <p:cNvPr id="4" name="Title 3">
            <a:extLst>
              <a:ext uri="{FF2B5EF4-FFF2-40B4-BE49-F238E27FC236}">
                <a16:creationId xmlns:a16="http://schemas.microsoft.com/office/drawing/2014/main" id="{D6AFD5F9-7BC9-41F4-A626-E37A3AF80316}"/>
              </a:ext>
            </a:extLst>
          </p:cNvPr>
          <p:cNvSpPr>
            <a:spLocks noGrp="1"/>
          </p:cNvSpPr>
          <p:nvPr>
            <p:ph type="title"/>
          </p:nvPr>
        </p:nvSpPr>
        <p:spPr/>
        <p:txBody>
          <a:bodyPr/>
          <a:lstStyle/>
          <a:p>
            <a:r>
              <a:rPr lang="en-US" dirty="0"/>
              <a:t>Severity</a:t>
            </a:r>
          </a:p>
        </p:txBody>
      </p:sp>
      <p:pic>
        <p:nvPicPr>
          <p:cNvPr id="2" name="Picture 1">
            <a:extLst>
              <a:ext uri="{FF2B5EF4-FFF2-40B4-BE49-F238E27FC236}">
                <a16:creationId xmlns:a16="http://schemas.microsoft.com/office/drawing/2014/main" id="{B932E54B-1E10-4FCE-8A75-E14D3D088F1C}"/>
              </a:ext>
            </a:extLst>
          </p:cNvPr>
          <p:cNvPicPr>
            <a:picLocks noChangeAspect="1"/>
          </p:cNvPicPr>
          <p:nvPr/>
        </p:nvPicPr>
        <p:blipFill>
          <a:blip r:embed="rId3"/>
          <a:stretch>
            <a:fillRect/>
          </a:stretch>
        </p:blipFill>
        <p:spPr>
          <a:xfrm>
            <a:off x="92663" y="928160"/>
            <a:ext cx="8958674" cy="4809813"/>
          </a:xfrm>
          <a:prstGeom prst="rect">
            <a:avLst/>
          </a:prstGeom>
        </p:spPr>
      </p:pic>
    </p:spTree>
    <p:extLst>
      <p:ext uri="{BB962C8B-B14F-4D97-AF65-F5344CB8AC3E}">
        <p14:creationId xmlns:p14="http://schemas.microsoft.com/office/powerpoint/2010/main" val="3154174239"/>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7D83D5-FBAE-4F43-99B6-D60FE39C0504}"/>
              </a:ext>
            </a:extLst>
          </p:cNvPr>
          <p:cNvSpPr>
            <a:spLocks noGrp="1"/>
          </p:cNvSpPr>
          <p:nvPr>
            <p:ph idx="1"/>
          </p:nvPr>
        </p:nvSpPr>
        <p:spPr/>
        <p:txBody>
          <a:bodyPr/>
          <a:lstStyle/>
          <a:p>
            <a:r>
              <a:rPr lang="en-US" dirty="0"/>
              <a:t>29,063</a:t>
            </a:r>
          </a:p>
          <a:p>
            <a:pPr lvl="1"/>
            <a:r>
              <a:rPr lang="en-US" dirty="0"/>
              <a:t>Professional liability claims processed by MLMIC between 2013—2017</a:t>
            </a:r>
          </a:p>
          <a:p>
            <a:r>
              <a:rPr lang="en-US" dirty="0"/>
              <a:t>459</a:t>
            </a:r>
          </a:p>
          <a:p>
            <a:pPr lvl="1"/>
            <a:r>
              <a:rPr lang="en-US" dirty="0"/>
              <a:t>Professional liability claims analyzed for the purpose of this report where the indemnity payment totaled one million dollars or more</a:t>
            </a:r>
          </a:p>
          <a:p>
            <a:r>
              <a:rPr lang="en-US" dirty="0"/>
              <a:t>$1,332,040</a:t>
            </a:r>
          </a:p>
          <a:p>
            <a:pPr lvl="1"/>
            <a:r>
              <a:rPr lang="en-US" dirty="0"/>
              <a:t>The average indemnity payment among the claims reviewed for this report, the highest of which was $2.35 million</a:t>
            </a:r>
          </a:p>
        </p:txBody>
      </p:sp>
      <p:sp>
        <p:nvSpPr>
          <p:cNvPr id="3" name="Slide Number Placeholder 2">
            <a:extLst>
              <a:ext uri="{FF2B5EF4-FFF2-40B4-BE49-F238E27FC236}">
                <a16:creationId xmlns:a16="http://schemas.microsoft.com/office/drawing/2014/main" id="{60F0B00F-E559-463F-AEB4-7183F0766533}"/>
              </a:ext>
            </a:extLst>
          </p:cNvPr>
          <p:cNvSpPr>
            <a:spLocks noGrp="1"/>
          </p:cNvSpPr>
          <p:nvPr>
            <p:ph type="sldNum" sz="quarter" idx="15"/>
          </p:nvPr>
        </p:nvSpPr>
        <p:spPr/>
        <p:txBody>
          <a:bodyPr/>
          <a:lstStyle/>
          <a:p>
            <a:fld id="{B35AE9FF-4774-433D-9692-0A446705F1E3}" type="slidenum">
              <a:rPr lang="en-US" smtClean="0"/>
              <a:pPr/>
              <a:t>8</a:t>
            </a:fld>
            <a:endParaRPr lang="en-US" dirty="0"/>
          </a:p>
        </p:txBody>
      </p:sp>
      <p:sp>
        <p:nvSpPr>
          <p:cNvPr id="4" name="Title 3">
            <a:extLst>
              <a:ext uri="{FF2B5EF4-FFF2-40B4-BE49-F238E27FC236}">
                <a16:creationId xmlns:a16="http://schemas.microsoft.com/office/drawing/2014/main" id="{DED07EF1-B4BA-4A4C-9E2F-1F2DBDFEAFFA}"/>
              </a:ext>
            </a:extLst>
          </p:cNvPr>
          <p:cNvSpPr>
            <a:spLocks noGrp="1"/>
          </p:cNvSpPr>
          <p:nvPr>
            <p:ph type="title"/>
          </p:nvPr>
        </p:nvSpPr>
        <p:spPr/>
        <p:txBody>
          <a:bodyPr/>
          <a:lstStyle/>
          <a:p>
            <a:r>
              <a:rPr lang="en-US" dirty="0"/>
              <a:t>By the Numbers…</a:t>
            </a:r>
          </a:p>
        </p:txBody>
      </p:sp>
    </p:spTree>
    <p:extLst>
      <p:ext uri="{BB962C8B-B14F-4D97-AF65-F5344CB8AC3E}">
        <p14:creationId xmlns:p14="http://schemas.microsoft.com/office/powerpoint/2010/main" val="1286440357"/>
      </p:ext>
    </p:extLst>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9E26B6-34D1-45B5-BF45-6FAE6B592319}"/>
              </a:ext>
            </a:extLst>
          </p:cNvPr>
          <p:cNvSpPr>
            <a:spLocks noGrp="1"/>
          </p:cNvSpPr>
          <p:nvPr>
            <p:ph idx="1"/>
          </p:nvPr>
        </p:nvSpPr>
        <p:spPr/>
        <p:txBody>
          <a:bodyPr>
            <a:normAutofit/>
          </a:bodyPr>
          <a:lstStyle/>
          <a:p>
            <a:r>
              <a:rPr lang="en-US" dirty="0"/>
              <a:t>When considering an associated chief medical factor of an error in a diagnosis of cancer, nearly 1 in 3 (30%) of these claims resulted in a significant permanent injury.</a:t>
            </a:r>
          </a:p>
          <a:p>
            <a:r>
              <a:rPr lang="en-US" dirty="0"/>
              <a:t>An improper performance allegation resulting in a significant permanent injury was identified in 1 in 4 Ob/Gyn claims at 25%.</a:t>
            </a:r>
          </a:p>
        </p:txBody>
      </p:sp>
      <p:sp>
        <p:nvSpPr>
          <p:cNvPr id="3" name="Slide Number Placeholder 2">
            <a:extLst>
              <a:ext uri="{FF2B5EF4-FFF2-40B4-BE49-F238E27FC236}">
                <a16:creationId xmlns:a16="http://schemas.microsoft.com/office/drawing/2014/main" id="{F20E6D18-7C50-4ECD-9122-FD3C4F06CFB1}"/>
              </a:ext>
            </a:extLst>
          </p:cNvPr>
          <p:cNvSpPr>
            <a:spLocks noGrp="1"/>
          </p:cNvSpPr>
          <p:nvPr>
            <p:ph type="sldNum" sz="quarter" idx="15"/>
          </p:nvPr>
        </p:nvSpPr>
        <p:spPr/>
        <p:txBody>
          <a:bodyPr/>
          <a:lstStyle/>
          <a:p>
            <a:fld id="{B35AE9FF-4774-433D-9692-0A446705F1E3}" type="slidenum">
              <a:rPr lang="en-US" smtClean="0"/>
              <a:t>80</a:t>
            </a:fld>
            <a:endParaRPr lang="en-US" dirty="0"/>
          </a:p>
        </p:txBody>
      </p:sp>
      <p:sp>
        <p:nvSpPr>
          <p:cNvPr id="4" name="Title 3">
            <a:extLst>
              <a:ext uri="{FF2B5EF4-FFF2-40B4-BE49-F238E27FC236}">
                <a16:creationId xmlns:a16="http://schemas.microsoft.com/office/drawing/2014/main" id="{F5EA5B29-5D10-4D51-BAB2-D270F34E5D6A}"/>
              </a:ext>
            </a:extLst>
          </p:cNvPr>
          <p:cNvSpPr>
            <a:spLocks noGrp="1"/>
          </p:cNvSpPr>
          <p:nvPr>
            <p:ph type="title"/>
          </p:nvPr>
        </p:nvSpPr>
        <p:spPr/>
        <p:txBody>
          <a:bodyPr/>
          <a:lstStyle/>
          <a:p>
            <a:r>
              <a:rPr lang="en-US" dirty="0"/>
              <a:t>Severity</a:t>
            </a:r>
          </a:p>
        </p:txBody>
      </p:sp>
    </p:spTree>
    <p:extLst>
      <p:ext uri="{BB962C8B-B14F-4D97-AF65-F5344CB8AC3E}">
        <p14:creationId xmlns:p14="http://schemas.microsoft.com/office/powerpoint/2010/main" val="2616889474"/>
      </p:ext>
    </p:extLst>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84CA993D-30A8-4149-9C5D-F735FBA430B1}"/>
              </a:ext>
            </a:extLst>
          </p:cNvPr>
          <p:cNvSpPr>
            <a:spLocks noGrp="1"/>
          </p:cNvSpPr>
          <p:nvPr>
            <p:ph idx="1"/>
          </p:nvPr>
        </p:nvSpPr>
        <p:spPr/>
        <p:txBody>
          <a:bodyPr/>
          <a:lstStyle/>
          <a:p>
            <a:r>
              <a:rPr lang="en-US" dirty="0"/>
              <a:t>Much like Ob/Gyn, Diagnostic Radiology is a high-risk specialty.  </a:t>
            </a:r>
          </a:p>
          <a:p>
            <a:r>
              <a:rPr lang="en-US" dirty="0"/>
              <a:t>Our analysis found that female claimants suffered death at a younger age, compared to that of males, which is attributed to the 22% rate of an alleged missed diagnosis of breast cancer. </a:t>
            </a:r>
          </a:p>
          <a:p>
            <a:r>
              <a:rPr lang="en-US" dirty="0"/>
              <a:t>This, coupled with the emotional aspects of a cancer diagnosis, contributed to the claims experience for Ob/Gyn and Diagnostic Radiology.</a:t>
            </a:r>
          </a:p>
          <a:p>
            <a:endParaRPr lang="en-US" dirty="0"/>
          </a:p>
        </p:txBody>
      </p:sp>
      <p:sp>
        <p:nvSpPr>
          <p:cNvPr id="3" name="Slide Number Placeholder 2">
            <a:extLst>
              <a:ext uri="{FF2B5EF4-FFF2-40B4-BE49-F238E27FC236}">
                <a16:creationId xmlns:a16="http://schemas.microsoft.com/office/drawing/2014/main" id="{DFA22E37-308E-4B65-A806-594F92131782}"/>
              </a:ext>
            </a:extLst>
          </p:cNvPr>
          <p:cNvSpPr>
            <a:spLocks noGrp="1"/>
          </p:cNvSpPr>
          <p:nvPr>
            <p:ph type="sldNum" sz="quarter" idx="15"/>
          </p:nvPr>
        </p:nvSpPr>
        <p:spPr/>
        <p:txBody>
          <a:bodyPr/>
          <a:lstStyle/>
          <a:p>
            <a:fld id="{B35AE9FF-4774-433D-9692-0A446705F1E3}" type="slidenum">
              <a:rPr lang="en-US" smtClean="0"/>
              <a:pPr/>
              <a:t>81</a:t>
            </a:fld>
            <a:endParaRPr lang="en-US" dirty="0"/>
          </a:p>
        </p:txBody>
      </p:sp>
      <p:sp>
        <p:nvSpPr>
          <p:cNvPr id="4" name="Title 3">
            <a:extLst>
              <a:ext uri="{FF2B5EF4-FFF2-40B4-BE49-F238E27FC236}">
                <a16:creationId xmlns:a16="http://schemas.microsoft.com/office/drawing/2014/main" id="{D6AFD5F9-7BC9-41F4-A626-E37A3AF80316}"/>
              </a:ext>
            </a:extLst>
          </p:cNvPr>
          <p:cNvSpPr>
            <a:spLocks noGrp="1"/>
          </p:cNvSpPr>
          <p:nvPr>
            <p:ph type="title"/>
          </p:nvPr>
        </p:nvSpPr>
        <p:spPr/>
        <p:txBody>
          <a:bodyPr/>
          <a:lstStyle/>
          <a:p>
            <a:r>
              <a:rPr lang="en-US" dirty="0"/>
              <a:t>Specialty</a:t>
            </a:r>
          </a:p>
        </p:txBody>
      </p:sp>
    </p:spTree>
    <p:extLst>
      <p:ext uri="{BB962C8B-B14F-4D97-AF65-F5344CB8AC3E}">
        <p14:creationId xmlns:p14="http://schemas.microsoft.com/office/powerpoint/2010/main" val="4175066895"/>
      </p:ext>
    </p:extLst>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FA22E37-308E-4B65-A806-594F92131782}"/>
              </a:ext>
            </a:extLst>
          </p:cNvPr>
          <p:cNvSpPr>
            <a:spLocks noGrp="1"/>
          </p:cNvSpPr>
          <p:nvPr>
            <p:ph type="sldNum" sz="quarter" idx="15"/>
          </p:nvPr>
        </p:nvSpPr>
        <p:spPr/>
        <p:txBody>
          <a:bodyPr/>
          <a:lstStyle/>
          <a:p>
            <a:fld id="{B35AE9FF-4774-433D-9692-0A446705F1E3}" type="slidenum">
              <a:rPr lang="en-US" smtClean="0"/>
              <a:pPr/>
              <a:t>82</a:t>
            </a:fld>
            <a:endParaRPr lang="en-US" dirty="0"/>
          </a:p>
        </p:txBody>
      </p:sp>
      <p:sp>
        <p:nvSpPr>
          <p:cNvPr id="4" name="Title 3">
            <a:extLst>
              <a:ext uri="{FF2B5EF4-FFF2-40B4-BE49-F238E27FC236}">
                <a16:creationId xmlns:a16="http://schemas.microsoft.com/office/drawing/2014/main" id="{D6AFD5F9-7BC9-41F4-A626-E37A3AF80316}"/>
              </a:ext>
            </a:extLst>
          </p:cNvPr>
          <p:cNvSpPr>
            <a:spLocks noGrp="1"/>
          </p:cNvSpPr>
          <p:nvPr>
            <p:ph type="title"/>
          </p:nvPr>
        </p:nvSpPr>
        <p:spPr/>
        <p:txBody>
          <a:bodyPr/>
          <a:lstStyle/>
          <a:p>
            <a:r>
              <a:rPr lang="en-US" dirty="0"/>
              <a:t>Specialty</a:t>
            </a:r>
          </a:p>
        </p:txBody>
      </p:sp>
      <p:pic>
        <p:nvPicPr>
          <p:cNvPr id="5" name="Picture 4">
            <a:extLst>
              <a:ext uri="{FF2B5EF4-FFF2-40B4-BE49-F238E27FC236}">
                <a16:creationId xmlns:a16="http://schemas.microsoft.com/office/drawing/2014/main" id="{6BC7EA51-6A96-45BA-A15A-01B75B55B762}"/>
              </a:ext>
            </a:extLst>
          </p:cNvPr>
          <p:cNvPicPr>
            <a:picLocks noChangeAspect="1"/>
          </p:cNvPicPr>
          <p:nvPr/>
        </p:nvPicPr>
        <p:blipFill>
          <a:blip r:embed="rId3"/>
          <a:stretch>
            <a:fillRect/>
          </a:stretch>
        </p:blipFill>
        <p:spPr>
          <a:xfrm>
            <a:off x="125398" y="756310"/>
            <a:ext cx="8893204" cy="6051197"/>
          </a:xfrm>
          <a:prstGeom prst="rect">
            <a:avLst/>
          </a:prstGeom>
        </p:spPr>
      </p:pic>
    </p:spTree>
    <p:extLst>
      <p:ext uri="{BB962C8B-B14F-4D97-AF65-F5344CB8AC3E}">
        <p14:creationId xmlns:p14="http://schemas.microsoft.com/office/powerpoint/2010/main" val="1810636071"/>
      </p:ext>
    </p:extLst>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1001FA3-5BBB-4A6B-BD40-92C4C859F942}"/>
              </a:ext>
            </a:extLst>
          </p:cNvPr>
          <p:cNvSpPr>
            <a:spLocks noGrp="1"/>
          </p:cNvSpPr>
          <p:nvPr>
            <p:ph idx="1"/>
          </p:nvPr>
        </p:nvSpPr>
        <p:spPr/>
        <p:txBody>
          <a:bodyPr/>
          <a:lstStyle/>
          <a:p>
            <a:r>
              <a:rPr lang="en-US" dirty="0"/>
              <a:t>Our findings revealed that Ob/Gyn was most frequently associated with the claims we reviewed, having been identified in almost a quarter of all files (24%). </a:t>
            </a:r>
          </a:p>
          <a:p>
            <a:r>
              <a:rPr lang="en-US" dirty="0"/>
              <a:t>In the field of Obstetrics, physicians are caring for two patients —or more when it comes to multiple births:</a:t>
            </a:r>
          </a:p>
          <a:p>
            <a:pPr lvl="1"/>
            <a:r>
              <a:rPr lang="en-US" dirty="0"/>
              <a:t>Damages are compounded by the likelihood of multiple claimants and jurors’ sympathy in such cases.</a:t>
            </a:r>
          </a:p>
        </p:txBody>
      </p:sp>
      <p:sp>
        <p:nvSpPr>
          <p:cNvPr id="3" name="Slide Number Placeholder 2">
            <a:extLst>
              <a:ext uri="{FF2B5EF4-FFF2-40B4-BE49-F238E27FC236}">
                <a16:creationId xmlns:a16="http://schemas.microsoft.com/office/drawing/2014/main" id="{DFA22E37-308E-4B65-A806-594F92131782}"/>
              </a:ext>
            </a:extLst>
          </p:cNvPr>
          <p:cNvSpPr>
            <a:spLocks noGrp="1"/>
          </p:cNvSpPr>
          <p:nvPr>
            <p:ph type="sldNum" sz="quarter" idx="15"/>
          </p:nvPr>
        </p:nvSpPr>
        <p:spPr/>
        <p:txBody>
          <a:bodyPr/>
          <a:lstStyle/>
          <a:p>
            <a:fld id="{B35AE9FF-4774-433D-9692-0A446705F1E3}" type="slidenum">
              <a:rPr lang="en-US" smtClean="0"/>
              <a:pPr/>
              <a:t>83</a:t>
            </a:fld>
            <a:endParaRPr lang="en-US" dirty="0"/>
          </a:p>
        </p:txBody>
      </p:sp>
      <p:sp>
        <p:nvSpPr>
          <p:cNvPr id="4" name="Title 3">
            <a:extLst>
              <a:ext uri="{FF2B5EF4-FFF2-40B4-BE49-F238E27FC236}">
                <a16:creationId xmlns:a16="http://schemas.microsoft.com/office/drawing/2014/main" id="{D6AFD5F9-7BC9-41F4-A626-E37A3AF80316}"/>
              </a:ext>
            </a:extLst>
          </p:cNvPr>
          <p:cNvSpPr>
            <a:spLocks noGrp="1"/>
          </p:cNvSpPr>
          <p:nvPr>
            <p:ph type="title"/>
          </p:nvPr>
        </p:nvSpPr>
        <p:spPr/>
        <p:txBody>
          <a:bodyPr/>
          <a:lstStyle/>
          <a:p>
            <a:r>
              <a:rPr lang="en-US" dirty="0"/>
              <a:t>Specialty</a:t>
            </a:r>
          </a:p>
        </p:txBody>
      </p:sp>
    </p:spTree>
    <p:extLst>
      <p:ext uri="{BB962C8B-B14F-4D97-AF65-F5344CB8AC3E}">
        <p14:creationId xmlns:p14="http://schemas.microsoft.com/office/powerpoint/2010/main" val="2736111560"/>
      </p:ext>
    </p:extLst>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76A52D1-F1AB-45C7-97C8-776BC7D8E6C5}"/>
              </a:ext>
            </a:extLst>
          </p:cNvPr>
          <p:cNvSpPr>
            <a:spLocks noGrp="1"/>
          </p:cNvSpPr>
          <p:nvPr>
            <p:ph idx="1"/>
          </p:nvPr>
        </p:nvSpPr>
        <p:spPr/>
        <p:txBody>
          <a:bodyPr/>
          <a:lstStyle/>
          <a:p>
            <a:r>
              <a:rPr lang="en-US" dirty="0"/>
              <a:t>Internal Medicine and Diagnostic Radiology were the specialties noted next in frequency at 16% and 12%, respectively, and most often connected to a diagnostic error.  </a:t>
            </a:r>
          </a:p>
          <a:p>
            <a:r>
              <a:rPr lang="en-US" dirty="0"/>
              <a:t>General Surgery rounds out our top four with 9% of total claims, with the primary allegation of an improperly performed procedure.  </a:t>
            </a:r>
          </a:p>
          <a:p>
            <a:endParaRPr lang="en-US" dirty="0"/>
          </a:p>
        </p:txBody>
      </p:sp>
      <p:sp>
        <p:nvSpPr>
          <p:cNvPr id="3" name="Slide Number Placeholder 2">
            <a:extLst>
              <a:ext uri="{FF2B5EF4-FFF2-40B4-BE49-F238E27FC236}">
                <a16:creationId xmlns:a16="http://schemas.microsoft.com/office/drawing/2014/main" id="{DFA22E37-308E-4B65-A806-594F92131782}"/>
              </a:ext>
            </a:extLst>
          </p:cNvPr>
          <p:cNvSpPr>
            <a:spLocks noGrp="1"/>
          </p:cNvSpPr>
          <p:nvPr>
            <p:ph type="sldNum" sz="quarter" idx="15"/>
          </p:nvPr>
        </p:nvSpPr>
        <p:spPr/>
        <p:txBody>
          <a:bodyPr/>
          <a:lstStyle/>
          <a:p>
            <a:fld id="{B35AE9FF-4774-433D-9692-0A446705F1E3}" type="slidenum">
              <a:rPr lang="en-US" smtClean="0"/>
              <a:pPr/>
              <a:t>84</a:t>
            </a:fld>
            <a:endParaRPr lang="en-US" dirty="0"/>
          </a:p>
        </p:txBody>
      </p:sp>
      <p:sp>
        <p:nvSpPr>
          <p:cNvPr id="4" name="Title 3">
            <a:extLst>
              <a:ext uri="{FF2B5EF4-FFF2-40B4-BE49-F238E27FC236}">
                <a16:creationId xmlns:a16="http://schemas.microsoft.com/office/drawing/2014/main" id="{D6AFD5F9-7BC9-41F4-A626-E37A3AF80316}"/>
              </a:ext>
            </a:extLst>
          </p:cNvPr>
          <p:cNvSpPr>
            <a:spLocks noGrp="1"/>
          </p:cNvSpPr>
          <p:nvPr>
            <p:ph type="title"/>
          </p:nvPr>
        </p:nvSpPr>
        <p:spPr/>
        <p:txBody>
          <a:bodyPr/>
          <a:lstStyle/>
          <a:p>
            <a:r>
              <a:rPr lang="en-US" dirty="0"/>
              <a:t>Specialty</a:t>
            </a:r>
          </a:p>
        </p:txBody>
      </p:sp>
    </p:spTree>
    <p:extLst>
      <p:ext uri="{BB962C8B-B14F-4D97-AF65-F5344CB8AC3E}">
        <p14:creationId xmlns:p14="http://schemas.microsoft.com/office/powerpoint/2010/main" val="1483072728"/>
      </p:ext>
    </p:extLst>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17D111-EA13-4C2A-B94A-A1FF063131E7}"/>
              </a:ext>
            </a:extLst>
          </p:cNvPr>
          <p:cNvSpPr>
            <a:spLocks noGrp="1"/>
          </p:cNvSpPr>
          <p:nvPr>
            <p:ph type="sldNum" sz="quarter" idx="15"/>
          </p:nvPr>
        </p:nvSpPr>
        <p:spPr/>
        <p:txBody>
          <a:bodyPr/>
          <a:lstStyle/>
          <a:p>
            <a:fld id="{B35AE9FF-4774-433D-9692-0A446705F1E3}" type="slidenum">
              <a:rPr lang="en-US" smtClean="0"/>
              <a:t>85</a:t>
            </a:fld>
            <a:endParaRPr lang="en-US" dirty="0"/>
          </a:p>
        </p:txBody>
      </p:sp>
      <p:sp>
        <p:nvSpPr>
          <p:cNvPr id="4" name="Title 3">
            <a:extLst>
              <a:ext uri="{FF2B5EF4-FFF2-40B4-BE49-F238E27FC236}">
                <a16:creationId xmlns:a16="http://schemas.microsoft.com/office/drawing/2014/main" id="{6EDA4387-82A5-452E-856A-8B52074057E7}"/>
              </a:ext>
            </a:extLst>
          </p:cNvPr>
          <p:cNvSpPr>
            <a:spLocks noGrp="1"/>
          </p:cNvSpPr>
          <p:nvPr>
            <p:ph type="title"/>
          </p:nvPr>
        </p:nvSpPr>
        <p:spPr/>
        <p:txBody>
          <a:bodyPr/>
          <a:lstStyle/>
          <a:p>
            <a:r>
              <a:rPr lang="en-US" dirty="0"/>
              <a:t>Risk Management Trifecta</a:t>
            </a:r>
          </a:p>
        </p:txBody>
      </p:sp>
      <p:pic>
        <p:nvPicPr>
          <p:cNvPr id="8" name="Picture 7">
            <a:extLst>
              <a:ext uri="{FF2B5EF4-FFF2-40B4-BE49-F238E27FC236}">
                <a16:creationId xmlns:a16="http://schemas.microsoft.com/office/drawing/2014/main" id="{E47C04E7-5B29-466F-A550-53CE59125EC1}"/>
              </a:ext>
            </a:extLst>
          </p:cNvPr>
          <p:cNvPicPr>
            <a:picLocks noChangeAspect="1"/>
          </p:cNvPicPr>
          <p:nvPr/>
        </p:nvPicPr>
        <p:blipFill>
          <a:blip r:embed="rId3"/>
          <a:stretch>
            <a:fillRect/>
          </a:stretch>
        </p:blipFill>
        <p:spPr>
          <a:xfrm>
            <a:off x="1845306" y="1570001"/>
            <a:ext cx="5453388" cy="4531689"/>
          </a:xfrm>
          <a:prstGeom prst="rect">
            <a:avLst/>
          </a:prstGeom>
        </p:spPr>
      </p:pic>
    </p:spTree>
    <p:extLst>
      <p:ext uri="{BB962C8B-B14F-4D97-AF65-F5344CB8AC3E}">
        <p14:creationId xmlns:p14="http://schemas.microsoft.com/office/powerpoint/2010/main" val="2496319678"/>
      </p:ext>
    </p:extLst>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AC50212-7FC8-480B-A4A1-C4EE1FDF08FC}"/>
              </a:ext>
            </a:extLst>
          </p:cNvPr>
          <p:cNvSpPr>
            <a:spLocks noGrp="1"/>
          </p:cNvSpPr>
          <p:nvPr>
            <p:ph idx="1"/>
          </p:nvPr>
        </p:nvSpPr>
        <p:spPr/>
        <p:txBody>
          <a:bodyPr>
            <a:normAutofit/>
          </a:bodyPr>
          <a:lstStyle/>
          <a:p>
            <a:r>
              <a:rPr lang="en-US" dirty="0"/>
              <a:t>Throughout our 40+ years of experience, MLMIC has seen a significant number of claims that occurred due to lack of documentation, communication and follow-up, as illustrated by the case studies within this report.</a:t>
            </a:r>
          </a:p>
          <a:p>
            <a:r>
              <a:rPr lang="en-US" dirty="0"/>
              <a:t>To mitigate these three potential threats, we have included universal risk management strategies that can, and should, be employed by all healthcare providers:</a:t>
            </a:r>
          </a:p>
          <a:p>
            <a:pPr lvl="1"/>
            <a:r>
              <a:rPr lang="en-US" dirty="0"/>
              <a:t>MLMIC Analytics</a:t>
            </a:r>
            <a:r>
              <a:rPr lang="en-US" baseline="30000" dirty="0"/>
              <a:t>®</a:t>
            </a:r>
            <a:r>
              <a:rPr lang="en-US" dirty="0"/>
              <a:t> reports are individualized to target and evaluate vulnerabilities and offer strategies to reduce liability.</a:t>
            </a:r>
          </a:p>
          <a:p>
            <a:endParaRPr lang="en-US" dirty="0"/>
          </a:p>
        </p:txBody>
      </p:sp>
      <p:sp>
        <p:nvSpPr>
          <p:cNvPr id="3" name="Slide Number Placeholder 2">
            <a:extLst>
              <a:ext uri="{FF2B5EF4-FFF2-40B4-BE49-F238E27FC236}">
                <a16:creationId xmlns:a16="http://schemas.microsoft.com/office/drawing/2014/main" id="{ED17D111-EA13-4C2A-B94A-A1FF063131E7}"/>
              </a:ext>
            </a:extLst>
          </p:cNvPr>
          <p:cNvSpPr>
            <a:spLocks noGrp="1"/>
          </p:cNvSpPr>
          <p:nvPr>
            <p:ph type="sldNum" sz="quarter" idx="15"/>
          </p:nvPr>
        </p:nvSpPr>
        <p:spPr/>
        <p:txBody>
          <a:bodyPr/>
          <a:lstStyle/>
          <a:p>
            <a:fld id="{B35AE9FF-4774-433D-9692-0A446705F1E3}" type="slidenum">
              <a:rPr lang="en-US" smtClean="0"/>
              <a:pPr/>
              <a:t>86</a:t>
            </a:fld>
            <a:endParaRPr lang="en-US" dirty="0"/>
          </a:p>
        </p:txBody>
      </p:sp>
      <p:sp>
        <p:nvSpPr>
          <p:cNvPr id="4" name="Title 3">
            <a:extLst>
              <a:ext uri="{FF2B5EF4-FFF2-40B4-BE49-F238E27FC236}">
                <a16:creationId xmlns:a16="http://schemas.microsoft.com/office/drawing/2014/main" id="{6EDA4387-82A5-452E-856A-8B52074057E7}"/>
              </a:ext>
            </a:extLst>
          </p:cNvPr>
          <p:cNvSpPr>
            <a:spLocks noGrp="1"/>
          </p:cNvSpPr>
          <p:nvPr>
            <p:ph type="title"/>
          </p:nvPr>
        </p:nvSpPr>
        <p:spPr/>
        <p:txBody>
          <a:bodyPr/>
          <a:lstStyle/>
          <a:p>
            <a:r>
              <a:rPr lang="en-US" dirty="0"/>
              <a:t>Risk Management Trifecta</a:t>
            </a:r>
          </a:p>
        </p:txBody>
      </p:sp>
    </p:spTree>
    <p:extLst>
      <p:ext uri="{BB962C8B-B14F-4D97-AF65-F5344CB8AC3E}">
        <p14:creationId xmlns:p14="http://schemas.microsoft.com/office/powerpoint/2010/main" val="3930624230"/>
      </p:ext>
    </p:extLst>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dirty="0"/>
              <a:t>Providers communicate on many levels with:</a:t>
            </a:r>
          </a:p>
          <a:p>
            <a:pPr lvl="1"/>
            <a:r>
              <a:rPr lang="en-US" dirty="0"/>
              <a:t>patients, </a:t>
            </a:r>
          </a:p>
          <a:p>
            <a:pPr lvl="1"/>
            <a:r>
              <a:rPr lang="en-US" dirty="0"/>
              <a:t>families, </a:t>
            </a:r>
          </a:p>
          <a:p>
            <a:pPr lvl="1"/>
            <a:r>
              <a:rPr lang="en-US" dirty="0"/>
              <a:t>pharmacists, </a:t>
            </a:r>
          </a:p>
          <a:p>
            <a:pPr lvl="1"/>
            <a:r>
              <a:rPr lang="en-US" dirty="0"/>
              <a:t>therapists, </a:t>
            </a:r>
          </a:p>
          <a:p>
            <a:pPr lvl="1"/>
            <a:r>
              <a:rPr lang="en-US" dirty="0"/>
              <a:t>other healthcare providers, and/or</a:t>
            </a:r>
          </a:p>
          <a:p>
            <a:pPr lvl="1"/>
            <a:r>
              <a:rPr lang="en-US" dirty="0"/>
              <a:t>payers.</a:t>
            </a:r>
          </a:p>
          <a:p>
            <a:r>
              <a:rPr lang="en-US" dirty="0"/>
              <a:t>At each level of interaction, effective communication is essential to developing and executing the best plan possible for optimum patient outcomes. </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87</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endParaRPr lang="en-US" b="0" dirty="0"/>
          </a:p>
        </p:txBody>
      </p:sp>
    </p:spTree>
    <p:extLst>
      <p:ext uri="{BB962C8B-B14F-4D97-AF65-F5344CB8AC3E}">
        <p14:creationId xmlns:p14="http://schemas.microsoft.com/office/powerpoint/2010/main" val="1526983241"/>
      </p:ext>
    </p:extLst>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pPr lvl="0"/>
            <a:r>
              <a:rPr lang="en-US" dirty="0"/>
              <a:t>Patients and family members:</a:t>
            </a:r>
            <a:endParaRPr lang="en-US" sz="2000" dirty="0"/>
          </a:p>
          <a:p>
            <a:pPr lvl="1"/>
            <a:r>
              <a:rPr lang="en-US" sz="2400" dirty="0"/>
              <a:t>Acknowledge that their perception of your communication skills may impact the potential for allegations of malpractice.</a:t>
            </a:r>
            <a:endParaRPr lang="en-US" sz="2000" dirty="0"/>
          </a:p>
          <a:p>
            <a:pPr lvl="1"/>
            <a:r>
              <a:rPr lang="en-US" sz="2400" dirty="0"/>
              <a:t>Promote open communication with patients to enhance their ability to reach an accurate diagnosis and develop an appropriate plan of care.</a:t>
            </a:r>
            <a:endParaRPr lang="en-US" sz="2000"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88</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endParaRPr lang="en-US" b="0" dirty="0"/>
          </a:p>
        </p:txBody>
      </p:sp>
    </p:spTree>
    <p:extLst>
      <p:ext uri="{BB962C8B-B14F-4D97-AF65-F5344CB8AC3E}">
        <p14:creationId xmlns:p14="http://schemas.microsoft.com/office/powerpoint/2010/main" val="3785125408"/>
      </p:ext>
    </p:extLst>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normAutofit/>
          </a:bodyPr>
          <a:lstStyle/>
          <a:p>
            <a:pPr lvl="0"/>
            <a:r>
              <a:rPr lang="en-US" dirty="0"/>
              <a:t>Physicians and other healthcare providers:</a:t>
            </a:r>
            <a:endParaRPr lang="en-US" sz="2000" dirty="0"/>
          </a:p>
          <a:p>
            <a:pPr lvl="1"/>
            <a:r>
              <a:rPr lang="en-US" sz="2400" dirty="0"/>
              <a:t>Recognize poor communication among providers can result in ineffective care coordination and increased liability.</a:t>
            </a:r>
          </a:p>
          <a:p>
            <a:pPr lvl="1"/>
            <a:r>
              <a:rPr lang="en-US" sz="2400" dirty="0"/>
              <a:t>Develop systems to address and document calls from other provider offices.</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89</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endParaRPr lang="en-US" b="0" dirty="0"/>
          </a:p>
        </p:txBody>
      </p:sp>
    </p:spTree>
    <p:extLst>
      <p:ext uri="{BB962C8B-B14F-4D97-AF65-F5344CB8AC3E}">
        <p14:creationId xmlns:p14="http://schemas.microsoft.com/office/powerpoint/2010/main" val="2800682188"/>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100227-29AA-4CDB-8D40-7D888BF855CE}"/>
              </a:ext>
            </a:extLst>
          </p:cNvPr>
          <p:cNvSpPr>
            <a:spLocks noGrp="1"/>
          </p:cNvSpPr>
          <p:nvPr>
            <p:ph type="sldNum" sz="quarter" idx="15"/>
          </p:nvPr>
        </p:nvSpPr>
        <p:spPr/>
        <p:txBody>
          <a:bodyPr/>
          <a:lstStyle/>
          <a:p>
            <a:fld id="{B35AE9FF-4774-433D-9692-0A446705F1E3}" type="slidenum">
              <a:rPr lang="en-US" smtClean="0"/>
              <a:t>9</a:t>
            </a:fld>
            <a:endParaRPr lang="en-US" dirty="0"/>
          </a:p>
        </p:txBody>
      </p:sp>
      <p:sp>
        <p:nvSpPr>
          <p:cNvPr id="4" name="Title 3">
            <a:extLst>
              <a:ext uri="{FF2B5EF4-FFF2-40B4-BE49-F238E27FC236}">
                <a16:creationId xmlns:a16="http://schemas.microsoft.com/office/drawing/2014/main" id="{946B0ABC-2109-445E-8FB0-A9EEE6E02883}"/>
              </a:ext>
            </a:extLst>
          </p:cNvPr>
          <p:cNvSpPr>
            <a:spLocks noGrp="1"/>
          </p:cNvSpPr>
          <p:nvPr>
            <p:ph type="title"/>
          </p:nvPr>
        </p:nvSpPr>
        <p:spPr/>
        <p:txBody>
          <a:bodyPr/>
          <a:lstStyle/>
          <a:p>
            <a:r>
              <a:rPr lang="en-US" dirty="0"/>
              <a:t>Top Findings by Category</a:t>
            </a:r>
          </a:p>
        </p:txBody>
      </p:sp>
      <p:pic>
        <p:nvPicPr>
          <p:cNvPr id="2" name="Picture 1">
            <a:extLst>
              <a:ext uri="{FF2B5EF4-FFF2-40B4-BE49-F238E27FC236}">
                <a16:creationId xmlns:a16="http://schemas.microsoft.com/office/drawing/2014/main" id="{74E80FFC-CD72-4836-B488-4FF79C188503}"/>
              </a:ext>
            </a:extLst>
          </p:cNvPr>
          <p:cNvPicPr>
            <a:picLocks noChangeAspect="1"/>
          </p:cNvPicPr>
          <p:nvPr/>
        </p:nvPicPr>
        <p:blipFill rotWithShape="1">
          <a:blip r:embed="rId3"/>
          <a:srcRect r="5053"/>
          <a:stretch/>
        </p:blipFill>
        <p:spPr>
          <a:xfrm>
            <a:off x="98322" y="1691666"/>
            <a:ext cx="8681996" cy="4162926"/>
          </a:xfrm>
          <a:prstGeom prst="rect">
            <a:avLst/>
          </a:prstGeom>
        </p:spPr>
      </p:pic>
    </p:spTree>
    <p:extLst>
      <p:ext uri="{BB962C8B-B14F-4D97-AF65-F5344CB8AC3E}">
        <p14:creationId xmlns:p14="http://schemas.microsoft.com/office/powerpoint/2010/main" val="2476669000"/>
      </p:ext>
    </p:extLst>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normAutofit/>
          </a:bodyPr>
          <a:lstStyle/>
          <a:p>
            <a:pPr lvl="0"/>
            <a:r>
              <a:rPr lang="en-US" dirty="0"/>
              <a:t>Physicians and other healthcare providers:</a:t>
            </a:r>
            <a:endParaRPr lang="en-US" sz="2000" dirty="0"/>
          </a:p>
          <a:p>
            <a:pPr lvl="1"/>
            <a:r>
              <a:rPr lang="en-US" sz="2400" dirty="0"/>
              <a:t>When consulting with another specialist, the physician must do the following:</a:t>
            </a:r>
            <a:endParaRPr lang="en-US" sz="2000" dirty="0"/>
          </a:p>
          <a:p>
            <a:pPr lvl="3"/>
            <a:r>
              <a:rPr lang="en-US" sz="2400" dirty="0"/>
              <a:t>Define the roles and responsibilities of all involved parties, including the patient.</a:t>
            </a:r>
            <a:endParaRPr lang="en-US" sz="2000" dirty="0"/>
          </a:p>
          <a:p>
            <a:pPr lvl="3"/>
            <a:r>
              <a:rPr lang="en-US" sz="2400" dirty="0"/>
              <a:t>Delineate the steps to take when a patient fails to keep a follow-up appointment.</a:t>
            </a:r>
          </a:p>
          <a:p>
            <a:pPr lvl="3"/>
            <a:endParaRPr lang="en-US" sz="2000"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90</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endParaRPr lang="en-US" b="0" dirty="0"/>
          </a:p>
        </p:txBody>
      </p:sp>
    </p:spTree>
    <p:extLst>
      <p:ext uri="{BB962C8B-B14F-4D97-AF65-F5344CB8AC3E}">
        <p14:creationId xmlns:p14="http://schemas.microsoft.com/office/powerpoint/2010/main" val="3890912035"/>
      </p:ext>
    </p:extLst>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pPr lvl="0"/>
            <a:r>
              <a:rPr lang="en-US" dirty="0"/>
              <a:t>Physicians and other healthcare providers:</a:t>
            </a:r>
          </a:p>
          <a:p>
            <a:pPr lvl="1"/>
            <a:r>
              <a:rPr lang="en-US" dirty="0"/>
              <a:t>When consulting with another specialist, the physician must do the following:</a:t>
            </a:r>
          </a:p>
          <a:p>
            <a:pPr lvl="3"/>
            <a:r>
              <a:rPr lang="en-US" dirty="0"/>
              <a:t>Implement a system for providing office notes and updates on care.</a:t>
            </a:r>
          </a:p>
          <a:p>
            <a:pPr lvl="3"/>
            <a:r>
              <a:rPr lang="en-US" dirty="0"/>
              <a:t>Coordinate provider responsibilities for treatment and the follow-up of tests.</a:t>
            </a:r>
          </a:p>
          <a:p>
            <a:pPr lvl="3"/>
            <a:r>
              <a:rPr lang="en-US" dirty="0"/>
              <a:t>Manage the transition of care back to the PCP when the consulting physician’s treatment plan is complete.</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pPr/>
              <a:t>91</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endParaRPr lang="en-US" b="0" dirty="0"/>
          </a:p>
        </p:txBody>
      </p:sp>
    </p:spTree>
    <p:extLst>
      <p:ext uri="{BB962C8B-B14F-4D97-AF65-F5344CB8AC3E}">
        <p14:creationId xmlns:p14="http://schemas.microsoft.com/office/powerpoint/2010/main" val="1931522598"/>
      </p:ext>
    </p:extLst>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b="1" dirty="0">
                <a:solidFill>
                  <a:srgbClr val="002060"/>
                </a:solidFill>
              </a:rPr>
              <a:t>Physicians and other healthcare providers:</a:t>
            </a:r>
          </a:p>
          <a:p>
            <a:pPr lvl="1"/>
            <a:r>
              <a:rPr lang="en-US" dirty="0"/>
              <a:t>Provide prescription clarification for patients and pharmacists:</a:t>
            </a:r>
          </a:p>
          <a:p>
            <a:pPr lvl="2"/>
            <a:r>
              <a:rPr lang="en-US" dirty="0"/>
              <a:t>E-prescribing, while dramatically reducing legibility issues, does generate telephone calls to address parts of the prescribing process, such as dosage, interactions, or availability issues. </a:t>
            </a:r>
          </a:p>
          <a:p>
            <a:pPr lvl="1"/>
            <a:endParaRPr lang="en-US"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pPr/>
              <a:t>92</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endParaRPr lang="en-US" b="0" dirty="0"/>
          </a:p>
        </p:txBody>
      </p:sp>
    </p:spTree>
    <p:extLst>
      <p:ext uri="{BB962C8B-B14F-4D97-AF65-F5344CB8AC3E}">
        <p14:creationId xmlns:p14="http://schemas.microsoft.com/office/powerpoint/2010/main" val="2245595701"/>
      </p:ext>
    </p:extLst>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dirty="0">
                <a:solidFill>
                  <a:srgbClr val="002060"/>
                </a:solidFill>
              </a:rPr>
              <a:t>Physicians and other healthcare providers:</a:t>
            </a:r>
          </a:p>
          <a:p>
            <a:pPr lvl="1"/>
            <a:r>
              <a:rPr lang="en-US" dirty="0"/>
              <a:t>Encourage clear and concise communication among health professionals will lead to safer and more effective care for the patient.</a:t>
            </a:r>
          </a:p>
          <a:p>
            <a:pPr lvl="1"/>
            <a:r>
              <a:rPr lang="en-US" dirty="0"/>
              <a:t>Establish parameters for supervision, including but not limited to, patient care oversight, coordination of care and availability of a supervising physician for consultation. </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pPr/>
              <a:t>93</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Communication</a:t>
            </a:r>
          </a:p>
        </p:txBody>
      </p:sp>
    </p:spTree>
    <p:extLst>
      <p:ext uri="{BB962C8B-B14F-4D97-AF65-F5344CB8AC3E}">
        <p14:creationId xmlns:p14="http://schemas.microsoft.com/office/powerpoint/2010/main" val="1482814751"/>
      </p:ext>
    </p:extLst>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dirty="0"/>
              <a:t>The medical record is a legal document and the primary means of communication among members of the healthcare team.  </a:t>
            </a:r>
          </a:p>
          <a:p>
            <a:r>
              <a:rPr lang="en-US" dirty="0"/>
              <a:t>The failure to maintain proper medical record documentation can be seen as both malpractice and professional misconduct.</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94</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Documentation</a:t>
            </a:r>
            <a:endParaRPr lang="en-US" dirty="0"/>
          </a:p>
        </p:txBody>
      </p:sp>
    </p:spTree>
    <p:extLst>
      <p:ext uri="{BB962C8B-B14F-4D97-AF65-F5344CB8AC3E}">
        <p14:creationId xmlns:p14="http://schemas.microsoft.com/office/powerpoint/2010/main" val="949523376"/>
      </p:ext>
    </p:extLst>
  </p:cSld>
  <p:clrMapOvr>
    <a:masterClrMapping/>
  </p:clrMapOvr>
  <p:transition spd="slow">
    <p:randomBar dir="ver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890A9C-0AA8-497A-B123-967390EB3AB8}"/>
              </a:ext>
            </a:extLst>
          </p:cNvPr>
          <p:cNvSpPr>
            <a:spLocks noGrp="1"/>
          </p:cNvSpPr>
          <p:nvPr>
            <p:ph idx="1"/>
          </p:nvPr>
        </p:nvSpPr>
        <p:spPr/>
        <p:txBody>
          <a:bodyPr/>
          <a:lstStyle/>
          <a:p>
            <a:r>
              <a:rPr lang="en-US" dirty="0">
                <a:solidFill>
                  <a:srgbClr val="002060"/>
                </a:solidFill>
              </a:rPr>
              <a:t>In litigation, the medical record will be reviewed by both the plaintiff and defense counsel, as well as experts, to determine the merits of a case and prove or disprove liability.  </a:t>
            </a:r>
          </a:p>
          <a:p>
            <a:r>
              <a:rPr lang="en-US" dirty="0">
                <a:solidFill>
                  <a:srgbClr val="002060"/>
                </a:solidFill>
              </a:rPr>
              <a:t>Clear, timely and complete documentation can stop a plaintiff’s attorney from proceeding with a claim or a suit.</a:t>
            </a:r>
          </a:p>
          <a:p>
            <a:r>
              <a:rPr lang="en-US" dirty="0"/>
              <a:t>The information contained should tell the patient’s story, capture the care that was rendered and reflect the patient’s response to treatment. </a:t>
            </a:r>
          </a:p>
        </p:txBody>
      </p:sp>
      <p:sp>
        <p:nvSpPr>
          <p:cNvPr id="3" name="Slide Number Placeholder 2">
            <a:extLst>
              <a:ext uri="{FF2B5EF4-FFF2-40B4-BE49-F238E27FC236}">
                <a16:creationId xmlns:a16="http://schemas.microsoft.com/office/drawing/2014/main" id="{0E9E6CDA-D015-4F3B-AF69-09540FF6EFEB}"/>
              </a:ext>
            </a:extLst>
          </p:cNvPr>
          <p:cNvSpPr>
            <a:spLocks noGrp="1"/>
          </p:cNvSpPr>
          <p:nvPr>
            <p:ph type="sldNum" sz="quarter" idx="15"/>
          </p:nvPr>
        </p:nvSpPr>
        <p:spPr/>
        <p:txBody>
          <a:bodyPr/>
          <a:lstStyle/>
          <a:p>
            <a:fld id="{B35AE9FF-4774-433D-9692-0A446705F1E3}" type="slidenum">
              <a:rPr lang="en-US" smtClean="0"/>
              <a:t>95</a:t>
            </a:fld>
            <a:endParaRPr lang="en-US" dirty="0"/>
          </a:p>
        </p:txBody>
      </p:sp>
      <p:sp>
        <p:nvSpPr>
          <p:cNvPr id="4" name="Title 3">
            <a:extLst>
              <a:ext uri="{FF2B5EF4-FFF2-40B4-BE49-F238E27FC236}">
                <a16:creationId xmlns:a16="http://schemas.microsoft.com/office/drawing/2014/main" id="{872F792E-A838-4379-B857-4E7965E2BE69}"/>
              </a:ext>
            </a:extLst>
          </p:cNvPr>
          <p:cNvSpPr>
            <a:spLocks noGrp="1"/>
          </p:cNvSpPr>
          <p:nvPr>
            <p:ph type="title"/>
          </p:nvPr>
        </p:nvSpPr>
        <p:spPr/>
        <p:txBody>
          <a:bodyPr/>
          <a:lstStyle/>
          <a:p>
            <a:r>
              <a:rPr lang="en-US" dirty="0"/>
              <a:t>Risk Management Trifecta</a:t>
            </a:r>
            <a:br>
              <a:rPr lang="en-US" dirty="0"/>
            </a:br>
            <a:r>
              <a:rPr lang="en-US" sz="2800" b="0" dirty="0"/>
              <a:t>Documentation</a:t>
            </a:r>
            <a:endParaRPr lang="en-US" b="0" dirty="0"/>
          </a:p>
        </p:txBody>
      </p:sp>
    </p:spTree>
    <p:extLst>
      <p:ext uri="{BB962C8B-B14F-4D97-AF65-F5344CB8AC3E}">
        <p14:creationId xmlns:p14="http://schemas.microsoft.com/office/powerpoint/2010/main" val="3378812470"/>
      </p:ext>
    </p:extLst>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normAutofit/>
          </a:bodyPr>
          <a:lstStyle/>
          <a:p>
            <a:pPr lvl="0"/>
            <a:r>
              <a:rPr lang="en-US" dirty="0"/>
              <a:t>Plan of care:	</a:t>
            </a:r>
            <a:endParaRPr lang="en-US" sz="2000" dirty="0"/>
          </a:p>
          <a:p>
            <a:pPr lvl="1"/>
            <a:r>
              <a:rPr lang="en-US" sz="2400" dirty="0"/>
              <a:t>Comprise a descriptive, clear and concise treatment plan for the patient, inclusive of the critical thinking process used to determine the current direction of care.</a:t>
            </a:r>
            <a:endParaRPr lang="en-US" sz="2000" dirty="0"/>
          </a:p>
          <a:p>
            <a:pPr lvl="0"/>
            <a:r>
              <a:rPr lang="en-US" dirty="0"/>
              <a:t>Care provided: </a:t>
            </a:r>
            <a:endParaRPr lang="en-US" sz="2000" dirty="0"/>
          </a:p>
          <a:p>
            <a:pPr lvl="1"/>
            <a:r>
              <a:rPr lang="en-US" sz="2400" dirty="0"/>
              <a:t>Confirm there is a detailed written account of the care provided to the patient including his/her responses and treatment outcomes.</a:t>
            </a:r>
            <a:endParaRPr lang="en-US" sz="2000" dirty="0"/>
          </a:p>
          <a:p>
            <a:endParaRPr lang="en-US"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96</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Documentation</a:t>
            </a:r>
            <a:endParaRPr lang="en-US" dirty="0"/>
          </a:p>
        </p:txBody>
      </p:sp>
    </p:spTree>
    <p:extLst>
      <p:ext uri="{BB962C8B-B14F-4D97-AF65-F5344CB8AC3E}">
        <p14:creationId xmlns:p14="http://schemas.microsoft.com/office/powerpoint/2010/main" val="2616429998"/>
      </p:ext>
    </p:extLst>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normAutofit/>
          </a:bodyPr>
          <a:lstStyle/>
          <a:p>
            <a:r>
              <a:rPr lang="en-US" sz="2700" dirty="0"/>
              <a:t>Incorporate notes regarding the patient, including but not limited to: </a:t>
            </a:r>
          </a:p>
          <a:p>
            <a:pPr lvl="2"/>
            <a:r>
              <a:rPr lang="en-US" sz="2400" dirty="0"/>
              <a:t>family history,</a:t>
            </a:r>
          </a:p>
          <a:p>
            <a:pPr lvl="2"/>
            <a:r>
              <a:rPr lang="en-US" sz="2400" dirty="0"/>
              <a:t>ordered tests and results, </a:t>
            </a:r>
          </a:p>
          <a:p>
            <a:pPr lvl="2"/>
            <a:r>
              <a:rPr lang="en-US" sz="2400" dirty="0"/>
              <a:t>consultations, </a:t>
            </a:r>
          </a:p>
          <a:p>
            <a:pPr lvl="2"/>
            <a:r>
              <a:rPr lang="en-US" sz="2400" dirty="0"/>
              <a:t>all telephone calls, </a:t>
            </a:r>
          </a:p>
          <a:p>
            <a:pPr lvl="2"/>
            <a:r>
              <a:rPr lang="en-US" sz="2400" dirty="0"/>
              <a:t>notes from covering physicians, and</a:t>
            </a:r>
          </a:p>
          <a:p>
            <a:pPr lvl="2"/>
            <a:r>
              <a:rPr lang="en-US" sz="2400" dirty="0"/>
              <a:t>changes in the patient’s condition.</a:t>
            </a:r>
            <a:endParaRPr lang="en-US" sz="2000" dirty="0"/>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97</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Documentation</a:t>
            </a:r>
            <a:endParaRPr lang="en-US" dirty="0"/>
          </a:p>
        </p:txBody>
      </p:sp>
    </p:spTree>
    <p:extLst>
      <p:ext uri="{BB962C8B-B14F-4D97-AF65-F5344CB8AC3E}">
        <p14:creationId xmlns:p14="http://schemas.microsoft.com/office/powerpoint/2010/main" val="772763392"/>
      </p:ext>
    </p:extLst>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dirty="0"/>
              <a:t>Follow-up is an integral part of healthcare:</a:t>
            </a:r>
          </a:p>
          <a:p>
            <a:pPr lvl="1"/>
            <a:r>
              <a:rPr lang="en-US" dirty="0"/>
              <a:t>medical appointments may be missed or forgotten,</a:t>
            </a:r>
          </a:p>
          <a:p>
            <a:pPr lvl="1"/>
            <a:r>
              <a:rPr lang="en-US" dirty="0"/>
              <a:t>tests may not be completed, and/or</a:t>
            </a:r>
          </a:p>
          <a:p>
            <a:pPr lvl="1"/>
            <a:r>
              <a:rPr lang="en-US" dirty="0"/>
              <a:t>results may be lost, overlooked, or not received.</a:t>
            </a:r>
          </a:p>
          <a:p>
            <a:r>
              <a:rPr lang="en-US" dirty="0"/>
              <a:t>Any one of these acts can contribute to a potential delay in diagnosis or misdiagnosis and subsequent liability exposure. </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98</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Follow-Up</a:t>
            </a:r>
            <a:endParaRPr lang="en-US" dirty="0"/>
          </a:p>
        </p:txBody>
      </p:sp>
    </p:spTree>
    <p:extLst>
      <p:ext uri="{BB962C8B-B14F-4D97-AF65-F5344CB8AC3E}">
        <p14:creationId xmlns:p14="http://schemas.microsoft.com/office/powerpoint/2010/main" val="2344887400"/>
      </p:ext>
    </p:extLst>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3FABD6-BA4F-4A44-9ADB-E62815D80BE5}"/>
              </a:ext>
            </a:extLst>
          </p:cNvPr>
          <p:cNvSpPr>
            <a:spLocks noGrp="1"/>
          </p:cNvSpPr>
          <p:nvPr>
            <p:ph idx="1"/>
          </p:nvPr>
        </p:nvSpPr>
        <p:spPr/>
        <p:txBody>
          <a:bodyPr/>
          <a:lstStyle/>
          <a:p>
            <a:r>
              <a:rPr lang="en-US" dirty="0"/>
              <a:t>The following steps should be taken to ensure a seamless patient care plan:</a:t>
            </a:r>
          </a:p>
          <a:p>
            <a:pPr lvl="1"/>
            <a:r>
              <a:rPr lang="en-US" dirty="0"/>
              <a:t>Educate patients and family members on the importance of complying with the plan of care.</a:t>
            </a:r>
          </a:p>
          <a:p>
            <a:pPr lvl="1"/>
            <a:r>
              <a:rPr lang="en-US" dirty="0"/>
              <a:t>Use a system to track tests and consultations.</a:t>
            </a:r>
          </a:p>
          <a:p>
            <a:pPr lvl="1"/>
            <a:r>
              <a:rPr lang="en-US" dirty="0"/>
              <a:t>Document all measures taken to contact the patient.</a:t>
            </a:r>
          </a:p>
          <a:p>
            <a:pPr lvl="1"/>
            <a:r>
              <a:rPr lang="en-US" dirty="0"/>
              <a:t>Determine if the physician/patient relationship can continue if/when the plan of care is not followed/disrupted.</a:t>
            </a:r>
          </a:p>
        </p:txBody>
      </p:sp>
      <p:sp>
        <p:nvSpPr>
          <p:cNvPr id="3" name="Slide Number Placeholder 2">
            <a:extLst>
              <a:ext uri="{FF2B5EF4-FFF2-40B4-BE49-F238E27FC236}">
                <a16:creationId xmlns:a16="http://schemas.microsoft.com/office/drawing/2014/main" id="{7BFC4FFB-D86E-4872-8900-889A322D72AD}"/>
              </a:ext>
            </a:extLst>
          </p:cNvPr>
          <p:cNvSpPr>
            <a:spLocks noGrp="1"/>
          </p:cNvSpPr>
          <p:nvPr>
            <p:ph type="sldNum" sz="quarter" idx="15"/>
          </p:nvPr>
        </p:nvSpPr>
        <p:spPr/>
        <p:txBody>
          <a:bodyPr/>
          <a:lstStyle/>
          <a:p>
            <a:fld id="{B35AE9FF-4774-433D-9692-0A446705F1E3}" type="slidenum">
              <a:rPr lang="en-US" smtClean="0"/>
              <a:t>99</a:t>
            </a:fld>
            <a:endParaRPr lang="en-US" dirty="0"/>
          </a:p>
        </p:txBody>
      </p:sp>
      <p:sp>
        <p:nvSpPr>
          <p:cNvPr id="4" name="Title 3">
            <a:extLst>
              <a:ext uri="{FF2B5EF4-FFF2-40B4-BE49-F238E27FC236}">
                <a16:creationId xmlns:a16="http://schemas.microsoft.com/office/drawing/2014/main" id="{0959256D-F9B1-4A5A-861B-BB7AAC609A90}"/>
              </a:ext>
            </a:extLst>
          </p:cNvPr>
          <p:cNvSpPr>
            <a:spLocks noGrp="1"/>
          </p:cNvSpPr>
          <p:nvPr>
            <p:ph type="title"/>
          </p:nvPr>
        </p:nvSpPr>
        <p:spPr/>
        <p:txBody>
          <a:bodyPr/>
          <a:lstStyle/>
          <a:p>
            <a:r>
              <a:rPr lang="en-US" dirty="0"/>
              <a:t>Risk Management Trifecta</a:t>
            </a:r>
            <a:br>
              <a:rPr lang="en-US" dirty="0"/>
            </a:br>
            <a:r>
              <a:rPr lang="en-US" sz="2800" b="0" dirty="0"/>
              <a:t>Follow-Up</a:t>
            </a:r>
            <a:endParaRPr lang="en-US" dirty="0"/>
          </a:p>
        </p:txBody>
      </p:sp>
    </p:spTree>
    <p:extLst>
      <p:ext uri="{BB962C8B-B14F-4D97-AF65-F5344CB8AC3E}">
        <p14:creationId xmlns:p14="http://schemas.microsoft.com/office/powerpoint/2010/main" val="1526483830"/>
      </p:ext>
    </p:extLst>
  </p:cSld>
  <p:clrMapOvr>
    <a:masterClrMapping/>
  </p:clrMapOvr>
  <p:transition spd="slow">
    <p:randomBar dir="vert"/>
  </p:transition>
</p:sld>
</file>

<file path=ppt/theme/theme1.xml><?xml version="1.0" encoding="utf-8"?>
<a:theme xmlns:a="http://schemas.openxmlformats.org/drawingml/2006/main" name="MLMIC BH Theme PPT">
  <a:themeElements>
    <a:clrScheme name="MLMIC">
      <a:dk1>
        <a:srgbClr val="000000"/>
      </a:dk1>
      <a:lt1>
        <a:srgbClr val="FFFFFF"/>
      </a:lt1>
      <a:dk2>
        <a:srgbClr val="1D335C"/>
      </a:dk2>
      <a:lt2>
        <a:srgbClr val="E7E6E6"/>
      </a:lt2>
      <a:accent1>
        <a:srgbClr val="00B2D5"/>
      </a:accent1>
      <a:accent2>
        <a:srgbClr val="FCB912"/>
      </a:accent2>
      <a:accent3>
        <a:srgbClr val="E7E6E6"/>
      </a:accent3>
      <a:accent4>
        <a:srgbClr val="A5A5A5"/>
      </a:accent4>
      <a:accent5>
        <a:srgbClr val="414041"/>
      </a:accent5>
      <a:accent6>
        <a:srgbClr val="1D335C"/>
      </a:accent6>
      <a:hlink>
        <a:srgbClr val="00B2D5"/>
      </a:hlink>
      <a:folHlink>
        <a:srgbClr val="1D335C"/>
      </a:folHlink>
    </a:clrScheme>
    <a:fontScheme name="Visa">
      <a:majorFont>
        <a:latin typeface="Segoe UI"/>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Segoe UI"/>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LMIC BH Theme PPT" id="{24168A5C-B88F-4FA0-9D27-AE6234FF3891}" vid="{BC126383-89F0-4D7F-82AA-6C9E92A0CB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9162</TotalTime>
  <Words>7416</Words>
  <Application>Microsoft Office PowerPoint</Application>
  <PresentationFormat>On-screen Show (4:3)</PresentationFormat>
  <Paragraphs>847</Paragraphs>
  <Slides>111</Slides>
  <Notes>110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111</vt:i4>
      </vt:variant>
    </vt:vector>
  </HeadingPairs>
  <TitlesOfParts>
    <vt:vector size="123" baseType="lpstr">
      <vt:lpstr>.AppleSystemUIFont</vt:lpstr>
      <vt:lpstr>Arial</vt:lpstr>
      <vt:lpstr>Arial Narrow</vt:lpstr>
      <vt:lpstr>Calibri</vt:lpstr>
      <vt:lpstr>Courier New</vt:lpstr>
      <vt:lpstr>Microsoft Sans Serif</vt:lpstr>
      <vt:lpstr>Segoe UI</vt:lpstr>
      <vt:lpstr>Symbol</vt:lpstr>
      <vt:lpstr>Tahoma</vt:lpstr>
      <vt:lpstr>Times</vt:lpstr>
      <vt:lpstr>Times New Roman</vt:lpstr>
      <vt:lpstr>MLMIC BH Theme PPT</vt:lpstr>
      <vt:lpstr>Million Dollar Claims A Closer Look</vt:lpstr>
      <vt:lpstr>Continuing Medical Education</vt:lpstr>
      <vt:lpstr>Continuing Medical Education</vt:lpstr>
      <vt:lpstr>Disclosure Information</vt:lpstr>
      <vt:lpstr>Million Dollar Claims A Closer Look</vt:lpstr>
      <vt:lpstr>Million Dollar Claims A Closer Look</vt:lpstr>
      <vt:lpstr>Objectives:</vt:lpstr>
      <vt:lpstr>By the Numbers…</vt:lpstr>
      <vt:lpstr>Top Findings by Category</vt:lpstr>
      <vt:lpstr>Chief Medical Factor</vt:lpstr>
      <vt:lpstr>Severity</vt:lpstr>
      <vt:lpstr>Specialty</vt:lpstr>
      <vt:lpstr>Regional Distribution</vt:lpstr>
      <vt:lpstr>Regional Distribution</vt:lpstr>
      <vt:lpstr>Regional Distribution</vt:lpstr>
      <vt:lpstr>By County, Population and Licensure</vt:lpstr>
      <vt:lpstr>By County, Population and Licensure</vt:lpstr>
      <vt:lpstr>By County, Population and Court Activity</vt:lpstr>
      <vt:lpstr>By County, Population and Court Activity</vt:lpstr>
      <vt:lpstr>Judicial Department Distribution</vt:lpstr>
      <vt:lpstr>Judicial Department Distribution</vt:lpstr>
      <vt:lpstr>Judicial Department Distribution</vt:lpstr>
      <vt:lpstr>Judicial Department Distribution</vt:lpstr>
      <vt:lpstr>Judicial Department Distribution</vt:lpstr>
      <vt:lpstr>Judicial Department Distribution</vt:lpstr>
      <vt:lpstr>Judicial Department Distribution</vt:lpstr>
      <vt:lpstr>The Five D’s of a PCE</vt:lpstr>
      <vt:lpstr>The Five D’s of a PCE</vt:lpstr>
      <vt:lpstr>The Five D’s of a PCE</vt:lpstr>
      <vt:lpstr>The Five D’s of a PCE</vt:lpstr>
      <vt:lpstr>PowerPoint Presentation</vt:lpstr>
      <vt:lpstr>Claimant Profile</vt:lpstr>
      <vt:lpstr>Claimant Profile</vt:lpstr>
      <vt:lpstr>Claimant Profile</vt:lpstr>
      <vt:lpstr>Chief Medical Factor</vt:lpstr>
      <vt:lpstr>Chief Medical Factor Improper Performance</vt:lpstr>
      <vt:lpstr>Chief Medical Factor Improper Performance</vt:lpstr>
      <vt:lpstr>Chief Medical Factor Improper Performance</vt:lpstr>
      <vt:lpstr>Chief Medical Factor Improper Performance</vt:lpstr>
      <vt:lpstr>PowerPoint Presentation</vt:lpstr>
      <vt:lpstr>Chief Medical Factor Informed Consent</vt:lpstr>
      <vt:lpstr>Chief Medical Factor Informed Consent</vt:lpstr>
      <vt:lpstr>Chief Medical Factor Informed Consent</vt:lpstr>
      <vt:lpstr>Chief Medical Factor Diagnostic Error</vt:lpstr>
      <vt:lpstr>Chief Medical Factor Diagnostic Error</vt:lpstr>
      <vt:lpstr>Chief Medical Factor Diagnostic Error</vt:lpstr>
      <vt:lpstr>Chief Medical Factor Diagnostic Error</vt:lpstr>
      <vt:lpstr>Chief Medical Factor Diagnostic Error</vt:lpstr>
      <vt:lpstr>Chief Medical Factor Diagnostic Error</vt:lpstr>
      <vt:lpstr>Case Study A Missed Abscess</vt:lpstr>
      <vt:lpstr>Case Study A Missed Abscess</vt:lpstr>
      <vt:lpstr>Case Study A Missed Abscess</vt:lpstr>
      <vt:lpstr>Case Study A Missed Abscess</vt:lpstr>
      <vt:lpstr>Case Study A Missed Abscess</vt:lpstr>
      <vt:lpstr>Case Study A Missed Abscess</vt:lpstr>
      <vt:lpstr>Diagnostic Error</vt:lpstr>
      <vt:lpstr>Diagnostic Error</vt:lpstr>
      <vt:lpstr>Diagnostic Error</vt:lpstr>
      <vt:lpstr>PowerPoint Presentation</vt:lpstr>
      <vt:lpstr>PowerPoint Presentation</vt:lpstr>
      <vt:lpstr>Case Study Missed Cancer Diagnosis</vt:lpstr>
      <vt:lpstr>Case Study Missed Cancer Diagnosis</vt:lpstr>
      <vt:lpstr>Case Study Missed Cancer Diagnosis</vt:lpstr>
      <vt:lpstr>Case Study Missed Cancer Diagnosis</vt:lpstr>
      <vt:lpstr>Case Study Missed Cancer Diagnosis</vt:lpstr>
      <vt:lpstr>Case Study Missed Cancer Diagnosis</vt:lpstr>
      <vt:lpstr>Case Study Missed Cancer Diagnosis</vt:lpstr>
      <vt:lpstr>Case Study Missed Cancer Diagnosis</vt:lpstr>
      <vt:lpstr>Case Study Missed Cancer Diagnosis</vt:lpstr>
      <vt:lpstr>Case Study Pain Management</vt:lpstr>
      <vt:lpstr>Case Study Pain Management</vt:lpstr>
      <vt:lpstr>Case Study Pain Management</vt:lpstr>
      <vt:lpstr>Case Study Pain Management</vt:lpstr>
      <vt:lpstr>Case Study Pain Management</vt:lpstr>
      <vt:lpstr>Case Study Pain Management</vt:lpstr>
      <vt:lpstr>Case Study Pain Management</vt:lpstr>
      <vt:lpstr>Case Study Pain Management</vt:lpstr>
      <vt:lpstr>Severity</vt:lpstr>
      <vt:lpstr>Severity</vt:lpstr>
      <vt:lpstr>Severity</vt:lpstr>
      <vt:lpstr>Specialty</vt:lpstr>
      <vt:lpstr>Specialty</vt:lpstr>
      <vt:lpstr>Specialty</vt:lpstr>
      <vt:lpstr>Specialty</vt:lpstr>
      <vt:lpstr>Risk Management Trifecta</vt:lpstr>
      <vt:lpstr>Risk Management Trifecta</vt:lpstr>
      <vt:lpstr>Risk Management Trifecta Communication</vt:lpstr>
      <vt:lpstr>Risk Management Trifecta Communication</vt:lpstr>
      <vt:lpstr>Risk Management Trifecta Communication</vt:lpstr>
      <vt:lpstr>Risk Management Trifecta Communication</vt:lpstr>
      <vt:lpstr>Risk Management Trifecta Communication</vt:lpstr>
      <vt:lpstr>Risk Management Trifecta Communication</vt:lpstr>
      <vt:lpstr>Risk Management Trifecta Communication</vt:lpstr>
      <vt:lpstr>Risk Management Trifecta Documentation</vt:lpstr>
      <vt:lpstr>Risk Management Trifecta Documentation</vt:lpstr>
      <vt:lpstr>Risk Management Trifecta Documentation</vt:lpstr>
      <vt:lpstr>Risk Management Trifecta Documentation</vt:lpstr>
      <vt:lpstr>Risk Management Trifecta Follow-Up</vt:lpstr>
      <vt:lpstr>Risk Management Trifecta Follow-Up</vt:lpstr>
      <vt:lpstr>Risk Management Trifecta Follow-Up</vt:lpstr>
      <vt:lpstr>Risk Management Trifecta Follow-Up</vt:lpstr>
      <vt:lpstr>The Jury’s Still Out…</vt:lpstr>
      <vt:lpstr>The Jury’s Still Out…</vt:lpstr>
      <vt:lpstr>The Jury’s Still Out…</vt:lpstr>
      <vt:lpstr>Conclusion Where we have been…</vt:lpstr>
      <vt:lpstr>Conclusion Where we have been…</vt:lpstr>
      <vt:lpstr>Conclusion What we have learned…</vt:lpstr>
      <vt:lpstr>Conclusion What we have learned…</vt:lpstr>
      <vt:lpstr>Conclusion What we have learned…</vt:lpstr>
      <vt:lpstr>Conclusion Where we are going…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Joyce McCormack</dc:creator>
  <cp:lastModifiedBy>Diane Allen</cp:lastModifiedBy>
  <cp:revision>310</cp:revision>
  <cp:lastPrinted>2019-05-14T20:10:42Z</cp:lastPrinted>
  <dcterms:created xsi:type="dcterms:W3CDTF">2019-03-12T20:50:53Z</dcterms:created>
  <dcterms:modified xsi:type="dcterms:W3CDTF">2019-06-04T13:22:16Z</dcterms:modified>
</cp:coreProperties>
</file>