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17"/>
  </p:notesMasterIdLst>
  <p:handoutMasterIdLst>
    <p:handoutMasterId r:id="rId18"/>
  </p:handoutMasterIdLst>
  <p:sldIdLst>
    <p:sldId id="259" r:id="rId2"/>
    <p:sldId id="406" r:id="rId3"/>
    <p:sldId id="429" r:id="rId4"/>
    <p:sldId id="437" r:id="rId5"/>
    <p:sldId id="434" r:id="rId6"/>
    <p:sldId id="428" r:id="rId7"/>
    <p:sldId id="417" r:id="rId8"/>
    <p:sldId id="422" r:id="rId9"/>
    <p:sldId id="432" r:id="rId10"/>
    <p:sldId id="427" r:id="rId11"/>
    <p:sldId id="436" r:id="rId12"/>
    <p:sldId id="431" r:id="rId13"/>
    <p:sldId id="435" r:id="rId14"/>
    <p:sldId id="421" r:id="rId15"/>
    <p:sldId id="410" r:id="rId16"/>
  </p:sldIdLst>
  <p:sldSz cx="12192000" cy="6858000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pos="5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2E"/>
    <a:srgbClr val="FFFFFF"/>
    <a:srgbClr val="F5F5F5"/>
    <a:srgbClr val="007E66"/>
    <a:srgbClr val="B5B7B4"/>
    <a:srgbClr val="2EB135"/>
    <a:srgbClr val="00A3DD"/>
    <a:srgbClr val="1EB53A"/>
    <a:srgbClr val="007C66"/>
    <a:srgbClr val="007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71" autoAdjust="0"/>
    <p:restoredTop sz="95366" autoAdjust="0"/>
  </p:normalViewPr>
  <p:slideViewPr>
    <p:cSldViewPr snapToGrid="0">
      <p:cViewPr varScale="1">
        <p:scale>
          <a:sx n="103" d="100"/>
          <a:sy n="103" d="100"/>
        </p:scale>
        <p:origin x="114" y="480"/>
      </p:cViewPr>
      <p:guideLst>
        <p:guide orient="horz" pos="1008"/>
        <p:guide pos="5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117" d="100"/>
          <a:sy n="117" d="100"/>
        </p:scale>
        <p:origin x="372" y="102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57" tIns="46581" rIns="93157" bIns="465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57" tIns="46581" rIns="93157" bIns="465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B0EDC4-1B4A-4448-9B27-185FAF2D033F}" type="datetimeFigureOut">
              <a:rPr lang="en-US"/>
              <a:pPr>
                <a:defRPr/>
              </a:pPr>
              <a:t>4/24/2020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57" tIns="46581" rIns="93157" bIns="465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57" tIns="46581" rIns="93157" bIns="4658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96AF862-AD0D-47E8-80B5-F218A80985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033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57" tIns="46581" rIns="93157" bIns="465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57" tIns="46581" rIns="93157" bIns="4658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3FC51CF-80EF-45B7-873F-705AE9506C9F}" type="datetimeFigureOut">
              <a:rPr lang="en-US"/>
              <a:pPr>
                <a:defRPr/>
              </a:pPr>
              <a:t>4/24/2020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7" tIns="46581" rIns="93157" bIns="4658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29940"/>
            <a:ext cx="7437120" cy="3154680"/>
          </a:xfrm>
          <a:prstGeom prst="rect">
            <a:avLst/>
          </a:prstGeom>
        </p:spPr>
        <p:txBody>
          <a:bodyPr vert="horz" lIns="93157" tIns="46581" rIns="93157" bIns="4658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57" tIns="46581" rIns="93157" bIns="465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57" tIns="46581" rIns="93157" bIns="4658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90EC1EA-07A0-4FA0-85C5-97754687AA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2859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849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020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149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2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29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66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62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45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714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72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02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0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C1EA-07A0-4FA0-85C5-97754687AA7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63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BE196A5-D872-9148-975E-6BEB05223D01}"/>
              </a:ext>
            </a:extLst>
          </p:cNvPr>
          <p:cNvSpPr/>
          <p:nvPr userDrawn="1"/>
        </p:nvSpPr>
        <p:spPr>
          <a:xfrm>
            <a:off x="0" y="0"/>
            <a:ext cx="2925318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E3DD95-174E-C94F-A8DD-3253A9DDC16A}"/>
              </a:ext>
            </a:extLst>
          </p:cNvPr>
          <p:cNvSpPr/>
          <p:nvPr userDrawn="1"/>
        </p:nvSpPr>
        <p:spPr>
          <a:xfrm>
            <a:off x="0" y="1016000"/>
            <a:ext cx="10001839" cy="4561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8DF27D-3D7E-144D-AEBE-EA8573839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698" y="5827776"/>
            <a:ext cx="1737360" cy="7679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C52C5A3-4A25-364D-8403-80A1A1AD3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376312"/>
            <a:ext cx="7315200" cy="27909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A8EE0DC-4B15-D947-88C8-715A124B4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9" y="4167212"/>
            <a:ext cx="7315200" cy="103093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643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3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44C7-FB56-8F45-8E8D-360A8FFE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995F-1B0C-B14A-A09E-EFBAD40A7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1800"/>
              </a:spcBef>
              <a:defRPr sz="2200"/>
            </a:lvl1pPr>
            <a:lvl2pPr>
              <a:spcBef>
                <a:spcPts val="0"/>
              </a:spcBef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0654A-C145-B444-8C76-904AB1152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3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308E5E-FBF3-8749-8C73-47834D26E15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E54FA1-4F73-804E-834A-4B043673C62B}"/>
              </a:ext>
            </a:extLst>
          </p:cNvPr>
          <p:cNvSpPr/>
          <p:nvPr userDrawn="1"/>
        </p:nvSpPr>
        <p:spPr>
          <a:xfrm>
            <a:off x="9266682" y="0"/>
            <a:ext cx="2925318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85F88B3-8461-8541-A11B-9AD5FBA70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376312"/>
            <a:ext cx="7315200" cy="27909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A1C99013-B493-654C-BF69-476D173F7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167212"/>
            <a:ext cx="7345367" cy="103093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7F139-338E-334E-980B-694FB51BA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101" y="5944463"/>
            <a:ext cx="1554480" cy="43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6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CDCB-14B2-214E-BBC9-F75462822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A5335-0C8F-3242-B7B5-C6D8DC4F1A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79526"/>
            <a:ext cx="5181600" cy="489743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C1F58-ABD8-6349-977B-B77440ED6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79526"/>
            <a:ext cx="5181600" cy="489743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E2E0D-6651-EE4B-88BE-2D95A1C5D3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950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 [Left]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CDCB-14B2-214E-BBC9-F7546282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012" y="365126"/>
            <a:ext cx="5006788" cy="9143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0FED9-A8B2-7D42-B138-12C3E9137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409604-FC9D-5346-9A6E-FD5DE5EF23DE}"/>
              </a:ext>
            </a:extLst>
          </p:cNvPr>
          <p:cNvSpPr/>
          <p:nvPr userDrawn="1"/>
        </p:nvSpPr>
        <p:spPr>
          <a:xfrm>
            <a:off x="6347012" y="365126"/>
            <a:ext cx="5029200" cy="45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A685E9-C33E-2647-888C-A36F84DA85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5C0A4C-363F-8C4D-A78A-1BEAF42A73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7012" y="1279526"/>
            <a:ext cx="5006788" cy="49101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730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icture [Right]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CDCB-14B2-214E-BBC9-F7546282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365126"/>
            <a:ext cx="5006788" cy="9143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80FED9-A8B2-7D42-B138-12C3E9137B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409604-FC9D-5346-9A6E-FD5DE5EF23DE}"/>
              </a:ext>
            </a:extLst>
          </p:cNvPr>
          <p:cNvSpPr/>
          <p:nvPr userDrawn="1"/>
        </p:nvSpPr>
        <p:spPr>
          <a:xfrm>
            <a:off x="833120" y="365126"/>
            <a:ext cx="5029200" cy="45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CA685E9-C33E-2647-888C-A36F84DA85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1240" y="0"/>
            <a:ext cx="6096000" cy="68580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E5C0A4C-363F-8C4D-A78A-1BEAF42A73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3120" y="1279526"/>
            <a:ext cx="5006788" cy="49101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3930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8F7D2-A68C-DD42-B432-4D2EC05B9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79525"/>
            <a:ext cx="5157787" cy="731520"/>
          </a:xfrm>
          <a:noFill/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F22C5-0068-EB4D-BDF7-6C1CD2180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11046"/>
            <a:ext cx="5157787" cy="417861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0DE85F-F394-6645-9753-5BA14D70D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79525"/>
            <a:ext cx="5183188" cy="731520"/>
          </a:xfrm>
          <a:noFill/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C9F1A-2BC5-AB41-B8B7-7FB4BCF38B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11046"/>
            <a:ext cx="5183188" cy="417861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B1A961-D7C7-3349-A221-7BD5AEC2A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3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0CBDA-ADA7-544A-BB93-E2ED6F92A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1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76" userDrawn="1">
          <p15:clr>
            <a:srgbClr val="FBAE40"/>
          </p15:clr>
        </p15:guide>
        <p15:guide id="2" orient="horz" pos="1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279526"/>
            <a:ext cx="2133600" cy="4892674"/>
          </a:xfr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 lIns="137160" tIns="182880" rIns="137160" bIns="91440">
            <a:normAutofit/>
          </a:bodyPr>
          <a:lstStyle>
            <a:lvl1pPr marL="0" indent="0">
              <a:spcAft>
                <a:spcPts val="1000"/>
              </a:spcAft>
              <a:buNone/>
              <a:defRPr sz="1600" b="0" i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279525"/>
            <a:ext cx="8204200" cy="4892675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13D6B1E-E481-E140-A8CE-CA0B6FF2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399143-380D-0C4F-9894-1E63897454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56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FC380-7AA8-5143-AB33-06B91DBCE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EAE601-7D40-4E48-B0A1-DCC36A4432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22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A80174-6BAA-494C-9FE8-C67DDB25ED68}"/>
              </a:ext>
            </a:extLst>
          </p:cNvPr>
          <p:cNvSpPr/>
          <p:nvPr userDrawn="1"/>
        </p:nvSpPr>
        <p:spPr>
          <a:xfrm>
            <a:off x="347472" y="0"/>
            <a:ext cx="457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EAC32-2819-A845-B11A-B91D8EF2D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A23F2-6892-2B49-85A7-898D45679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9525"/>
            <a:ext cx="10515600" cy="489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77C6E12-5327-DC4B-A658-4BF76AAED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7759" y="6391656"/>
            <a:ext cx="3185161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61711D5-349D-4847-A71F-DCB6A6FF38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9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91" r:id="rId5"/>
    <p:sldLayoutId id="2147483692" r:id="rId6"/>
    <p:sldLayoutId id="2147483688" r:id="rId7"/>
    <p:sldLayoutId id="2147483681" r:id="rId8"/>
    <p:sldLayoutId id="2147483689" r:id="rId9"/>
    <p:sldLayoutId id="2147483690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7E66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buClr>
          <a:srgbClr val="007E66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buClr>
          <a:srgbClr val="007E6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Clr>
          <a:srgbClr val="007E6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Clr>
          <a:srgbClr val="007E66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buClr>
          <a:srgbClr val="007E66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ponline.org/novel-coronaviru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nals.or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ponline.org/novel-coronaviru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89444-DDCD-1B4D-B95A-506179F8AF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COVID-19 Pandemic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87AC6-B134-554C-BCF9-79A466827F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ACP is supporting members and the internal medicine community during this public health crisis</a:t>
            </a:r>
          </a:p>
        </p:txBody>
      </p:sp>
    </p:spTree>
    <p:extLst>
      <p:ext uri="{BB962C8B-B14F-4D97-AF65-F5344CB8AC3E}">
        <p14:creationId xmlns:p14="http://schemas.microsoft.com/office/powerpoint/2010/main" val="655249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Podcasts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18A35-71B2-4543-8293-AA40E747B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1007809" y="1248043"/>
            <a:ext cx="9332530" cy="4282489"/>
          </a:xfrm>
        </p:spPr>
        <p:txBody>
          <a:bodyPr>
            <a:noAutofit/>
          </a:bodyPr>
          <a:lstStyle/>
          <a:p>
            <a:r>
              <a:rPr lang="en-US" sz="2000" dirty="0"/>
              <a:t>ACP and </a:t>
            </a:r>
            <a:r>
              <a:rPr lang="en-US" sz="2000" i="1" dirty="0"/>
              <a:t>Annals</a:t>
            </a:r>
            <a:r>
              <a:rPr lang="en-US" sz="2000" dirty="0"/>
              <a:t> Podcasts; Podcasts from the Infectious Diseases Society of America</a:t>
            </a:r>
          </a:p>
          <a:p>
            <a:pPr marL="0" indent="0" algn="ctr">
              <a:buNone/>
            </a:pPr>
            <a:endParaRPr lang="en-US" u="sng" dirty="0">
              <a:hlinkClick r:id="rId3"/>
            </a:endParaRPr>
          </a:p>
          <a:p>
            <a:pPr marL="0" lvl="0" indent="0">
              <a:buNone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979" t="27094" r="13699" b="28626"/>
          <a:stretch/>
        </p:blipFill>
        <p:spPr>
          <a:xfrm>
            <a:off x="1176968" y="2400443"/>
            <a:ext cx="10086417" cy="3572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93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28684" y="237400"/>
            <a:ext cx="10515600" cy="914399"/>
          </a:xfrm>
        </p:spPr>
        <p:txBody>
          <a:bodyPr/>
          <a:lstStyle/>
          <a:p>
            <a:r>
              <a:rPr lang="en-US" dirty="0"/>
              <a:t>New Clinical Policy: Living Practice Points on COVID-19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29392" y="1553416"/>
            <a:ext cx="5557092" cy="3057330"/>
          </a:xfrm>
        </p:spPr>
        <p:txBody>
          <a:bodyPr/>
          <a:lstStyle/>
          <a:p>
            <a:r>
              <a:rPr lang="en-US" sz="2000" dirty="0"/>
              <a:t>Rapid (“</a:t>
            </a:r>
            <a:r>
              <a:rPr lang="en-US" sz="2000" b="1" dirty="0"/>
              <a:t>lightning</a:t>
            </a:r>
            <a:r>
              <a:rPr lang="en-US" sz="2000" dirty="0"/>
              <a:t>”) development – 14 days from start of evidence review to journal submission</a:t>
            </a:r>
          </a:p>
          <a:p>
            <a:r>
              <a:rPr lang="en-US" sz="2000" b="1" dirty="0"/>
              <a:t>Concise</a:t>
            </a:r>
            <a:r>
              <a:rPr lang="en-US" sz="2000" dirty="0"/>
              <a:t> overview of evidence and implications for practice</a:t>
            </a:r>
          </a:p>
          <a:p>
            <a:r>
              <a:rPr lang="en-US" sz="2000" dirty="0"/>
              <a:t>Maintained as </a:t>
            </a:r>
            <a:r>
              <a:rPr lang="en-US" sz="2000" b="1" dirty="0"/>
              <a:t>living</a:t>
            </a:r>
            <a:r>
              <a:rPr lang="en-US" sz="2000" dirty="0"/>
              <a:t> document – will monitor and assess new evidence every 1-2 weeks and update Practice Points as needed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72985909"/>
              </p:ext>
            </p:extLst>
          </p:nvPr>
        </p:nvGraphicFramePr>
        <p:xfrm>
          <a:off x="6328611" y="1370454"/>
          <a:ext cx="5430253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789">
                  <a:extLst>
                    <a:ext uri="{9D8B030D-6E8A-4147-A177-3AD203B41FA5}">
                      <a16:colId xmlns:a16="http://schemas.microsoft.com/office/drawing/2014/main" val="2915422767"/>
                    </a:ext>
                  </a:extLst>
                </a:gridCol>
                <a:gridCol w="4680464">
                  <a:extLst>
                    <a:ext uri="{9D8B030D-6E8A-4147-A177-3AD203B41FA5}">
                      <a16:colId xmlns:a16="http://schemas.microsoft.com/office/drawing/2014/main" val="3469574024"/>
                    </a:ext>
                  </a:extLst>
                </a:gridCol>
              </a:tblGrid>
              <a:tr h="41671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Question/Background: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</a:rPr>
                        <a:t>Ask a targeted question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271320"/>
                  </a:ext>
                </a:extLst>
              </a:tr>
              <a:tr h="7353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Practice Points: </a:t>
                      </a:r>
                      <a:r>
                        <a:rPr lang="en-CA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</a:t>
                      </a:r>
                      <a:r>
                        <a:rPr lang="en-CA" sz="1800" b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take-ways to advise clinicians on what to do, based on the current evidence, and to highlight evidence gaps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558582"/>
                  </a:ext>
                </a:extLst>
              </a:tr>
              <a:tr h="759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Evidence Description</a:t>
                      </a:r>
                      <a:r>
                        <a:rPr lang="en-US" sz="1800" dirty="0"/>
                        <a:t>: Graphic</a:t>
                      </a:r>
                      <a:r>
                        <a:rPr lang="en-US" sz="1800" baseline="0" dirty="0"/>
                        <a:t> summary to describe current evidence base. E.g., How many studies? What types of studies? # of patients? 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022107"/>
                  </a:ext>
                </a:extLst>
              </a:tr>
              <a:tr h="7353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Evidence</a:t>
                      </a:r>
                      <a:r>
                        <a:rPr lang="en-US" sz="1800" b="1" baseline="0" dirty="0"/>
                        <a:t> Summary</a:t>
                      </a:r>
                      <a:r>
                        <a:rPr lang="en-US" sz="1800" baseline="0" dirty="0"/>
                        <a:t>: Bulleted synthesis of current evidence on benefits, harms, evidence gaps, and clinical considerations?</a:t>
                      </a:r>
                      <a:endParaRPr lang="en-US" sz="1800" dirty="0"/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37383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Graphic 11" descr="Checkmark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8633" y="3894430"/>
            <a:ext cx="314325" cy="314325"/>
          </a:xfrm>
          <a:prstGeom prst="rect">
            <a:avLst/>
          </a:prstGeom>
          <a:ln>
            <a:noFill/>
          </a:ln>
        </p:spPr>
      </p:pic>
      <p:pic>
        <p:nvPicPr>
          <p:cNvPr id="11" name="Graphic 12" descr="Clos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8633" y="4332100"/>
            <a:ext cx="276225" cy="276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61" y="3001134"/>
            <a:ext cx="461605" cy="623791"/>
          </a:xfrm>
          <a:prstGeom prst="rect">
            <a:avLst/>
          </a:prstGeom>
        </p:spPr>
      </p:pic>
      <p:pic>
        <p:nvPicPr>
          <p:cNvPr id="16" name="Picture 15" descr="https://static.vecteezy.com/system/resources/previews/000/322/761/non_2x/vector-speaker-icon.jpg"/>
          <p:cNvPicPr/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49" y="2067113"/>
            <a:ext cx="546717" cy="603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raphic 6" descr="Medical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84107" y="4067599"/>
            <a:ext cx="381000" cy="38100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29392" y="4728001"/>
          <a:ext cx="11229472" cy="2095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9472">
                  <a:extLst>
                    <a:ext uri="{9D8B030D-6E8A-4147-A177-3AD203B41FA5}">
                      <a16:colId xmlns:a16="http://schemas.microsoft.com/office/drawing/2014/main" val="3218800818"/>
                    </a:ext>
                  </a:extLst>
                </a:gridCol>
              </a:tblGrid>
              <a:tr h="20955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 questions currently underway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</a:rPr>
                        <a:t>Developed</a:t>
                      </a:r>
                      <a:r>
                        <a:rPr lang="en-US" b="0" i="0" baseline="0" dirty="0">
                          <a:solidFill>
                            <a:schemeClr val="tx1"/>
                          </a:solidFill>
                        </a:rPr>
                        <a:t> by Scientific Medical Policy Committee and based on rapid external systematic 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</a:rPr>
                        <a:t>review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+mn-lt"/>
                        </a:rPr>
                        <a:t>hould Clinicians Use Chloroquine and </a:t>
                      </a:r>
                      <a:r>
                        <a:rPr lang="en-US" b="0" i="0" dirty="0" err="1">
                          <a:solidFill>
                            <a:schemeClr val="tx1"/>
                          </a:solidFill>
                          <a:latin typeface="+mn-lt"/>
                        </a:rPr>
                        <a:t>Hydroxychloroquine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+mn-lt"/>
                        </a:rPr>
                        <a:t> Alone or In Combination with Azithromycin for the Prophylaxis or Treatment of COVID-19?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en-US" b="0" i="1" dirty="0">
                          <a:solidFill>
                            <a:schemeClr val="tx1"/>
                          </a:solidFill>
                          <a:latin typeface="+mn-lt"/>
                        </a:rPr>
                        <a:t>under review at Annals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285750" lvl="0" indent="-285750">
                        <a:spcAft>
                          <a:spcPts val="1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latin typeface="+mn-lt"/>
                        </a:rPr>
                        <a:t>What is the effectiveness of respirators vs. facemasks vs. cloth masks for prevention of COVID-19 in healthcare and community settings? 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(</a:t>
                      </a:r>
                      <a:r>
                        <a:rPr lang="en-US" b="0" i="1" dirty="0">
                          <a:solidFill>
                            <a:schemeClr val="tx1"/>
                          </a:solidFill>
                          <a:latin typeface="+mn-lt"/>
                        </a:rPr>
                        <a:t>systematic review in progress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640317"/>
                  </a:ext>
                </a:extLst>
              </a:tr>
            </a:tbl>
          </a:graphicData>
        </a:graphic>
      </p:graphicFrame>
      <p:sp>
        <p:nvSpPr>
          <p:cNvPr id="31" name="Left Brace 30"/>
          <p:cNvSpPr/>
          <p:nvPr/>
        </p:nvSpPr>
        <p:spPr>
          <a:xfrm>
            <a:off x="5966385" y="1354002"/>
            <a:ext cx="350949" cy="3291840"/>
          </a:xfrm>
          <a:prstGeom prst="leftBrace">
            <a:avLst>
              <a:gd name="adj1" fmla="val 27604"/>
              <a:gd name="adj2" fmla="val 50823"/>
            </a:avLst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40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COVID-19 Content collection in </a:t>
            </a:r>
            <a:r>
              <a:rPr lang="en-US" i="1" dirty="0"/>
              <a:t>Annals of Internal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158" y="1279525"/>
            <a:ext cx="10428642" cy="48974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i="1" dirty="0"/>
              <a:t>Annals</a:t>
            </a:r>
            <a:r>
              <a:rPr lang="en-US" dirty="0"/>
              <a:t> is publishing a growing collection of research articles, commentaries, essays, podcasts, and graphic narratives related to COVID-19 is freely available to the public at the </a:t>
            </a:r>
            <a:r>
              <a:rPr lang="en-US" i="1" dirty="0"/>
              <a:t>Annals of Internal Medicine</a:t>
            </a:r>
            <a:r>
              <a:rPr lang="en-US" dirty="0"/>
              <a:t> website, </a:t>
            </a:r>
            <a:r>
              <a:rPr lang="en-US" dirty="0">
                <a:hlinkClick r:id="rId3"/>
              </a:rPr>
              <a:t>www.annals.org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18A35-71B2-4543-8293-AA40E747B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2" descr="http://annals.org/ImageLibrary/AIM_90th_Anniv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73"/>
          <a:stretch/>
        </p:blipFill>
        <p:spPr bwMode="auto">
          <a:xfrm>
            <a:off x="5475642" y="3247959"/>
            <a:ext cx="3922554" cy="164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nnals.org/ImageLibrary/coron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65" y="3156055"/>
            <a:ext cx="38100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5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236323"/>
            <a:ext cx="10655299" cy="914399"/>
          </a:xfrm>
        </p:spPr>
        <p:txBody>
          <a:bodyPr/>
          <a:lstStyle/>
          <a:p>
            <a:r>
              <a:rPr lang="en-US" dirty="0"/>
              <a:t>New ACP Policies Developed in response to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150722"/>
            <a:ext cx="7002289" cy="5515254"/>
          </a:xfrm>
        </p:spPr>
        <p:txBody>
          <a:bodyPr>
            <a:noAutofit/>
          </a:bodyPr>
          <a:lstStyle/>
          <a:p>
            <a:r>
              <a:rPr lang="en-US" dirty="0"/>
              <a:t>Prioritization, Allocation of Resources and Stewardship Must Not Result in Discrimination</a:t>
            </a:r>
          </a:p>
          <a:p>
            <a:r>
              <a:rPr lang="en-US" dirty="0"/>
              <a:t>Harassment Based on Race or Ethnic Origin is Never Okay</a:t>
            </a:r>
          </a:p>
          <a:p>
            <a:r>
              <a:rPr lang="en-US" dirty="0"/>
              <a:t>Physicians Can Bring their Own PPE and Speak Out on COVID-19 Care Conditions</a:t>
            </a:r>
          </a:p>
          <a:p>
            <a:r>
              <a:rPr lang="en-US" dirty="0"/>
              <a:t>Social Distancing Recommendations to Help slow spread of COVID-19</a:t>
            </a:r>
          </a:p>
          <a:p>
            <a:r>
              <a:rPr lang="en-US" dirty="0" err="1"/>
              <a:t>Nonurgent</a:t>
            </a:r>
            <a:r>
              <a:rPr lang="en-US" dirty="0"/>
              <a:t> In-person Medical Care – Transition In-office visits to Virtual Care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			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18A35-71B2-4543-8293-AA40E747B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4052">
            <a:off x="9785616" y="873567"/>
            <a:ext cx="2156668" cy="310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8338">
            <a:off x="7900555" y="3282478"/>
            <a:ext cx="2059478" cy="312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1158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168874"/>
            <a:ext cx="10655299" cy="914399"/>
          </a:xfrm>
        </p:spPr>
        <p:txBody>
          <a:bodyPr/>
          <a:lstStyle/>
          <a:p>
            <a:r>
              <a:rPr lang="en-US" dirty="0"/>
              <a:t>ACP COVID-19 Related Advocacy and Regulatory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789" y="891539"/>
            <a:ext cx="10433876" cy="59664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Vigorously advocating on federal, state and local levels for: </a:t>
            </a:r>
          </a:p>
          <a:p>
            <a:pPr marL="0" indent="0">
              <a:buNone/>
            </a:pPr>
            <a:endParaRPr lang="en-US" sz="900" dirty="0"/>
          </a:p>
          <a:p>
            <a:pPr lvl="1"/>
            <a:r>
              <a:rPr lang="en-US" dirty="0"/>
              <a:t>Adequate supply and distribution of PPE</a:t>
            </a:r>
          </a:p>
          <a:p>
            <a:pPr lvl="1"/>
            <a:r>
              <a:rPr lang="en-US" dirty="0"/>
              <a:t>Direct support and appropriate regulatory relief for members and their practices</a:t>
            </a:r>
          </a:p>
          <a:p>
            <a:pPr lvl="1"/>
            <a:r>
              <a:rPr lang="en-US" dirty="0"/>
              <a:t>Payment for telehealth and telephone only call to be on par with in person visits</a:t>
            </a:r>
          </a:p>
          <a:p>
            <a:pPr lvl="1"/>
            <a:r>
              <a:rPr lang="en-US" dirty="0"/>
              <a:t>Funding to help practices experiencing financial hardship, emergency grant programs </a:t>
            </a:r>
          </a:p>
          <a:p>
            <a:pPr lvl="1"/>
            <a:r>
              <a:rPr lang="en-US" dirty="0"/>
              <a:t>Coverage and access for testing and treatment</a:t>
            </a:r>
          </a:p>
          <a:p>
            <a:pPr lvl="1"/>
            <a:r>
              <a:rPr lang="en-US" dirty="0"/>
              <a:t>Suspension of elective procedures, prior authorization</a:t>
            </a:r>
          </a:p>
          <a:p>
            <a:pPr lvl="1"/>
            <a:r>
              <a:rPr lang="en-US" dirty="0"/>
              <a:t>Collaborating with medical associations on provisions in CARES act</a:t>
            </a:r>
          </a:p>
          <a:p>
            <a:pPr lvl="1"/>
            <a:r>
              <a:rPr lang="en-US" dirty="0"/>
              <a:t>Recommendations on stimulus legislation</a:t>
            </a:r>
          </a:p>
          <a:p>
            <a:pPr lvl="1"/>
            <a:r>
              <a:rPr lang="en-US" dirty="0"/>
              <a:t>Enactment of Defense Production Act</a:t>
            </a:r>
          </a:p>
          <a:p>
            <a:pPr lvl="1"/>
            <a:r>
              <a:rPr lang="en-US" dirty="0"/>
              <a:t>Opening of health insurance enrollment</a:t>
            </a:r>
          </a:p>
          <a:p>
            <a:pPr lvl="1"/>
            <a:r>
              <a:rPr lang="en-US" dirty="0"/>
              <a:t>Expansion of Medicare, Medicaid</a:t>
            </a:r>
          </a:p>
          <a:p>
            <a:pPr lvl="1"/>
            <a:r>
              <a:rPr lang="en-US" dirty="0"/>
              <a:t>Loan forgiveness for medical students and residents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			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18A35-71B2-4543-8293-AA40E747B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1598" t="21757" r="12777" b="4217"/>
          <a:stretch/>
        </p:blipFill>
        <p:spPr>
          <a:xfrm>
            <a:off x="9079454" y="2879446"/>
            <a:ext cx="3227588" cy="241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895" t="23698" r="14486" b="10706"/>
          <a:stretch/>
        </p:blipFill>
        <p:spPr>
          <a:xfrm rot="21023625">
            <a:off x="7149526" y="4563063"/>
            <a:ext cx="2827631" cy="187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9965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Webinars and Member Discussion Forum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18A35-71B2-4543-8293-AA40E747B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730414" y="1374672"/>
            <a:ext cx="9350477" cy="4282489"/>
          </a:xfrm>
        </p:spPr>
        <p:txBody>
          <a:bodyPr>
            <a:noAutofit/>
          </a:bodyPr>
          <a:lstStyle/>
          <a:p>
            <a:r>
              <a:rPr lang="en-US" sz="2000" dirty="0"/>
              <a:t>Webinars on Telemedicine, Practical Advice and Support for Internists</a:t>
            </a:r>
          </a:p>
          <a:p>
            <a:r>
              <a:rPr lang="en-US" sz="2000" dirty="0"/>
              <a:t>COVID-19 Member Forum to Discuss COVID-10 with ACP Members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b="1" dirty="0"/>
          </a:p>
          <a:p>
            <a:pPr marL="0" lvl="0" indent="0">
              <a:buNone/>
            </a:pP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348" t="21754" r="13004" b="12387"/>
          <a:stretch/>
        </p:blipFill>
        <p:spPr>
          <a:xfrm rot="869663">
            <a:off x="8245332" y="2008129"/>
            <a:ext cx="3358435" cy="240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8221" t="21815" r="21412" b="4293"/>
          <a:stretch/>
        </p:blipFill>
        <p:spPr>
          <a:xfrm>
            <a:off x="838200" y="3451356"/>
            <a:ext cx="4270435" cy="294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1"/>
          <a:stretch/>
        </p:blipFill>
        <p:spPr>
          <a:xfrm rot="21123779">
            <a:off x="5328371" y="4437137"/>
            <a:ext cx="3461363" cy="18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1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365126"/>
            <a:ext cx="10655299" cy="914399"/>
          </a:xfrm>
        </p:spPr>
        <p:txBody>
          <a:bodyPr/>
          <a:lstStyle/>
          <a:p>
            <a:r>
              <a:rPr lang="en-US" dirty="0"/>
              <a:t>Supporting Internal Medicine During COVID-19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924" y="1279525"/>
            <a:ext cx="10433876" cy="4551363"/>
          </a:xfrm>
        </p:spPr>
        <p:txBody>
          <a:bodyPr>
            <a:noAutofit/>
          </a:bodyPr>
          <a:lstStyle/>
          <a:p>
            <a:r>
              <a:rPr lang="en-US" dirty="0"/>
              <a:t>Created comprehensive COVID-19 Resource Hub: </a:t>
            </a:r>
            <a:r>
              <a:rPr lang="en-US" u="sng" dirty="0">
                <a:hlinkClick r:id="rId3"/>
              </a:rPr>
              <a:t>www.acponline.org/novel-coronavirus</a:t>
            </a:r>
            <a:r>
              <a:rPr lang="en-US" dirty="0"/>
              <a:t> </a:t>
            </a:r>
          </a:p>
          <a:p>
            <a:r>
              <a:rPr lang="en-US" dirty="0"/>
              <a:t>Development and real-time updating of clinical, practical tools and information </a:t>
            </a:r>
          </a:p>
          <a:p>
            <a:r>
              <a:rPr lang="en-US" dirty="0"/>
              <a:t>Development of new ACP policies to address new situation and circumstances</a:t>
            </a:r>
          </a:p>
          <a:p>
            <a:r>
              <a:rPr lang="en-US" dirty="0"/>
              <a:t>Vigorously advocating to address ACP member and patient needs</a:t>
            </a:r>
          </a:p>
          <a:p>
            <a:r>
              <a:rPr lang="en-US" dirty="0"/>
              <a:t>Webinars: practical advice from front lines; implementing telehealth</a:t>
            </a:r>
          </a:p>
          <a:p>
            <a:r>
              <a:rPr lang="en-US" dirty="0"/>
              <a:t>Podcasts</a:t>
            </a:r>
          </a:p>
          <a:p>
            <a:r>
              <a:rPr lang="en-US" dirty="0"/>
              <a:t>Frequent publication of new </a:t>
            </a:r>
            <a:r>
              <a:rPr lang="en-US" i="1" dirty="0"/>
              <a:t>Annals</a:t>
            </a:r>
            <a:r>
              <a:rPr lang="en-US" dirty="0"/>
              <a:t> content </a:t>
            </a:r>
          </a:p>
          <a:p>
            <a:r>
              <a:rPr lang="en-US" dirty="0"/>
              <a:t>Member discussion forum</a:t>
            </a:r>
          </a:p>
          <a:p>
            <a:r>
              <a:rPr lang="en-US" dirty="0"/>
              <a:t>Weekly Update emails to ACP members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996" t="19333" r="13689" b="10764"/>
          <a:stretch/>
        </p:blipFill>
        <p:spPr>
          <a:xfrm>
            <a:off x="7112904" y="4002220"/>
            <a:ext cx="4781322" cy="2599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799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9" y="175695"/>
            <a:ext cx="10655299" cy="914399"/>
          </a:xfrm>
        </p:spPr>
        <p:txBody>
          <a:bodyPr>
            <a:normAutofit/>
          </a:bodyPr>
          <a:lstStyle/>
          <a:p>
            <a:r>
              <a:rPr lang="en-US" dirty="0"/>
              <a:t>Getting the Word out to Members, 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59" y="1113489"/>
            <a:ext cx="10433876" cy="4551363"/>
          </a:xfrm>
        </p:spPr>
        <p:txBody>
          <a:bodyPr>
            <a:noAutofit/>
          </a:bodyPr>
          <a:lstStyle/>
          <a:p>
            <a:r>
              <a:rPr lang="en-US" dirty="0"/>
              <a:t>Weekly Update emails to ACP members</a:t>
            </a:r>
          </a:p>
          <a:p>
            <a:r>
              <a:rPr lang="en-US" dirty="0"/>
              <a:t>Video messages </a:t>
            </a:r>
          </a:p>
          <a:p>
            <a:r>
              <a:rPr lang="en-US" dirty="0"/>
              <a:t>E-newsletters: ACP Internist, ACP Hospitalist, ACP Advocate</a:t>
            </a:r>
          </a:p>
          <a:p>
            <a:r>
              <a:rPr lang="en-US" dirty="0"/>
              <a:t>Social Media</a:t>
            </a:r>
          </a:p>
          <a:p>
            <a:r>
              <a:rPr lang="en-US" dirty="0"/>
              <a:t>Press releases</a:t>
            </a:r>
          </a:p>
          <a:p>
            <a:r>
              <a:rPr lang="en-US" dirty="0"/>
              <a:t>ACP media interviews, news coverage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444" t="28489" r="48333" b="34548"/>
          <a:stretch/>
        </p:blipFill>
        <p:spPr>
          <a:xfrm rot="594654">
            <a:off x="9469748" y="5132847"/>
            <a:ext cx="2399171" cy="1340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3351" t="25763" r="29493" b="4142"/>
          <a:stretch/>
        </p:blipFill>
        <p:spPr>
          <a:xfrm>
            <a:off x="7862940" y="132225"/>
            <a:ext cx="4098267" cy="4348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4775">
            <a:off x="5219526" y="4593267"/>
            <a:ext cx="2100184" cy="197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1329">
            <a:off x="7679452" y="4177160"/>
            <a:ext cx="1634457" cy="2393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8"/>
          <a:stretch/>
        </p:blipFill>
        <p:spPr>
          <a:xfrm>
            <a:off x="2263984" y="4725894"/>
            <a:ext cx="2763032" cy="192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653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ACP in the News: COVID-19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5080274" cy="4897438"/>
          </a:xfrm>
        </p:spPr>
        <p:txBody>
          <a:bodyPr/>
          <a:lstStyle/>
          <a:p>
            <a:r>
              <a:rPr lang="en-US" dirty="0"/>
              <a:t>ACP has been mentioned </a:t>
            </a:r>
            <a:r>
              <a:rPr lang="en-US" dirty="0">
                <a:solidFill>
                  <a:srgbClr val="FF0000"/>
                </a:solidFill>
              </a:rPr>
              <a:t>945</a:t>
            </a:r>
            <a:r>
              <a:rPr lang="en-US" dirty="0"/>
              <a:t> total,</a:t>
            </a:r>
            <a:br>
              <a:rPr lang="en-US" dirty="0"/>
            </a:br>
            <a:r>
              <a:rPr lang="en-US" dirty="0"/>
              <a:t>with an audience reach of </a:t>
            </a:r>
            <a:r>
              <a:rPr lang="en-US" dirty="0">
                <a:solidFill>
                  <a:srgbClr val="FF0000"/>
                </a:solidFill>
              </a:rPr>
              <a:t>6.7 million</a:t>
            </a:r>
            <a:r>
              <a:rPr lang="en-US" dirty="0"/>
              <a:t>.</a:t>
            </a:r>
          </a:p>
          <a:p>
            <a:r>
              <a:rPr lang="en-US" dirty="0"/>
              <a:t>Top tier outlet mentions include:</a:t>
            </a:r>
          </a:p>
          <a:p>
            <a:pPr lvl="1"/>
            <a:r>
              <a:rPr lang="en-US" dirty="0"/>
              <a:t>The New York Times</a:t>
            </a:r>
          </a:p>
          <a:p>
            <a:pPr lvl="1"/>
            <a:r>
              <a:rPr lang="en-US" dirty="0"/>
              <a:t>The Wall Street Journal</a:t>
            </a:r>
          </a:p>
          <a:p>
            <a:pPr lvl="1"/>
            <a:r>
              <a:rPr lang="en-US" dirty="0"/>
              <a:t>The Washington Post</a:t>
            </a:r>
          </a:p>
          <a:p>
            <a:pPr lvl="1"/>
            <a:r>
              <a:rPr lang="en-US" dirty="0"/>
              <a:t>Bloomberg News</a:t>
            </a:r>
          </a:p>
          <a:p>
            <a:pPr lvl="1"/>
            <a:r>
              <a:rPr lang="en-US" dirty="0"/>
              <a:t>NPR</a:t>
            </a:r>
          </a:p>
          <a:p>
            <a:pPr lvl="1"/>
            <a:r>
              <a:rPr lang="en-US" dirty="0"/>
              <a:t>The Hill</a:t>
            </a:r>
          </a:p>
          <a:p>
            <a:pPr lvl="1"/>
            <a:r>
              <a:rPr lang="en-US" dirty="0"/>
              <a:t>POLITICO</a:t>
            </a:r>
          </a:p>
          <a:p>
            <a:pPr lvl="1"/>
            <a:r>
              <a:rPr lang="en-US" dirty="0"/>
              <a:t>CNN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BE2D4597-BD61-49DE-BA76-823DCD0FE3FE" descr="754E44E0-1FF1-4C92-BF4B-1505613162DB@hsd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2826">
            <a:off x="6256986" y="367844"/>
            <a:ext cx="3845596" cy="2474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B5EE5308-E70F-4CD0-AC0D-33617E8ACBC0" descr="BB278932-B0B8-403F-9B81-6CB9B1473D64@hs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8686">
            <a:off x="5967118" y="2680645"/>
            <a:ext cx="3022260" cy="210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041E3F50-4CFC-43CE-A712-8B01A033CC50" descr="31AF25BE-7346-44F0-8C04-70D13FD15B83@hsd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05"/>
          <a:stretch/>
        </p:blipFill>
        <p:spPr bwMode="auto">
          <a:xfrm>
            <a:off x="9038022" y="1307973"/>
            <a:ext cx="2957916" cy="225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2" b="13341"/>
          <a:stretch/>
        </p:blipFill>
        <p:spPr>
          <a:xfrm>
            <a:off x="3869455" y="4608095"/>
            <a:ext cx="3815917" cy="2140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288">
            <a:off x="8862265" y="3781111"/>
            <a:ext cx="2956147" cy="274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3719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365126"/>
            <a:ext cx="10655299" cy="914399"/>
          </a:xfrm>
        </p:spPr>
        <p:txBody>
          <a:bodyPr/>
          <a:lstStyle/>
          <a:p>
            <a:r>
              <a:rPr lang="en-US" dirty="0"/>
              <a:t>COVID-19 Pandemic: Internal Medicine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B90D1-9612-1D4E-8532-26F8FBC52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1" y="1183614"/>
            <a:ext cx="10433876" cy="4551363"/>
          </a:xfrm>
        </p:spPr>
        <p:txBody>
          <a:bodyPr>
            <a:noAutofit/>
          </a:bodyPr>
          <a:lstStyle/>
          <a:p>
            <a:r>
              <a:rPr lang="en-US" dirty="0"/>
              <a:t>Meeting cancellation communications to members, registered attendees, partners, exhibitors, vendors, and others </a:t>
            </a:r>
          </a:p>
          <a:p>
            <a:r>
              <a:rPr lang="en-US" dirty="0"/>
              <a:t>FAQs and information posted to meeting website</a:t>
            </a:r>
          </a:p>
          <a:p>
            <a:r>
              <a:rPr lang="en-US" dirty="0"/>
              <a:t>Refunds offered to everyone</a:t>
            </a:r>
          </a:p>
          <a:p>
            <a:r>
              <a:rPr lang="en-US" dirty="0"/>
              <a:t>CME 30 Package offered in lieu of refund</a:t>
            </a:r>
          </a:p>
          <a:p>
            <a:r>
              <a:rPr lang="en-US" dirty="0"/>
              <a:t>Rescheduled governance meetings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036" t="13119" r="15293" b="11535"/>
          <a:stretch/>
        </p:blipFill>
        <p:spPr>
          <a:xfrm>
            <a:off x="6526916" y="3539667"/>
            <a:ext cx="5496618" cy="3205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7805" t="24302" r="14143" b="13774"/>
          <a:stretch/>
        </p:blipFill>
        <p:spPr>
          <a:xfrm rot="21102055">
            <a:off x="2492007" y="4289826"/>
            <a:ext cx="3670188" cy="220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3591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433" y="114047"/>
            <a:ext cx="10655299" cy="914399"/>
          </a:xfrm>
        </p:spPr>
        <p:txBody>
          <a:bodyPr/>
          <a:lstStyle/>
          <a:p>
            <a:r>
              <a:rPr lang="en-US" dirty="0"/>
              <a:t>COVID-19 Resource Hub: A Collection of COVID-19 Resources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83" y="1028445"/>
            <a:ext cx="3136539" cy="564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43" y="1028445"/>
            <a:ext cx="3040656" cy="564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048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4A9A-2B79-AB4D-88CF-5DB90A2A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COVID-19: An ACP Physician’s Guide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13224-37AF-7B40-8CC3-5FEC2ABD5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4568" y="1283080"/>
            <a:ext cx="10616872" cy="5108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Online, mobile-friendly clinical overview of infection control and patient management guidance that is updated frequently and continuously.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A83B1-B889-DC49-A83A-FA6DE5270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2" descr="Physician's Guide on multiple devi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345" y="2547095"/>
            <a:ext cx="5219900" cy="34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52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4A9A-2B79-AB4D-88CF-5DB90A2A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014" y="146084"/>
            <a:ext cx="10515600" cy="914399"/>
          </a:xfrm>
        </p:spPr>
        <p:txBody>
          <a:bodyPr>
            <a:normAutofit/>
          </a:bodyPr>
          <a:lstStyle/>
          <a:p>
            <a:r>
              <a:rPr lang="en-US" dirty="0"/>
              <a:t>COVID-19 Practice Management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113224-37AF-7B40-8CC3-5FEC2ABD5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8136" y="1060483"/>
            <a:ext cx="5853454" cy="5108575"/>
          </a:xfrm>
        </p:spPr>
        <p:txBody>
          <a:bodyPr>
            <a:noAutofit/>
          </a:bodyPr>
          <a:lstStyle/>
          <a:p>
            <a:r>
              <a:rPr lang="en-US" sz="2400" dirty="0"/>
              <a:t>New resources to support members and their practices, including:</a:t>
            </a:r>
          </a:p>
          <a:p>
            <a:endParaRPr lang="en-US" sz="900" dirty="0"/>
          </a:p>
          <a:p>
            <a:pPr lvl="1"/>
            <a:r>
              <a:rPr lang="en-US" sz="1800" b="1" dirty="0"/>
              <a:t>Coding and Billing for both Telehealth and Telephone Calls</a:t>
            </a:r>
            <a:r>
              <a:rPr lang="en-US" sz="1800" dirty="0"/>
              <a:t>–guidelines for using CPT and ICD10 codes, modifiers, allowed technologies, testing, and more</a:t>
            </a:r>
          </a:p>
          <a:p>
            <a:pPr lvl="1"/>
            <a:endParaRPr lang="en-US" sz="900" dirty="0"/>
          </a:p>
          <a:p>
            <a:pPr lvl="1"/>
            <a:r>
              <a:rPr lang="en-US" sz="1800" b="1" dirty="0"/>
              <a:t>Payer Policies</a:t>
            </a:r>
            <a:r>
              <a:rPr lang="en-US" sz="1800" dirty="0"/>
              <a:t>–information about payer and state-specific policy updates and flexibilities related to phone calls, testing, cost sharing, prescriptions, and enrollment</a:t>
            </a:r>
          </a:p>
          <a:p>
            <a:pPr lvl="1"/>
            <a:endParaRPr lang="en-US" sz="900" dirty="0"/>
          </a:p>
          <a:p>
            <a:pPr lvl="1"/>
            <a:r>
              <a:rPr lang="en-US" sz="1800" b="1" dirty="0"/>
              <a:t>Practice Financial &amp; Management Issues</a:t>
            </a:r>
            <a:r>
              <a:rPr lang="en-US" sz="1800" dirty="0"/>
              <a:t>–tips for accessing financial assistance, managing personnel shortages, and other issues</a:t>
            </a:r>
          </a:p>
          <a:p>
            <a:pPr marL="914400" lvl="2" indent="0" algn="ctr">
              <a:buNone/>
            </a:pPr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BA83B1-B889-DC49-A83A-FA6DE5270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023" t="22672" r="14866" b="15182"/>
          <a:stretch/>
        </p:blipFill>
        <p:spPr>
          <a:xfrm>
            <a:off x="7362307" y="1014657"/>
            <a:ext cx="4099185" cy="260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736" t="21281" r="15535" b="4236"/>
          <a:stretch/>
        </p:blipFill>
        <p:spPr>
          <a:xfrm>
            <a:off x="8808352" y="3311338"/>
            <a:ext cx="3294044" cy="2390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9986" t="25418" r="12623" b="4414"/>
          <a:stretch/>
        </p:blipFill>
        <p:spPr>
          <a:xfrm>
            <a:off x="6018656" y="4622347"/>
            <a:ext cx="3139807" cy="2159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022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9B0B-4441-ED44-B1E1-062FB982B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48" y="138330"/>
            <a:ext cx="10515600" cy="914399"/>
          </a:xfrm>
        </p:spPr>
        <p:txBody>
          <a:bodyPr/>
          <a:lstStyle/>
          <a:p>
            <a:r>
              <a:rPr lang="en-US" dirty="0"/>
              <a:t>Telehealth &amp; Telemedicine Resources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18A35-71B2-4543-8293-AA40E747B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711D5-349D-4847-A71F-DCB6A6FF38B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304" t="12720" r="30114" b="45864"/>
          <a:stretch/>
        </p:blipFill>
        <p:spPr>
          <a:xfrm>
            <a:off x="7598527" y="808915"/>
            <a:ext cx="4334393" cy="2078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39048" y="1209066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Online interactive CME program to help physicians implement telemedicine. Includes information about patient care during pandemics and public health crises.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Resources for telehealth coding and billing during COVID-19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Calibri" panose="020F0502020204030204" pitchFamily="34" charset="0"/>
              </a:rPr>
              <a:t>Information on telehealth coverage rules, technology options for telehealth, and more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0846" t="31023" r="25205" b="4776"/>
          <a:stretch/>
        </p:blipFill>
        <p:spPr>
          <a:xfrm>
            <a:off x="7034213" y="2969546"/>
            <a:ext cx="3427091" cy="229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3070" t="23387" r="11101" b="5125"/>
          <a:stretch/>
        </p:blipFill>
        <p:spPr>
          <a:xfrm>
            <a:off x="9211824" y="4722065"/>
            <a:ext cx="2870537" cy="2067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85283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rgbClr val="000000"/>
      </a:dk1>
      <a:lt1>
        <a:srgbClr val="FFFFFF"/>
      </a:lt1>
      <a:dk2>
        <a:srgbClr val="545454"/>
      </a:dk2>
      <a:lt2>
        <a:srgbClr val="C8C8C8"/>
      </a:lt2>
      <a:accent1>
        <a:srgbClr val="007E66"/>
      </a:accent1>
      <a:accent2>
        <a:srgbClr val="95509D"/>
      </a:accent2>
      <a:accent3>
        <a:srgbClr val="2EB135"/>
      </a:accent3>
      <a:accent4>
        <a:srgbClr val="FFC82E"/>
      </a:accent4>
      <a:accent5>
        <a:srgbClr val="00A0DE"/>
      </a:accent5>
      <a:accent6>
        <a:srgbClr val="8EDD00"/>
      </a:accent6>
      <a:hlink>
        <a:srgbClr val="00A0DE"/>
      </a:hlink>
      <a:folHlink>
        <a:srgbClr val="95509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1AE50A13-3CEB-0A40-89E5-78235275D451}" vid="{3140EEA8-1926-614D-8800-DE2A86D20B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ACP Corporate Template 2019</Template>
  <TotalTime>4792</TotalTime>
  <Words>845</Words>
  <Application>Microsoft Office PowerPoint</Application>
  <PresentationFormat>Widescreen</PresentationFormat>
  <Paragraphs>127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Tw Cen MT</vt:lpstr>
      <vt:lpstr>Custom Design</vt:lpstr>
      <vt:lpstr>COVID-19 Pandemic</vt:lpstr>
      <vt:lpstr>Supporting Internal Medicine During COVID-19 Pandemic</vt:lpstr>
      <vt:lpstr>Getting the Word out to Members, Others</vt:lpstr>
      <vt:lpstr>ACP in the News: COVID-19 </vt:lpstr>
      <vt:lpstr>COVID-19 Pandemic: Internal Medicine 2020</vt:lpstr>
      <vt:lpstr>COVID-19 Resource Hub: A Collection of COVID-19 Resources</vt:lpstr>
      <vt:lpstr>COVID-19: An ACP Physician’s Guide</vt:lpstr>
      <vt:lpstr>COVID-19 Practice Management Resources</vt:lpstr>
      <vt:lpstr>Telehealth &amp; Telemedicine Resources</vt:lpstr>
      <vt:lpstr>Podcasts</vt:lpstr>
      <vt:lpstr>New Clinical Policy: Living Practice Points on COVID-19</vt:lpstr>
      <vt:lpstr>COVID-19 Content collection in Annals of Internal Medicine</vt:lpstr>
      <vt:lpstr>New ACP Policies Developed in response to COVID-19</vt:lpstr>
      <vt:lpstr>ACP COVID-19 Related Advocacy and Regulatory Activity</vt:lpstr>
      <vt:lpstr>Webinars and Member Discussion Forum</vt:lpstr>
    </vt:vector>
  </TitlesOfParts>
  <Company>ACP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main title slide</dc:title>
  <dc:creator>Jeffrey Lyons</dc:creator>
  <cp:lastModifiedBy>Karen Tucker LaBello</cp:lastModifiedBy>
  <cp:revision>226</cp:revision>
  <cp:lastPrinted>2020-03-12T17:42:10Z</cp:lastPrinted>
  <dcterms:created xsi:type="dcterms:W3CDTF">2019-11-01T13:07:33Z</dcterms:created>
  <dcterms:modified xsi:type="dcterms:W3CDTF">2020-04-24T18:31:49Z</dcterms:modified>
</cp:coreProperties>
</file>