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 id="2147483663" r:id="rId2"/>
    <p:sldMasterId id="2147483664" r:id="rId3"/>
    <p:sldMasterId id="2147483665" r:id="rId4"/>
    <p:sldMasterId id="2147483666" r:id="rId5"/>
  </p:sldMasterIdLst>
  <p:notesMasterIdLst>
    <p:notesMasterId r:id="rId73"/>
  </p:notesMasterIdLst>
  <p:sldIdLst>
    <p:sldId id="256" r:id="rId6"/>
    <p:sldId id="257" r:id="rId7"/>
    <p:sldId id="258" r:id="rId8"/>
    <p:sldId id="259" r:id="rId9"/>
    <p:sldId id="260" r:id="rId10"/>
    <p:sldId id="261" r:id="rId11"/>
    <p:sldId id="262" r:id="rId12"/>
    <p:sldId id="263" r:id="rId13"/>
    <p:sldId id="264" r:id="rId14"/>
    <p:sldId id="265" r:id="rId15"/>
    <p:sldId id="266" r:id="rId16"/>
    <p:sldId id="323" r:id="rId17"/>
    <p:sldId id="322"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2" r:id="rId62"/>
    <p:sldId id="311" r:id="rId63"/>
    <p:sldId id="313" r:id="rId64"/>
    <p:sldId id="314" r:id="rId65"/>
    <p:sldId id="315" r:id="rId66"/>
    <p:sldId id="316" r:id="rId67"/>
    <p:sldId id="317" r:id="rId68"/>
    <p:sldId id="318" r:id="rId69"/>
    <p:sldId id="319" r:id="rId70"/>
    <p:sldId id="320" r:id="rId71"/>
    <p:sldId id="321" r:id="rId72"/>
  </p:sldIdLst>
  <p:sldSz cx="9144000" cy="5143500" type="screen16x9"/>
  <p:notesSz cx="6858000" cy="9144000"/>
  <p:embeddedFontLst>
    <p:embeddedFont>
      <p:font typeface="Calibri" panose="020F0502020204030204" pitchFamily="34" charset="0"/>
      <p:regular r:id="rId74"/>
      <p:bold r:id="rId75"/>
      <p:italic r:id="rId76"/>
      <p:boldItalic r:id="rId77"/>
    </p:embeddedFont>
    <p:embeddedFont>
      <p:font typeface="Comic Sans MS" panose="030F0702030302020204" pitchFamily="66" charset="0"/>
      <p:regular r:id="rId78"/>
      <p:bold r:id="rId79"/>
      <p:italic r:id="rId80"/>
      <p:boldItalic r:id="rId81"/>
    </p:embeddedFont>
    <p:embeddedFont>
      <p:font typeface="Helvetica Neue" panose="020B0604020202020204" charset="0"/>
      <p:regular r:id="rId82"/>
      <p:bold r:id="rId83"/>
      <p:italic r:id="rId84"/>
      <p:boldItalic r:id="rId85"/>
    </p:embeddedFont>
    <p:embeddedFont>
      <p:font typeface="Lato" panose="020F0502020204030203" pitchFamily="34" charset="0"/>
      <p:regular r:id="rId86"/>
      <p:bold r:id="rId87"/>
      <p:italic r:id="rId88"/>
      <p:boldItalic r:id="rId89"/>
    </p:embeddedFont>
    <p:embeddedFont>
      <p:font typeface="Roboto" panose="02000000000000000000" pitchFamily="2" charset="0"/>
      <p:regular r:id="rId90"/>
      <p:bold r:id="rId91"/>
      <p:italic r:id="rId92"/>
      <p:boldItalic r:id="rId9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font" Target="fonts/font3.fntdata"/><Relationship Id="rId84" Type="http://schemas.openxmlformats.org/officeDocument/2006/relationships/font" Target="fonts/font11.fntdata"/><Relationship Id="rId89" Type="http://schemas.openxmlformats.org/officeDocument/2006/relationships/font" Target="fonts/font16.fntdata"/><Relationship Id="rId97"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font" Target="fonts/font19.fntdata"/><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font" Target="fonts/font1.fntdata"/><Relationship Id="rId79" Type="http://schemas.openxmlformats.org/officeDocument/2006/relationships/font" Target="fonts/font6.fntdata"/><Relationship Id="rId87" Type="http://schemas.openxmlformats.org/officeDocument/2006/relationships/font" Target="fonts/font14.fntdata"/><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font" Target="fonts/font9.fntdata"/><Relationship Id="rId90" Type="http://schemas.openxmlformats.org/officeDocument/2006/relationships/font" Target="fonts/font17.fntdata"/><Relationship Id="rId95"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font" Target="fonts/font4.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font" Target="fonts/font7.fntdata"/><Relationship Id="rId85" Type="http://schemas.openxmlformats.org/officeDocument/2006/relationships/font" Target="fonts/font12.fntdata"/><Relationship Id="rId93" Type="http://schemas.openxmlformats.org/officeDocument/2006/relationships/font" Target="fonts/font20.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font" Target="fonts/font2.fntdata"/><Relationship Id="rId83" Type="http://schemas.openxmlformats.org/officeDocument/2006/relationships/font" Target="fonts/font10.fntdata"/><Relationship Id="rId88" Type="http://schemas.openxmlformats.org/officeDocument/2006/relationships/font" Target="fonts/font15.fntdata"/><Relationship Id="rId91" Type="http://schemas.openxmlformats.org/officeDocument/2006/relationships/font" Target="fonts/font18.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font" Target="fonts/font13.fntdata"/><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ature.com/news/polopoly_fs/1.11570!/menu/main/topColumns/topLeftColumn/pdf/490165a.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pr.org/sections/health-shots/2015/03/02/387007941/take-the-ace-quiz-and-learn-what-it-does-and-doesnt-mea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harmreduction.org/issues/harm-reduction-basics/undoing-stigma-facts/" TargetMode="External"/><Relationship Id="rId7" Type="http://schemas.openxmlformats.org/officeDocument/2006/relationships/hyperlink" Target="https://traumainformedoregon.org/resource/foundations-trauma-informed-care/"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store.samhsa.gov/product/TIP-57-Trauma-Informed-Care-in-Behavioral-Health-Services/SMA14-4816" TargetMode="External"/><Relationship Id="rId5" Type="http://schemas.openxmlformats.org/officeDocument/2006/relationships/hyperlink" Target="https://www.ncbi.nlm.nih.gov/pmc/articles/PMC3181836/#:~:text=Brain%20areas%20implicated%20in%20the,norepinephrine%20responses%20to%20subsequent%20stressors" TargetMode="External"/><Relationship Id="rId4" Type="http://schemas.openxmlformats.org/officeDocument/2006/relationships/hyperlink" Target="https://www.drugabuse.gov/nidamed-medical-health-professionals/health-professions-education/words-matter-terms-to-use-avoid-when-talking-about-addiction"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uptodate.com/contents/substance-use-disorders-in-physicians-epidemiology-clinical-manifestations-identification-and-engagement/abstract/47" TargetMode="External"/><Relationship Id="rId13" Type="http://schemas.openxmlformats.org/officeDocument/2006/relationships/hyperlink" Target="https://www.uptodate.com/contents/substance-use-disorders-in-physicians-epidemiology-clinical-manifestations-identification-and-engagement/abstract/23" TargetMode="External"/><Relationship Id="rId3" Type="http://schemas.openxmlformats.org/officeDocument/2006/relationships/hyperlink" Target="https://www.uptodate.com/contents/substance-use-disorders-in-physicians-epidemiology-clinical-manifestations-identification-and-engagement#H1" TargetMode="External"/><Relationship Id="rId7" Type="http://schemas.openxmlformats.org/officeDocument/2006/relationships/hyperlink" Target="https://www.uptodate.com/contents/substance-use-disorders-in-physicians-epidemiology-clinical-manifestations-identification-and-engagement/abstract/46" TargetMode="External"/><Relationship Id="rId12" Type="http://schemas.openxmlformats.org/officeDocument/2006/relationships/hyperlink" Target="https://www.uptodate.com/contents/substance-use-disorders-in-physicians-epidemiology-clinical-manifestations-identification-and-engagement/abstract/51"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uptodate.com/contents/substance-use-disorders-in-physicians-epidemiology-clinical-manifestations-identification-and-engagement/abstract/45" TargetMode="External"/><Relationship Id="rId11" Type="http://schemas.openxmlformats.org/officeDocument/2006/relationships/hyperlink" Target="https://www.uptodate.com/contents/substance-use-disorders-in-physicians-epidemiology-clinical-manifestations-identification-and-engagement/abstract/50" TargetMode="External"/><Relationship Id="rId5" Type="http://schemas.openxmlformats.org/officeDocument/2006/relationships/hyperlink" Target="https://www.uptodate.com/contents/substance-use-disorders-in-physicians-epidemiology-clinical-manifestations-identification-and-engagement/abstract/44" TargetMode="External"/><Relationship Id="rId10" Type="http://schemas.openxmlformats.org/officeDocument/2006/relationships/hyperlink" Target="https://www.uptodate.com/contents/substance-use-disorders-in-physicians-epidemiology-clinical-manifestations-identification-and-engagement/abstract/49" TargetMode="External"/><Relationship Id="rId4" Type="http://schemas.openxmlformats.org/officeDocument/2006/relationships/hyperlink" Target="https://www.uptodate.com/contents/substance-use-disorders-in-physicians-epidemiology-clinical-manifestations-identification-and-engagement/abstract/43" TargetMode="External"/><Relationship Id="rId9" Type="http://schemas.openxmlformats.org/officeDocument/2006/relationships/hyperlink" Target="https://www.uptodate.com/contents/substance-use-disorders-in-physicians-epidemiology-clinical-manifestations-identification-and-engagement/abstract/48"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uptodate.com/contents/substance-use-disorders-in-physicians-epidemiology-clinical-manifestations-identification-and-engagement/abstract/27" TargetMode="External"/><Relationship Id="rId3" Type="http://schemas.openxmlformats.org/officeDocument/2006/relationships/hyperlink" Target="https://www.uptodate.com/contents/substance-use-disorders-in-physicians-epidemiology-clinical-manifestations-identification-and-engagement#H1" TargetMode="External"/><Relationship Id="rId7" Type="http://schemas.openxmlformats.org/officeDocument/2006/relationships/hyperlink" Target="https://www.uptodate.com/contents/substance-use-disorders-in-physicians-epidemiology-clinical-manifestations-identification-and-engagement/abstract/26" TargetMode="External"/><Relationship Id="rId12" Type="http://schemas.openxmlformats.org/officeDocument/2006/relationships/hyperlink" Target="https://www.uptodate.com/contents/substance-use-disorders-in-physicians-epidemiology-clinical-manifestations-identification-and-engagement/abstract/37"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uptodate.com/contents/substance-use-disorders-in-physicians-epidemiology-clinical-manifestations-identification-and-engagement/abstract/23" TargetMode="External"/><Relationship Id="rId11" Type="http://schemas.openxmlformats.org/officeDocument/2006/relationships/hyperlink" Target="https://www.uptodate.com/contents/substance-use-disorders-in-physicians-epidemiology-clinical-manifestations-identification-and-engagement/abstract/36" TargetMode="External"/><Relationship Id="rId5" Type="http://schemas.openxmlformats.org/officeDocument/2006/relationships/hyperlink" Target="https://www.uptodate.com/contents/substance-use-disorders-in-physicians-epidemiology-clinical-manifestations-identification-and-engagement/abstract/32" TargetMode="External"/><Relationship Id="rId10" Type="http://schemas.openxmlformats.org/officeDocument/2006/relationships/hyperlink" Target="https://www.uptodate.com/contents/substance-use-disorders-in-physicians-epidemiology-clinical-manifestations-identification-and-engagement/abstract/35" TargetMode="External"/><Relationship Id="rId4" Type="http://schemas.openxmlformats.org/officeDocument/2006/relationships/hyperlink" Target="https://www.uptodate.com/contents/substance-use-disorders-in-physicians-epidemiology-clinical-manifestations-identification-and-engagement/abstract/31" TargetMode="External"/><Relationship Id="rId9" Type="http://schemas.openxmlformats.org/officeDocument/2006/relationships/hyperlink" Target="https://www.uptodate.com/contents/substance-use-disorders-in-physicians-epidemiology-clinical-manifestations-identification-and-engagement/abstract/33"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uptodate.com/contents/substance-use-disorders-in-physicians-epidemiology-clinical-manifestations-identification-and-engagement#H1"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uptodate.com/contents/substance-use-disorders-in-physicians-epidemiology-clinical-manifestations-identification-and-engagement/abstract/23"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www.uptodate.com/contents/substance-use-disorders-in-physicians-epidemiology-clinical-manifestations-identification-and-engagement/abstract/41" TargetMode="External"/><Relationship Id="rId3" Type="http://schemas.openxmlformats.org/officeDocument/2006/relationships/hyperlink" Target="https://www.uptodate.com/contents/substance-use-disorders-in-physicians-epidemiology-clinical-manifestations-identification-and-engagement#H1" TargetMode="External"/><Relationship Id="rId7" Type="http://schemas.openxmlformats.org/officeDocument/2006/relationships/hyperlink" Target="https://www.uptodate.com/contents/substance-use-disorders-in-physicians-epidemiology-clinical-manifestations-identification-and-engagement/abstract/40"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uptodate.com/contents/substance-use-disorders-in-physicians-epidemiology-clinical-manifestations-identification-and-engagement/abstract/39" TargetMode="External"/><Relationship Id="rId5" Type="http://schemas.openxmlformats.org/officeDocument/2006/relationships/hyperlink" Target="https://www.uptodate.com/contents/substance-use-disorders-in-physicians-epidemiology-clinical-manifestations-identification-and-engagement/abstract/38" TargetMode="External"/><Relationship Id="rId4" Type="http://schemas.openxmlformats.org/officeDocument/2006/relationships/hyperlink" Target="https://www.uptodate.com/contents/substance-use-disorders-in-physicians-epidemiology-clinical-manifestations-identification-and-engagement/abstract/25" TargetMode="External"/><Relationship Id="rId9" Type="http://schemas.openxmlformats.org/officeDocument/2006/relationships/hyperlink" Target="https://www.uptodate.com/contents/substance-use-disorders-in-physicians-epidemiology-clinical-manifestations-identification-and-engagement/abstract/42"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www.uptodate.com/contents/substance-use-disorders-in-physicians-epidemiology-clinical-manifestations-identification-and-engagement/abstract/53" TargetMode="External"/><Relationship Id="rId13" Type="http://schemas.openxmlformats.org/officeDocument/2006/relationships/hyperlink" Target="https://www.uptodate.com/contents/substance-use-disorders-in-physicians-epidemiology-clinical-manifestations-identification-and-engagement/abstract/58" TargetMode="External"/><Relationship Id="rId18" Type="http://schemas.openxmlformats.org/officeDocument/2006/relationships/hyperlink" Target="https://www.uptodate.com/contents/substance-use-disorders-in-physicians-epidemiology-clinical-manifestations-identification-and-engagement/abstract/63" TargetMode="External"/><Relationship Id="rId3" Type="http://schemas.openxmlformats.org/officeDocument/2006/relationships/hyperlink" Target="https://www.uptodate.com/contents/substance-use-disorders-in-physicians-epidemiology-clinical-manifestations-identification-and-engagement#H1" TargetMode="External"/><Relationship Id="rId7" Type="http://schemas.openxmlformats.org/officeDocument/2006/relationships/hyperlink" Target="https://www.uptodate.com/contents/substance-use-disorders-in-physicians-epidemiology-clinical-manifestations-identification-and-engagement/abstract/52" TargetMode="External"/><Relationship Id="rId12" Type="http://schemas.openxmlformats.org/officeDocument/2006/relationships/hyperlink" Target="https://www.uptodate.com/contents/substance-use-disorders-in-physicians-epidemiology-clinical-manifestations-identification-and-engagement/abstract/57" TargetMode="External"/><Relationship Id="rId17" Type="http://schemas.openxmlformats.org/officeDocument/2006/relationships/hyperlink" Target="https://www.uptodate.com/contents/substance-use-disorders-in-physicians-epidemiology-clinical-manifestations-identification-and-engagement/abstract/62" TargetMode="External"/><Relationship Id="rId2" Type="http://schemas.openxmlformats.org/officeDocument/2006/relationships/slide" Target="../slides/slide20.xml"/><Relationship Id="rId16" Type="http://schemas.openxmlformats.org/officeDocument/2006/relationships/hyperlink" Target="https://www.uptodate.com/contents/substance-use-disorders-in-physicians-epidemiology-clinical-manifestations-identification-and-engagement/abstract/61" TargetMode="External"/><Relationship Id="rId1" Type="http://schemas.openxmlformats.org/officeDocument/2006/relationships/notesMaster" Target="../notesMasters/notesMaster1.xml"/><Relationship Id="rId6" Type="http://schemas.openxmlformats.org/officeDocument/2006/relationships/hyperlink" Target="https://www.uptodate.com/contents/substance-use-disorders-in-physicians-epidemiology-clinical-manifestations-identification-and-engagement/abstract/29" TargetMode="External"/><Relationship Id="rId11" Type="http://schemas.openxmlformats.org/officeDocument/2006/relationships/hyperlink" Target="https://www.uptodate.com/contents/substance-use-disorders-in-physicians-epidemiology-clinical-manifestations-identification-and-engagement/abstract/56" TargetMode="External"/><Relationship Id="rId5" Type="http://schemas.openxmlformats.org/officeDocument/2006/relationships/hyperlink" Target="https://www.uptodate.com/contents/substance-use-disorders-in-physicians-epidemiology-clinical-manifestations-identification-and-engagement/abstract/27" TargetMode="External"/><Relationship Id="rId15" Type="http://schemas.openxmlformats.org/officeDocument/2006/relationships/hyperlink" Target="https://www.uptodate.com/contents/substance-use-disorders-in-physicians-epidemiology-clinical-manifestations-identification-and-engagement/abstract/60" TargetMode="External"/><Relationship Id="rId10" Type="http://schemas.openxmlformats.org/officeDocument/2006/relationships/hyperlink" Target="https://www.uptodate.com/contents/substance-use-disorders-in-physicians-epidemiology-clinical-manifestations-identification-and-engagement/abstract/55" TargetMode="External"/><Relationship Id="rId19" Type="http://schemas.openxmlformats.org/officeDocument/2006/relationships/hyperlink" Target="https://www.uptodate.com/contents/substance-use-disorders-in-physicians-epidemiology-clinical-manifestations-identification-and-engagement/abstract/64" TargetMode="External"/><Relationship Id="rId4" Type="http://schemas.openxmlformats.org/officeDocument/2006/relationships/hyperlink" Target="https://www.uptodate.com/contents/substance-use-disorders-in-physicians-epidemiology-clinical-manifestations-identification-and-engagement/abstract/25" TargetMode="External"/><Relationship Id="rId9" Type="http://schemas.openxmlformats.org/officeDocument/2006/relationships/hyperlink" Target="https://www.uptodate.com/contents/substance-use-disorders-in-physicians-epidemiology-clinical-manifestations-identification-and-engagement/abstract/54" TargetMode="External"/><Relationship Id="rId14" Type="http://schemas.openxmlformats.org/officeDocument/2006/relationships/hyperlink" Target="https://www.uptodate.com/contents/substance-use-disorders-in-physicians-epidemiology-clinical-manifestations-identification-and-engagement/abstract/59"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www.uptodate.com/contents/substance-use-disorders-in-physicians-epidemiology-clinical-manifestations-identification-and-engagement/abstract/73" TargetMode="External"/><Relationship Id="rId3" Type="http://schemas.openxmlformats.org/officeDocument/2006/relationships/hyperlink" Target="https://www.uptodate.com/contents/substance-use-disorders-in-physicians-epidemiology-clinical-manifestations-identification-and-engagement#H1" TargetMode="External"/><Relationship Id="rId7" Type="http://schemas.openxmlformats.org/officeDocument/2006/relationships/hyperlink" Target="https://www.uptodate.com/contents/substance-use-disorders-in-physicians-epidemiology-clinical-manifestations-identification-and-engagement/abstract/72"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uptodate.com/contents/substance-use-disorders-in-physicians-epidemiology-clinical-manifestations-identification-and-engagement/abstract/71" TargetMode="External"/><Relationship Id="rId5" Type="http://schemas.openxmlformats.org/officeDocument/2006/relationships/hyperlink" Target="https://www.uptodate.com/contents/substance-use-disorders-in-physicians-epidemiology-clinical-manifestations-identification-and-engagement/abstract/70" TargetMode="External"/><Relationship Id="rId4" Type="http://schemas.openxmlformats.org/officeDocument/2006/relationships/hyperlink" Target="https://www.uptodate.com/contents/substance-use-disorders-in-physicians-epidemiology-clinical-manifestations-identification-and-engagement/abstract/69" TargetMode="External"/><Relationship Id="rId9" Type="http://schemas.openxmlformats.org/officeDocument/2006/relationships/hyperlink" Target="https://www.uptodate.com/contents/substance-use-disorders-in-physicians-epidemiology-clinical-manifestations-identification-and-engagement/abstract/75"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www.uptodate.com/contents/substance-use-disorders-in-physicians-epidemiology-clinical-manifestations-identification-and-engagement/abstract/79" TargetMode="External"/><Relationship Id="rId3" Type="http://schemas.openxmlformats.org/officeDocument/2006/relationships/hyperlink" Target="https://www.uptodate.com/contents/substance-use-disorders-in-physicians-epidemiology-clinical-manifestations-identification-and-engagement#H1" TargetMode="External"/><Relationship Id="rId7" Type="http://schemas.openxmlformats.org/officeDocument/2006/relationships/hyperlink" Target="https://www.uptodate.com/contents/substance-use-disorders-in-physicians-epidemiology-clinical-manifestations-identification-and-engagement/abstract/78"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uptodate.com/contents/substance-use-disorders-in-physicians-epidemiology-clinical-manifestations-identification-and-engagement/abstract/77" TargetMode="External"/><Relationship Id="rId5" Type="http://schemas.openxmlformats.org/officeDocument/2006/relationships/hyperlink" Target="https://www.uptodate.com/contents/substance-use-disorders-in-physicians-epidemiology-clinical-manifestations-identification-and-engagement/abstract/76" TargetMode="External"/><Relationship Id="rId4" Type="http://schemas.openxmlformats.org/officeDocument/2006/relationships/hyperlink" Target="https://www.uptodate.com/contents/substance-use-disorders-in-physicians-epidemiology-clinical-manifestations-identification-and-engagement/abstract/43"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s://gcc02.safelinks.protection.outlook.com/?url=https%3A%2F%2Fjamanetwork.com%2Fjournals%2Fjama%2Ffullarticle%2F2790491%3FguestAccessKey%3Df004c6d0-6a89-4b10-836f-6935bdf67a76%26utm_source%3Dsilverchair%26utm_medium%3Demail%26utm_campaign%3Darticle_alert-jama%26utm_content%3Dolf%26utm_term%3D031822%23248291866&amp;data=04%7C01%7CKelly.Ramsey%40oasas.ny.gov%7Cadd8dccdbbc14e84f7b808da0b71476b%7Cf46cb8ea79004d108ceb80e8c1c81ee7%7C0%7C0%7C637834878400854371%7CUnknown%7CTWFpbGZsb3d8eyJWIjoiMC4wLjAwMDAiLCJQIjoiV2luMzIiLCJBTiI6Ik1haWwiLCJXVCI6Mn0%3D%7C3000&amp;sdata=Ac1LLFjMjtqSf4eRRkIr%2BY7q%2F%2BnNsLhelnXSHYq%2Bv6Q%3D&amp;reserved=0" TargetMode="External"/><Relationship Id="rId3" Type="http://schemas.openxmlformats.org/officeDocument/2006/relationships/hyperlink" Target="https://gcc02.safelinks.protection.outlook.com/?url=https%3A%2F%2Fjamanetwork.com%2Fsearchresults%3Fauthor%3DAaron%2BM.%2BWhite%26q%3DAaron%2BM.%2BWhite&amp;data=04%7C01%7CKelly.Ramsey%40oasas.ny.gov%7Cadd8dccdbbc14e84f7b808da0b71476b%7Cf46cb8ea79004d108ceb80e8c1c81ee7%7C0%7C0%7C637834878400854371%7CUnknown%7CTWFpbGZsb3d8eyJWIjoiMC4wLjAwMDAiLCJQIjoiV2luMzIiLCJBTiI6Ik1haWwiLCJXVCI6Mn0%3D%7C3000&amp;sdata=rHpwV6A48b7h4CtMsKwdJtrtPIWpQIuVJNdBqAn7wfs%3D&amp;reserved=0" TargetMode="External"/><Relationship Id="rId7" Type="http://schemas.openxmlformats.org/officeDocument/2006/relationships/hyperlink" Target="https://gcc02.safelinks.protection.outlook.com/?url=https%3A%2F%2Fjamanetwork.com%2Fsearchresults%3Fauthor%3DGeorge%2BF.%2BKoob%26q%3DGeorge%2BF.%2BKoob&amp;data=04%7C01%7CKelly.Ramsey%40oasas.ny.gov%7Cadd8dccdbbc14e84f7b808da0b71476b%7Cf46cb8ea79004d108ceb80e8c1c81ee7%7C0%7C0%7C637834878400854371%7CUnknown%7CTWFpbGZsb3d8eyJWIjoiMC4wLjAwMDAiLCJQIjoiV2luMzIiLCJBTiI6Ik1haWwiLCJXVCI6Mn0%3D%7C3000&amp;sdata=Q4uKA8Yxe6nl2d375Ht87ycbdBEaUDFWHlcS3n%2BYKB4%3D&amp;reserved=0"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gcc02.safelinks.protection.outlook.com/?url=https%3A%2F%2Fjamanetwork.com%2Fsearchresults%3Fauthor%3DRalph%2BW.%2BHingson%26q%3DRalph%2BW.%2BHingson&amp;data=04%7C01%7CKelly.Ramsey%40oasas.ny.gov%7Cadd8dccdbbc14e84f7b808da0b71476b%7Cf46cb8ea79004d108ceb80e8c1c81ee7%7C0%7C0%7C637834878400854371%7CUnknown%7CTWFpbGZsb3d8eyJWIjoiMC4wLjAwMDAiLCJQIjoiV2luMzIiLCJBTiI6Ik1haWwiLCJXVCI6Mn0%3D%7C3000&amp;sdata=qKME81Tjoob%2BOdt8XOs%2FDnPwac2b9hC3p0ADKnwc5Z4%3D&amp;reserved=0" TargetMode="External"/><Relationship Id="rId5" Type="http://schemas.openxmlformats.org/officeDocument/2006/relationships/hyperlink" Target="https://gcc02.safelinks.protection.outlook.com/?url=https%3A%2F%2Fjamanetwork.com%2Fsearchresults%3Fauthor%3DPatricia%2BA.%2BPowell%26q%3DPatricia%2BA.%2BPowell&amp;data=04%7C01%7CKelly.Ramsey%40oasas.ny.gov%7Cadd8dccdbbc14e84f7b808da0b71476b%7Cf46cb8ea79004d108ceb80e8c1c81ee7%7C0%7C0%7C637834878400854371%7CUnknown%7CTWFpbGZsb3d8eyJWIjoiMC4wLjAwMDAiLCJQIjoiV2luMzIiLCJBTiI6Ik1haWwiLCJXVCI6Mn0%3D%7C3000&amp;sdata=DL3MQ5ywuhz6bbRWqQhDYhFQmBv0vN%2FBSlhHylRG0jU%3D&amp;reserved=0" TargetMode="External"/><Relationship Id="rId4" Type="http://schemas.openxmlformats.org/officeDocument/2006/relationships/hyperlink" Target="https://gcc02.safelinks.protection.outlook.com/?url=https%3A%2F%2Fjamanetwork.com%2Fsearchresults%3Fauthor%3DI-Jen%2BP.%2BCastle%26q%3DI-Jen%2BP.%2BCastle&amp;data=04%7C01%7CKelly.Ramsey%40oasas.ny.gov%7Cadd8dccdbbc14e84f7b808da0b71476b%7Cf46cb8ea79004d108ceb80e8c1c81ee7%7C0%7C0%7C637834878400854371%7CUnknown%7CTWFpbGZsb3d8eyJWIjoiMC4wLjAwMDAiLCJQIjoiV2luMzIiLCJBTiI6Ik1haWwiLCJXVCI6Mn0%3D%7C3000&amp;sdata=s5wdnfrsOPANK9ZMEpydKaTEe5zLXK8eaqa3wz0pIKg%3D&amp;reserved=0"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doi.org/10.1016/j.psychres.2020.113130"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doi.org/10.1016/j.sleepx.2020.100017"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physiciansfoundation.org/physician-leadership/physician-and-patient-survey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doi.org/10.1016/j.jacr.2020.05.021"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aafp.org/pubs/afp/issues/2021/0301/p302.html#afp20210301p302-b3"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uptodate.com/contents/substance-use-disorders-in-physicians-epidemiology-clinical-manifestations-identification-and-engagement#H1"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s://www.uptodate.com/contents/substance-use-disorders-in-physicians-epidemiology-clinical-manifestations-identification-and-engagement/abstract/82" TargetMode="External"/><Relationship Id="rId5" Type="http://schemas.openxmlformats.org/officeDocument/2006/relationships/hyperlink" Target="https://www.uptodate.com/contents/substance-use-disorders-in-physicians-epidemiology-clinical-manifestations-identification-and-engagement/abstract/81" TargetMode="External"/><Relationship Id="rId4" Type="http://schemas.openxmlformats.org/officeDocument/2006/relationships/hyperlink" Target="https://www.uptodate.com/contents/substance-use-disorders-in-physicians-epidemiology-clinical-manifestations-identification-and-engagement/abstract/8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health.ny.gov/publications/1445/" TargetMode="External"/><Relationship Id="rId2" Type="http://schemas.openxmlformats.org/officeDocument/2006/relationships/slide" Target="../slides/slide50.xml"/><Relationship Id="rId1" Type="http://schemas.openxmlformats.org/officeDocument/2006/relationships/notesMaster" Target="../notesMasters/notesMaster1.xml"/><Relationship Id="rId5" Type="http://schemas.openxmlformats.org/officeDocument/2006/relationships/hyperlink" Target="http://www.op.nysed.gov/prof/med/article131-a.htm" TargetMode="External"/><Relationship Id="rId4" Type="http://schemas.openxmlformats.org/officeDocument/2006/relationships/hyperlink" Target="https://www.health.ny.gov/professionals/doctors/conduct/laws.htm"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mssny.org/MSSNY/CPH/Referrals/MSSNY/Physician_Advocacy/CPH-Physician_Health/Referrals.aspx?hkey=393fe21c-cfa6-4e75-9b9e-19cc94ad92a7"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s://www.health.ny.gov/professionals/doctors/conduct/file_a_complaint.htm" TargetMode="Externa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doi.org/10.1016/j.drugalcdep.2019.04.004"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pubmed.ncbi.nlm.nih.gov/19161896/"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asam.org/advocacy/public-policy-statements/details/public-policy-statements/2020/02/05/physicians-and-other-healthcare-professionals-with-addiction"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www.fsmb.org/siteassets/advocacy/policies/physician-impairment.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asam.org/advocacy/public-policy-statements/details/public-policy-statements/2020/02/05/physicians-and-other-healthcare-professionals-with-addiction"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www.fsmb.org/siteassets/advocacy/policies/physician-impairment.pdf" TargetMode="Externa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doi.org/10.1016/j.jacr.2020.05.021"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uptodate.com/contents/substance-use-disorders-in-physicians-epidemiology-clinical-manifestations-identification-and-engagement#H1"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bi.nlm.nih.gov/books/NBK42484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13" name="Google Shape;11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Sources: </a:t>
            </a:r>
            <a:r>
              <a:rPr lang="en-US" sz="1100">
                <a:solidFill>
                  <a:schemeClr val="dk1"/>
                </a:solidFill>
              </a:rPr>
              <a:t>American Psychiatric Association. (2013). Diagnostic and statistical manual of mental disorders (5th ed.). Washington, DC and “The Roots of Resilience”, Virginia Hughes 11 OCTOBER 2012 | VOL 490 | NATURE | 165, </a:t>
            </a:r>
            <a:r>
              <a:rPr lang="en-US" sz="1100" u="sng">
                <a:solidFill>
                  <a:schemeClr val="dk1"/>
                </a:solidFill>
                <a:hlinkClick r:id="rId3">
                  <a:extLst>
                    <a:ext uri="{A12FA001-AC4F-418D-AE19-62706E023703}">
                      <ahyp:hlinkClr xmlns:ahyp="http://schemas.microsoft.com/office/drawing/2018/hyperlinkcolor" val="tx"/>
                    </a:ext>
                  </a:extLst>
                </a:hlinkClick>
              </a:rPr>
              <a:t>https://www.nature.com/news/polopoly_fs/1.11570!/menu/main/topColumns/topLeftColumn/pdf/490165a.pdf</a:t>
            </a:r>
            <a:endParaRPr sz="1100">
              <a:solidFill>
                <a:schemeClr val="dk1"/>
              </a:solidFill>
            </a:endParaRPr>
          </a:p>
        </p:txBody>
      </p:sp>
      <p:sp>
        <p:nvSpPr>
          <p:cNvPr id="183" name="Google Shape;183;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Sources: </a:t>
            </a:r>
            <a:r>
              <a:rPr lang="en-US" sz="1100" u="none" strike="noStrike" cap="none">
                <a:solidFill>
                  <a:schemeClr val="accent1"/>
                </a:solidFill>
              </a:rPr>
              <a:t>Centers for Disease Control and Prevention, Robert Wood Johnson Foundation</a:t>
            </a:r>
            <a:r>
              <a:rPr lang="en-US" sz="1100">
                <a:solidFill>
                  <a:schemeClr val="dk1"/>
                </a:solidFill>
              </a:rPr>
              <a:t>: </a:t>
            </a:r>
            <a:r>
              <a:rPr lang="en-US" sz="1100" u="sng">
                <a:solidFill>
                  <a:schemeClr val="accent1"/>
                </a:solidFill>
                <a:hlinkClick r:id="rId3">
                  <a:extLst>
                    <a:ext uri="{A12FA001-AC4F-418D-AE19-62706E023703}">
                      <ahyp:hlinkClr xmlns:ahyp="http://schemas.microsoft.com/office/drawing/2018/hyperlinkcolor" val="tx"/>
                    </a:ext>
                  </a:extLst>
                </a:hlinkClick>
              </a:rPr>
              <a:t>https://www.npr.org/sections/health-shots/2015/03/02/387007941/take-the-ace-quiz-and-learn-what-it-does-and-doesnt-mean</a:t>
            </a:r>
            <a:r>
              <a:rPr lang="en-US" sz="1100">
                <a:solidFill>
                  <a:schemeClr val="accent1"/>
                </a:solidFill>
              </a:rPr>
              <a:t> </a:t>
            </a:r>
            <a:r>
              <a:rPr lang="en-US" sz="1100">
                <a:solidFill>
                  <a:schemeClr val="dk1"/>
                </a:solidFill>
              </a:rPr>
              <a:t>and thanks to Anita Ravi, MD for her slides</a:t>
            </a:r>
            <a:endParaRPr sz="1100"/>
          </a:p>
          <a:p>
            <a:pPr marL="0" marR="0" lvl="0" indent="0" algn="l" rtl="0">
              <a:spcBef>
                <a:spcPts val="0"/>
              </a:spcBef>
              <a:spcAft>
                <a:spcPts val="0"/>
              </a:spcAft>
              <a:buNone/>
            </a:pPr>
            <a:endParaRPr sz="1100" i="0">
              <a:solidFill>
                <a:schemeClr val="dk1"/>
              </a:solidFill>
            </a:endParaRPr>
          </a:p>
          <a:p>
            <a:pPr marL="0" marR="0" lvl="0" indent="0" algn="l" rtl="0">
              <a:spcBef>
                <a:spcPts val="0"/>
              </a:spcBef>
              <a:spcAft>
                <a:spcPts val="0"/>
              </a:spcAft>
              <a:buNone/>
            </a:pPr>
            <a:endParaRPr sz="1100">
              <a:solidFill>
                <a:schemeClr val="dk1"/>
              </a:solidFill>
            </a:endParaRPr>
          </a:p>
        </p:txBody>
      </p:sp>
      <p:sp>
        <p:nvSpPr>
          <p:cNvPr id="195" name="Google Shape;195;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33cd7196b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sz="1200" dirty="0">
                <a:solidFill>
                  <a:schemeClr val="dk1"/>
                </a:solidFill>
                <a:latin typeface="Calibri"/>
                <a:ea typeface="Calibri"/>
                <a:cs typeface="Calibri"/>
                <a:sym typeface="Calibri"/>
              </a:rPr>
              <a:t>Source: University of Buffalo School of Social Work/NYS OASAS slides</a:t>
            </a:r>
          </a:p>
          <a:p>
            <a:pPr marL="0" lvl="0" indent="0" algn="l" rtl="0">
              <a:spcBef>
                <a:spcPts val="0"/>
              </a:spcBef>
              <a:spcAft>
                <a:spcPts val="0"/>
              </a:spcAft>
              <a:buClr>
                <a:schemeClr val="dk1"/>
              </a:buClr>
              <a:buFont typeface="Arial"/>
              <a:buNone/>
            </a:pPr>
            <a:r>
              <a:rPr lang="en-US" dirty="0"/>
              <a:t>https://pubmed.ncbi.nlm.nih.gov/24592664/</a:t>
            </a:r>
            <a:endParaRPr lang="en-US" sz="1200" dirty="0">
              <a:solidFill>
                <a:schemeClr val="dk1"/>
              </a:solidFill>
              <a:latin typeface="Calibri"/>
              <a:cs typeface="Calibri"/>
              <a:sym typeface="Calibri"/>
            </a:endParaRPr>
          </a:p>
          <a:p>
            <a:pPr marL="0" lvl="0" indent="0" algn="l" rtl="0">
              <a:spcBef>
                <a:spcPts val="0"/>
              </a:spcBef>
              <a:spcAft>
                <a:spcPts val="0"/>
              </a:spcAft>
              <a:buClr>
                <a:schemeClr val="dk1"/>
              </a:buClr>
              <a:buFont typeface="Arial"/>
              <a:buNone/>
            </a:pPr>
            <a:r>
              <a:rPr lang="en-US" dirty="0"/>
              <a:t>http://lib.adai.uw.edu/pubs/addictmessenger/am2011_14_5.pdf</a:t>
            </a:r>
            <a:endParaRPr dirty="0"/>
          </a:p>
        </p:txBody>
      </p:sp>
      <p:sp>
        <p:nvSpPr>
          <p:cNvPr id="206" name="Google Shape;206;g133cd7196b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6311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lvl="0" indent="0" algn="l" rtl="0">
              <a:spcBef>
                <a:spcPts val="0"/>
              </a:spcBef>
              <a:spcAft>
                <a:spcPts val="0"/>
              </a:spcAft>
              <a:buNone/>
            </a:pPr>
            <a:r>
              <a:rPr lang="fr-FR" dirty="0"/>
              <a:t>Sources: </a:t>
            </a:r>
          </a:p>
          <a:p>
            <a:pPr marL="0" lvl="0" indent="0" algn="l" rtl="0">
              <a:spcBef>
                <a:spcPts val="0"/>
              </a:spcBef>
              <a:spcAft>
                <a:spcPts val="0"/>
              </a:spcAft>
              <a:buNone/>
            </a:pPr>
            <a:r>
              <a:rPr lang="fr-FR" u="sng" dirty="0">
                <a:solidFill>
                  <a:schemeClr val="hlink"/>
                </a:solidFill>
                <a:hlinkClick r:id="rId3"/>
              </a:rPr>
              <a:t>https://harmreduction.org/issues/harm-reduction-basics/undoing-stigma-facts/</a:t>
            </a:r>
            <a:r>
              <a:rPr lang="fr-FR" dirty="0"/>
              <a:t> </a:t>
            </a:r>
          </a:p>
          <a:p>
            <a:pPr marL="0" lvl="0" indent="0" algn="l" rtl="0">
              <a:spcBef>
                <a:spcPts val="0"/>
              </a:spcBef>
              <a:spcAft>
                <a:spcPts val="0"/>
              </a:spcAft>
              <a:buClr>
                <a:schemeClr val="dk1"/>
              </a:buClr>
              <a:buSzPts val="1100"/>
              <a:buFont typeface="Arial"/>
              <a:buNone/>
            </a:pPr>
            <a:r>
              <a:rPr lang="fr-FR" u="sng" dirty="0">
                <a:solidFill>
                  <a:schemeClr val="hlink"/>
                </a:solidFill>
                <a:hlinkClick r:id="rId4"/>
              </a:rPr>
              <a:t>https://www.drugabuse.gov/nidamed-medical-health-professionals/health-professions-education/words-matter-terms-to-use-avoid-when-talking-about-addiction</a:t>
            </a:r>
            <a:r>
              <a:rPr lang="fr-FR" dirty="0"/>
              <a:t> and </a:t>
            </a:r>
            <a:r>
              <a:rPr lang="fr-FR" u="sng" dirty="0">
                <a:solidFill>
                  <a:srgbClr val="607D8B"/>
                </a:solidFill>
                <a:hlinkClick r:id="rId5">
                  <a:extLst>
                    <a:ext uri="{A12FA001-AC4F-418D-AE19-62706E023703}">
                      <ahyp:hlinkClr xmlns:ahyp="http://schemas.microsoft.com/office/drawing/2018/hyperlinkcolor" val="tx"/>
                    </a:ext>
                  </a:extLst>
                </a:hlinkClick>
              </a:rPr>
              <a:t>https://www.ncbi.nlm.nih.gov/pmc/articles/PMC3181836/#:~:text=Brain%20areas%20implicated%20in%20the,norepinephrine%20responses%20to%20subsequent%20stressors</a:t>
            </a:r>
            <a:r>
              <a:rPr lang="fr-FR" dirty="0">
                <a:solidFill>
                  <a:schemeClr val="dk1"/>
                </a:solidFill>
              </a:rPr>
              <a:t>. </a:t>
            </a:r>
          </a:p>
          <a:p>
            <a:pPr marL="0" lvl="0" indent="0" algn="l" rtl="0">
              <a:spcBef>
                <a:spcPts val="0"/>
              </a:spcBef>
              <a:spcAft>
                <a:spcPts val="0"/>
              </a:spcAft>
              <a:buClr>
                <a:schemeClr val="dk1"/>
              </a:buClr>
              <a:buSzPts val="1100"/>
              <a:buFont typeface="Arial"/>
              <a:buNone/>
            </a:pPr>
            <a:r>
              <a:rPr lang="fr-FR" u="sng" dirty="0">
                <a:solidFill>
                  <a:srgbClr val="607D8B"/>
                </a:solidFill>
                <a:hlinkClick r:id="rId6">
                  <a:extLst>
                    <a:ext uri="{A12FA001-AC4F-418D-AE19-62706E023703}">
                      <ahyp:hlinkClr xmlns:ahyp="http://schemas.microsoft.com/office/drawing/2018/hyperlinkcolor" val="tx"/>
                    </a:ext>
                  </a:extLst>
                </a:hlinkClick>
              </a:rPr>
              <a:t>https://store.samhsa.gov/product/TIP-57-Trauma-Informed-Care-in-Behavioral-Health-Services/SMA14-4816</a:t>
            </a:r>
            <a:endParaRPr lang="fr-FR" dirty="0">
              <a:solidFill>
                <a:schemeClr val="dk1"/>
              </a:solidFill>
            </a:endParaRPr>
          </a:p>
          <a:p>
            <a:pPr marL="0" lvl="0" indent="0" algn="l" rtl="0">
              <a:spcBef>
                <a:spcPts val="0"/>
              </a:spcBef>
              <a:spcAft>
                <a:spcPts val="0"/>
              </a:spcAft>
              <a:buNone/>
            </a:pPr>
            <a:r>
              <a:rPr lang="fr-FR" u="sng" dirty="0">
                <a:solidFill>
                  <a:srgbClr val="607D8B"/>
                </a:solidFill>
                <a:hlinkClick r:id="rId7">
                  <a:extLst>
                    <a:ext uri="{A12FA001-AC4F-418D-AE19-62706E023703}">
                      <ahyp:hlinkClr xmlns:ahyp="http://schemas.microsoft.com/office/drawing/2018/hyperlinkcolor" val="tx"/>
                    </a:ext>
                  </a:extLst>
                </a:hlinkClick>
              </a:rPr>
              <a:t>https://traumainformedoregon.org/resource/foundations-trauma-informed-care/</a:t>
            </a:r>
            <a:endParaRPr lang="fr-FR" dirty="0"/>
          </a:p>
          <a:p>
            <a:pPr marL="0" lvl="0" indent="0" algn="l" rtl="0">
              <a:spcBef>
                <a:spcPts val="0"/>
              </a:spcBef>
              <a:spcAft>
                <a:spcPts val="0"/>
              </a:spcAft>
              <a:buNone/>
            </a:pPr>
            <a:endParaRPr lang="fr-FR"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0774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NSDUH 2020, https://www.samhsa.gov/data/release/2020-national-survey-drug-use-and-health-nsduh-releases</a:t>
            </a:r>
            <a:endParaRPr/>
          </a:p>
        </p:txBody>
      </p:sp>
      <p:sp>
        <p:nvSpPr>
          <p:cNvPr id="218" name="Google Shape;21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31facdc9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a:t>
            </a:r>
            <a:r>
              <a:rPr lang="en-US" u="sng" dirty="0">
                <a:solidFill>
                  <a:schemeClr val="hlink"/>
                </a:solidFill>
                <a:hlinkClick r:id="rId3"/>
              </a:rPr>
              <a:t>https://www.uptodate.com/contents/substance-use-disorders-in-physicians-epidemiology-clinical-manifestations-identification-and-engagement#H1</a:t>
            </a:r>
            <a:endParaRPr dirty="0"/>
          </a:p>
          <a:p>
            <a:pPr marL="0" lvl="0" indent="0" algn="l" rtl="0">
              <a:lnSpc>
                <a:spcPct val="115000"/>
              </a:lnSpc>
              <a:spcBef>
                <a:spcPts val="0"/>
              </a:spcBef>
              <a:spcAft>
                <a:spcPts val="0"/>
              </a:spcAft>
              <a:buNone/>
            </a:pPr>
            <a:r>
              <a:rPr lang="en-US" dirty="0">
                <a:solidFill>
                  <a:srgbClr val="005B92"/>
                </a:solidFill>
                <a:highlight>
                  <a:srgbClr val="FFFFFF"/>
                </a:highlight>
                <a:uFill>
                  <a:noFill/>
                </a:uFill>
                <a:hlinkClick r:id="rId4">
                  <a:extLst>
                    <a:ext uri="{A12FA001-AC4F-418D-AE19-62706E023703}">
                      <ahyp:hlinkClr xmlns:ahyp="http://schemas.microsoft.com/office/drawing/2018/hyperlinkcolor" val="tx"/>
                    </a:ext>
                  </a:extLst>
                </a:hlinkClick>
              </a:rPr>
              <a:t>Merlo LJ, Trejo-Lopez J, Conwell T, </a:t>
            </a:r>
            <a:r>
              <a:rPr lang="en-US" dirty="0" err="1">
                <a:solidFill>
                  <a:srgbClr val="005B92"/>
                </a:solidFill>
                <a:highlight>
                  <a:srgbClr val="FFFFFF"/>
                </a:highlight>
                <a:uFill>
                  <a:noFill/>
                </a:uFill>
                <a:hlinkClick r:id="rId4">
                  <a:extLst>
                    <a:ext uri="{A12FA001-AC4F-418D-AE19-62706E023703}">
                      <ahyp:hlinkClr xmlns:ahyp="http://schemas.microsoft.com/office/drawing/2018/hyperlinkcolor" val="tx"/>
                    </a:ext>
                  </a:extLst>
                </a:hlinkClick>
              </a:rPr>
              <a:t>Rivenbark</a:t>
            </a:r>
            <a:r>
              <a:rPr lang="en-US" dirty="0">
                <a:solidFill>
                  <a:srgbClr val="005B92"/>
                </a:solidFill>
                <a:highlight>
                  <a:srgbClr val="FFFFFF"/>
                </a:highlight>
                <a:uFill>
                  <a:noFill/>
                </a:uFill>
                <a:hlinkClick r:id="rId4">
                  <a:extLst>
                    <a:ext uri="{A12FA001-AC4F-418D-AE19-62706E023703}">
                      <ahyp:hlinkClr xmlns:ahyp="http://schemas.microsoft.com/office/drawing/2018/hyperlinkcolor" val="tx"/>
                    </a:ext>
                  </a:extLst>
                </a:hlinkClick>
              </a:rPr>
              <a:t> J. Patterns of substance use initiation among healthcare professionals in recovery. Am J Addict 2013; 22:605.</a:t>
            </a:r>
            <a:endParaRPr dirty="0">
              <a:solidFill>
                <a:srgbClr val="005B92"/>
              </a:solidFill>
              <a:highlight>
                <a:srgbClr val="FFFFFF"/>
              </a:highlight>
            </a:endParaRPr>
          </a:p>
          <a:p>
            <a:pPr marL="0" lvl="0" indent="0" algn="l" rtl="0">
              <a:lnSpc>
                <a:spcPct val="115000"/>
              </a:lnSpc>
              <a:spcBef>
                <a:spcPts val="0"/>
              </a:spcBef>
              <a:spcAft>
                <a:spcPts val="0"/>
              </a:spcAft>
              <a:buNone/>
            </a:pPr>
            <a:r>
              <a:rPr lang="en-US" u="sng" dirty="0">
                <a:solidFill>
                  <a:srgbClr val="005B92"/>
                </a:solidFill>
                <a:highlight>
                  <a:srgbClr val="FFFFFF"/>
                </a:highlight>
                <a:hlinkClick r:id="rId5">
                  <a:extLst>
                    <a:ext uri="{A12FA001-AC4F-418D-AE19-62706E023703}">
                      <ahyp:hlinkClr xmlns:ahyp="http://schemas.microsoft.com/office/drawing/2018/hyperlinkcolor" val="tx"/>
                    </a:ext>
                  </a:extLst>
                </a:hlinkClick>
              </a:rPr>
              <a:t>Merlo LJ, </a:t>
            </a:r>
            <a:r>
              <a:rPr lang="en-US" u="sng" dirty="0" err="1">
                <a:solidFill>
                  <a:srgbClr val="005B92"/>
                </a:solidFill>
                <a:highlight>
                  <a:srgbClr val="FFFFFF"/>
                </a:highlight>
                <a:hlinkClick r:id="rId5">
                  <a:extLst>
                    <a:ext uri="{A12FA001-AC4F-418D-AE19-62706E023703}">
                      <ahyp:hlinkClr xmlns:ahyp="http://schemas.microsoft.com/office/drawing/2018/hyperlinkcolor" val="tx"/>
                    </a:ext>
                  </a:extLst>
                </a:hlinkClick>
              </a:rPr>
              <a:t>Singhakant</a:t>
            </a:r>
            <a:r>
              <a:rPr lang="en-US" u="sng" dirty="0">
                <a:solidFill>
                  <a:srgbClr val="005B92"/>
                </a:solidFill>
                <a:highlight>
                  <a:srgbClr val="FFFFFF"/>
                </a:highlight>
                <a:hlinkClick r:id="rId5">
                  <a:extLst>
                    <a:ext uri="{A12FA001-AC4F-418D-AE19-62706E023703}">
                      <ahyp:hlinkClr xmlns:ahyp="http://schemas.microsoft.com/office/drawing/2018/hyperlinkcolor" val="tx"/>
                    </a:ext>
                  </a:extLst>
                </a:hlinkClick>
              </a:rPr>
              <a:t> S, Cummings SM, </a:t>
            </a:r>
            <a:r>
              <a:rPr lang="en-US" u="sng" dirty="0" err="1">
                <a:solidFill>
                  <a:srgbClr val="005B92"/>
                </a:solidFill>
                <a:highlight>
                  <a:srgbClr val="FFFFFF"/>
                </a:highlight>
                <a:hlinkClick r:id="rId5">
                  <a:extLst>
                    <a:ext uri="{A12FA001-AC4F-418D-AE19-62706E023703}">
                      <ahyp:hlinkClr xmlns:ahyp="http://schemas.microsoft.com/office/drawing/2018/hyperlinkcolor" val="tx"/>
                    </a:ext>
                  </a:extLst>
                </a:hlinkClick>
              </a:rPr>
              <a:t>Cottler</a:t>
            </a:r>
            <a:r>
              <a:rPr lang="en-US" u="sng" dirty="0">
                <a:solidFill>
                  <a:srgbClr val="005B92"/>
                </a:solidFill>
                <a:highlight>
                  <a:srgbClr val="FFFFFF"/>
                </a:highlight>
                <a:hlinkClick r:id="rId5">
                  <a:extLst>
                    <a:ext uri="{A12FA001-AC4F-418D-AE19-62706E023703}">
                      <ahyp:hlinkClr xmlns:ahyp="http://schemas.microsoft.com/office/drawing/2018/hyperlinkcolor" val="tx"/>
                    </a:ext>
                  </a:extLst>
                </a:hlinkClick>
              </a:rPr>
              <a:t> LB. Reasons for misuse of prescription medication among physicians undergoing monitoring by a physician health program. J Addict Med 2013; 7:349.</a:t>
            </a:r>
            <a:endParaRPr u="sng" dirty="0">
              <a:solidFill>
                <a:srgbClr val="005B92"/>
              </a:solidFill>
              <a:highlight>
                <a:srgbClr val="FFFFFF"/>
              </a:highlight>
            </a:endParaRPr>
          </a:p>
          <a:p>
            <a:pPr marL="0" lvl="0" indent="0" algn="l" rtl="0">
              <a:lnSpc>
                <a:spcPct val="115000"/>
              </a:lnSpc>
              <a:spcBef>
                <a:spcPts val="0"/>
              </a:spcBef>
              <a:spcAft>
                <a:spcPts val="0"/>
              </a:spcAft>
              <a:buNone/>
            </a:pPr>
            <a:r>
              <a:rPr lang="en-US" dirty="0" err="1">
                <a:solidFill>
                  <a:srgbClr val="005B92"/>
                </a:solidFill>
                <a:highlight>
                  <a:srgbClr val="FFFFFF"/>
                </a:highlight>
                <a:uFill>
                  <a:noFill/>
                </a:uFill>
                <a:hlinkClick r:id="rId6">
                  <a:extLst>
                    <a:ext uri="{A12FA001-AC4F-418D-AE19-62706E023703}">
                      <ahyp:hlinkClr xmlns:ahyp="http://schemas.microsoft.com/office/drawing/2018/hyperlinkcolor" val="tx"/>
                    </a:ext>
                  </a:extLst>
                </a:hlinkClick>
              </a:rPr>
              <a:t>Lutsky</a:t>
            </a:r>
            <a:r>
              <a:rPr lang="en-US" dirty="0">
                <a:solidFill>
                  <a:srgbClr val="005B92"/>
                </a:solidFill>
                <a:highlight>
                  <a:srgbClr val="FFFFFF"/>
                </a:highlight>
                <a:uFill>
                  <a:noFill/>
                </a:uFill>
                <a:hlinkClick r:id="rId6">
                  <a:extLst>
                    <a:ext uri="{A12FA001-AC4F-418D-AE19-62706E023703}">
                      <ahyp:hlinkClr xmlns:ahyp="http://schemas.microsoft.com/office/drawing/2018/hyperlinkcolor" val="tx"/>
                    </a:ext>
                  </a:extLst>
                </a:hlinkClick>
              </a:rPr>
              <a:t> I, Hopwood M, Abram SE, et al. Psychoactive substance use among American anesthesiologists: a 30-year retrospective study. Can J </a:t>
            </a:r>
            <a:r>
              <a:rPr lang="en-US" dirty="0" err="1">
                <a:solidFill>
                  <a:srgbClr val="005B92"/>
                </a:solidFill>
                <a:highlight>
                  <a:srgbClr val="FFFFFF"/>
                </a:highlight>
                <a:uFill>
                  <a:noFill/>
                </a:uFill>
                <a:hlinkClick r:id="rId6">
                  <a:extLst>
                    <a:ext uri="{A12FA001-AC4F-418D-AE19-62706E023703}">
                      <ahyp:hlinkClr xmlns:ahyp="http://schemas.microsoft.com/office/drawing/2018/hyperlinkcolor" val="tx"/>
                    </a:ext>
                  </a:extLst>
                </a:hlinkClick>
              </a:rPr>
              <a:t>Anaesth</a:t>
            </a:r>
            <a:r>
              <a:rPr lang="en-US" dirty="0">
                <a:solidFill>
                  <a:srgbClr val="005B92"/>
                </a:solidFill>
                <a:highlight>
                  <a:srgbClr val="FFFFFF"/>
                </a:highlight>
                <a:uFill>
                  <a:noFill/>
                </a:uFill>
                <a:hlinkClick r:id="rId6">
                  <a:extLst>
                    <a:ext uri="{A12FA001-AC4F-418D-AE19-62706E023703}">
                      <ahyp:hlinkClr xmlns:ahyp="http://schemas.microsoft.com/office/drawing/2018/hyperlinkcolor" val="tx"/>
                    </a:ext>
                  </a:extLst>
                </a:hlinkClick>
              </a:rPr>
              <a:t> 1993; 40:915.</a:t>
            </a:r>
            <a:endParaRPr dirty="0">
              <a:solidFill>
                <a:srgbClr val="005B92"/>
              </a:solidFill>
              <a:highlight>
                <a:srgbClr val="FFFFFF"/>
              </a:highlight>
            </a:endParaRPr>
          </a:p>
          <a:p>
            <a:pPr marL="0" lvl="0" indent="0" algn="l" rtl="0">
              <a:lnSpc>
                <a:spcPct val="115000"/>
              </a:lnSpc>
              <a:spcBef>
                <a:spcPts val="0"/>
              </a:spcBef>
              <a:spcAft>
                <a:spcPts val="0"/>
              </a:spcAft>
              <a:buNone/>
            </a:pPr>
            <a:r>
              <a:rPr lang="en-US" dirty="0">
                <a:solidFill>
                  <a:srgbClr val="005B92"/>
                </a:solidFill>
                <a:highlight>
                  <a:srgbClr val="FFFFFF"/>
                </a:highlight>
                <a:uFill>
                  <a:noFill/>
                </a:uFill>
                <a:hlinkClick r:id="rId7">
                  <a:extLst>
                    <a:ext uri="{A12FA001-AC4F-418D-AE19-62706E023703}">
                      <ahyp:hlinkClr xmlns:ahyp="http://schemas.microsoft.com/office/drawing/2018/hyperlinkcolor" val="tx"/>
                    </a:ext>
                  </a:extLst>
                </a:hlinkClick>
              </a:rPr>
              <a:t>Harms BA, </a:t>
            </a:r>
            <a:r>
              <a:rPr lang="en-US" dirty="0" err="1">
                <a:solidFill>
                  <a:srgbClr val="005B92"/>
                </a:solidFill>
                <a:highlight>
                  <a:srgbClr val="FFFFFF"/>
                </a:highlight>
                <a:uFill>
                  <a:noFill/>
                </a:uFill>
                <a:hlinkClick r:id="rId7">
                  <a:extLst>
                    <a:ext uri="{A12FA001-AC4F-418D-AE19-62706E023703}">
                      <ahyp:hlinkClr xmlns:ahyp="http://schemas.microsoft.com/office/drawing/2018/hyperlinkcolor" val="tx"/>
                    </a:ext>
                  </a:extLst>
                </a:hlinkClick>
              </a:rPr>
              <a:t>Heise</a:t>
            </a:r>
            <a:r>
              <a:rPr lang="en-US" dirty="0">
                <a:solidFill>
                  <a:srgbClr val="005B92"/>
                </a:solidFill>
                <a:highlight>
                  <a:srgbClr val="FFFFFF"/>
                </a:highlight>
                <a:uFill>
                  <a:noFill/>
                </a:uFill>
                <a:hlinkClick r:id="rId7">
                  <a:extLst>
                    <a:ext uri="{A12FA001-AC4F-418D-AE19-62706E023703}">
                      <ahyp:hlinkClr xmlns:ahyp="http://schemas.microsoft.com/office/drawing/2018/hyperlinkcolor" val="tx"/>
                    </a:ext>
                  </a:extLst>
                </a:hlinkClick>
              </a:rPr>
              <a:t> CP, Gould JC, Starling JR. A 25-year single institution analysis of health, practice, and fate of general surgeons. Ann Surg 2005; 242:520.</a:t>
            </a:r>
            <a:endParaRPr dirty="0">
              <a:solidFill>
                <a:srgbClr val="005B92"/>
              </a:solidFill>
              <a:highlight>
                <a:srgbClr val="FFFFFF"/>
              </a:highlight>
            </a:endParaRPr>
          </a:p>
          <a:p>
            <a:pPr marL="0" lvl="0" indent="0" algn="l" rtl="0">
              <a:lnSpc>
                <a:spcPct val="115000"/>
              </a:lnSpc>
              <a:spcBef>
                <a:spcPts val="0"/>
              </a:spcBef>
              <a:spcAft>
                <a:spcPts val="0"/>
              </a:spcAft>
              <a:buNone/>
            </a:pPr>
            <a:r>
              <a:rPr lang="en-US" dirty="0" err="1">
                <a:solidFill>
                  <a:srgbClr val="005B92"/>
                </a:solidFill>
                <a:highlight>
                  <a:srgbClr val="FFFFFF"/>
                </a:highlight>
                <a:uFill>
                  <a:noFill/>
                </a:uFill>
                <a:hlinkClick r:id="rId8">
                  <a:extLst>
                    <a:ext uri="{A12FA001-AC4F-418D-AE19-62706E023703}">
                      <ahyp:hlinkClr xmlns:ahyp="http://schemas.microsoft.com/office/drawing/2018/hyperlinkcolor" val="tx"/>
                    </a:ext>
                  </a:extLst>
                </a:hlinkClick>
              </a:rPr>
              <a:t>Boisaubin</a:t>
            </a:r>
            <a:r>
              <a:rPr lang="en-US" dirty="0">
                <a:solidFill>
                  <a:srgbClr val="005B92"/>
                </a:solidFill>
                <a:highlight>
                  <a:srgbClr val="FFFFFF"/>
                </a:highlight>
                <a:uFill>
                  <a:noFill/>
                </a:uFill>
                <a:hlinkClick r:id="rId8">
                  <a:extLst>
                    <a:ext uri="{A12FA001-AC4F-418D-AE19-62706E023703}">
                      <ahyp:hlinkClr xmlns:ahyp="http://schemas.microsoft.com/office/drawing/2018/hyperlinkcolor" val="tx"/>
                    </a:ext>
                  </a:extLst>
                </a:hlinkClick>
              </a:rPr>
              <a:t> EV, Levine RE. Identifying and assisting the impaired physician. Am J Med Sci 2001; 322:31.</a:t>
            </a:r>
            <a:endParaRPr dirty="0">
              <a:solidFill>
                <a:srgbClr val="005B92"/>
              </a:solidFill>
              <a:highlight>
                <a:srgbClr val="FFFFFF"/>
              </a:highlight>
            </a:endParaRPr>
          </a:p>
          <a:p>
            <a:pPr marL="0" lvl="0" indent="0" algn="l" rtl="0">
              <a:lnSpc>
                <a:spcPct val="115000"/>
              </a:lnSpc>
              <a:spcBef>
                <a:spcPts val="0"/>
              </a:spcBef>
              <a:spcAft>
                <a:spcPts val="0"/>
              </a:spcAft>
              <a:buNone/>
            </a:pPr>
            <a:r>
              <a:rPr lang="en-US" u="sng" dirty="0" err="1">
                <a:solidFill>
                  <a:srgbClr val="005B92"/>
                </a:solidFill>
                <a:highlight>
                  <a:srgbClr val="FFFFFF"/>
                </a:highlight>
                <a:hlinkClick r:id="rId9">
                  <a:extLst>
                    <a:ext uri="{A12FA001-AC4F-418D-AE19-62706E023703}">
                      <ahyp:hlinkClr xmlns:ahyp="http://schemas.microsoft.com/office/drawing/2018/hyperlinkcolor" val="tx"/>
                    </a:ext>
                  </a:extLst>
                </a:hlinkClick>
              </a:rPr>
              <a:t>Szymczak</a:t>
            </a:r>
            <a:r>
              <a:rPr lang="en-US" u="sng" dirty="0">
                <a:solidFill>
                  <a:srgbClr val="005B92"/>
                </a:solidFill>
                <a:highlight>
                  <a:srgbClr val="FFFFFF"/>
                </a:highlight>
                <a:hlinkClick r:id="rId9">
                  <a:extLst>
                    <a:ext uri="{A12FA001-AC4F-418D-AE19-62706E023703}">
                      <ahyp:hlinkClr xmlns:ahyp="http://schemas.microsoft.com/office/drawing/2018/hyperlinkcolor" val="tx"/>
                    </a:ext>
                  </a:extLst>
                </a:hlinkClick>
              </a:rPr>
              <a:t> JE, </a:t>
            </a:r>
            <a:r>
              <a:rPr lang="en-US" u="sng" dirty="0" err="1">
                <a:solidFill>
                  <a:srgbClr val="005B92"/>
                </a:solidFill>
                <a:highlight>
                  <a:srgbClr val="FFFFFF"/>
                </a:highlight>
                <a:hlinkClick r:id="rId9">
                  <a:extLst>
                    <a:ext uri="{A12FA001-AC4F-418D-AE19-62706E023703}">
                      <ahyp:hlinkClr xmlns:ahyp="http://schemas.microsoft.com/office/drawing/2018/hyperlinkcolor" val="tx"/>
                    </a:ext>
                  </a:extLst>
                </a:hlinkClick>
              </a:rPr>
              <a:t>Smathers</a:t>
            </a:r>
            <a:r>
              <a:rPr lang="en-US" u="sng" dirty="0">
                <a:solidFill>
                  <a:srgbClr val="005B92"/>
                </a:solidFill>
                <a:highlight>
                  <a:srgbClr val="FFFFFF"/>
                </a:highlight>
                <a:hlinkClick r:id="rId9">
                  <a:extLst>
                    <a:ext uri="{A12FA001-AC4F-418D-AE19-62706E023703}">
                      <ahyp:hlinkClr xmlns:ahyp="http://schemas.microsoft.com/office/drawing/2018/hyperlinkcolor" val="tx"/>
                    </a:ext>
                  </a:extLst>
                </a:hlinkClick>
              </a:rPr>
              <a:t> S, </a:t>
            </a:r>
            <a:r>
              <a:rPr lang="en-US" u="sng" dirty="0" err="1">
                <a:solidFill>
                  <a:srgbClr val="005B92"/>
                </a:solidFill>
                <a:highlight>
                  <a:srgbClr val="FFFFFF"/>
                </a:highlight>
                <a:hlinkClick r:id="rId9">
                  <a:extLst>
                    <a:ext uri="{A12FA001-AC4F-418D-AE19-62706E023703}">
                      <ahyp:hlinkClr xmlns:ahyp="http://schemas.microsoft.com/office/drawing/2018/hyperlinkcolor" val="tx"/>
                    </a:ext>
                  </a:extLst>
                </a:hlinkClick>
              </a:rPr>
              <a:t>Hoegg</a:t>
            </a:r>
            <a:r>
              <a:rPr lang="en-US" u="sng" dirty="0">
                <a:solidFill>
                  <a:srgbClr val="005B92"/>
                </a:solidFill>
                <a:highlight>
                  <a:srgbClr val="FFFFFF"/>
                </a:highlight>
                <a:hlinkClick r:id="rId9">
                  <a:extLst>
                    <a:ext uri="{A12FA001-AC4F-418D-AE19-62706E023703}">
                      <ahyp:hlinkClr xmlns:ahyp="http://schemas.microsoft.com/office/drawing/2018/hyperlinkcolor" val="tx"/>
                    </a:ext>
                  </a:extLst>
                </a:hlinkClick>
              </a:rPr>
              <a:t> C, et al. Reasons Why Physicians and Advanced Practice Clinicians Work While Sick: A Mixed-Methods Analysis. JAMA </a:t>
            </a:r>
            <a:r>
              <a:rPr lang="en-US" u="sng" dirty="0" err="1">
                <a:solidFill>
                  <a:srgbClr val="005B92"/>
                </a:solidFill>
                <a:highlight>
                  <a:srgbClr val="FFFFFF"/>
                </a:highlight>
                <a:hlinkClick r:id="rId9">
                  <a:extLst>
                    <a:ext uri="{A12FA001-AC4F-418D-AE19-62706E023703}">
                      <ahyp:hlinkClr xmlns:ahyp="http://schemas.microsoft.com/office/drawing/2018/hyperlinkcolor" val="tx"/>
                    </a:ext>
                  </a:extLst>
                </a:hlinkClick>
              </a:rPr>
              <a:t>Pediatr</a:t>
            </a:r>
            <a:r>
              <a:rPr lang="en-US" u="sng" dirty="0">
                <a:solidFill>
                  <a:srgbClr val="005B92"/>
                </a:solidFill>
                <a:highlight>
                  <a:srgbClr val="FFFFFF"/>
                </a:highlight>
                <a:hlinkClick r:id="rId9">
                  <a:extLst>
                    <a:ext uri="{A12FA001-AC4F-418D-AE19-62706E023703}">
                      <ahyp:hlinkClr xmlns:ahyp="http://schemas.microsoft.com/office/drawing/2018/hyperlinkcolor" val="tx"/>
                    </a:ext>
                  </a:extLst>
                </a:hlinkClick>
              </a:rPr>
              <a:t> 2015; 169:815.</a:t>
            </a:r>
            <a:endParaRPr u="sng" dirty="0">
              <a:solidFill>
                <a:srgbClr val="005B92"/>
              </a:solidFill>
              <a:highlight>
                <a:srgbClr val="FFFFFF"/>
              </a:highlight>
            </a:endParaRPr>
          </a:p>
          <a:p>
            <a:pPr marL="0" lvl="0" indent="0" algn="l" rtl="0">
              <a:lnSpc>
                <a:spcPct val="115000"/>
              </a:lnSpc>
              <a:spcBef>
                <a:spcPts val="0"/>
              </a:spcBef>
              <a:spcAft>
                <a:spcPts val="0"/>
              </a:spcAft>
              <a:buNone/>
            </a:pPr>
            <a:r>
              <a:rPr lang="en-US" dirty="0">
                <a:solidFill>
                  <a:srgbClr val="005B92"/>
                </a:solidFill>
                <a:highlight>
                  <a:srgbClr val="FFFFFF"/>
                </a:highlight>
                <a:uFill>
                  <a:noFill/>
                </a:uFill>
                <a:hlinkClick r:id="rId10">
                  <a:extLst>
                    <a:ext uri="{A12FA001-AC4F-418D-AE19-62706E023703}">
                      <ahyp:hlinkClr xmlns:ahyp="http://schemas.microsoft.com/office/drawing/2018/hyperlinkcolor" val="tx"/>
                    </a:ext>
                  </a:extLst>
                </a:hlinkClick>
              </a:rPr>
              <a:t>Merlo LJ, Cummings SM, </a:t>
            </a:r>
            <a:r>
              <a:rPr lang="en-US" dirty="0" err="1">
                <a:solidFill>
                  <a:srgbClr val="005B92"/>
                </a:solidFill>
                <a:highlight>
                  <a:srgbClr val="FFFFFF"/>
                </a:highlight>
                <a:uFill>
                  <a:noFill/>
                </a:uFill>
                <a:hlinkClick r:id="rId10">
                  <a:extLst>
                    <a:ext uri="{A12FA001-AC4F-418D-AE19-62706E023703}">
                      <ahyp:hlinkClr xmlns:ahyp="http://schemas.microsoft.com/office/drawing/2018/hyperlinkcolor" val="tx"/>
                    </a:ext>
                  </a:extLst>
                </a:hlinkClick>
              </a:rPr>
              <a:t>Cottler</a:t>
            </a:r>
            <a:r>
              <a:rPr lang="en-US" dirty="0">
                <a:solidFill>
                  <a:srgbClr val="005B92"/>
                </a:solidFill>
                <a:highlight>
                  <a:srgbClr val="FFFFFF"/>
                </a:highlight>
                <a:uFill>
                  <a:noFill/>
                </a:uFill>
                <a:hlinkClick r:id="rId10">
                  <a:extLst>
                    <a:ext uri="{A12FA001-AC4F-418D-AE19-62706E023703}">
                      <ahyp:hlinkClr xmlns:ahyp="http://schemas.microsoft.com/office/drawing/2018/hyperlinkcolor" val="tx"/>
                    </a:ext>
                  </a:extLst>
                </a:hlinkClick>
              </a:rPr>
              <a:t> LB. Recovering substance-impaired pharmacists' views regarding occupational risks for addiction. J Am Pharm Assoc (2003) 2012; 52:480.</a:t>
            </a:r>
            <a:endParaRPr dirty="0">
              <a:solidFill>
                <a:srgbClr val="005B92"/>
              </a:solidFill>
              <a:highlight>
                <a:srgbClr val="FFFFFF"/>
              </a:highlight>
            </a:endParaRPr>
          </a:p>
          <a:p>
            <a:pPr marL="0" lvl="0" indent="0" algn="l" rtl="0">
              <a:lnSpc>
                <a:spcPct val="115000"/>
              </a:lnSpc>
              <a:spcBef>
                <a:spcPts val="0"/>
              </a:spcBef>
              <a:spcAft>
                <a:spcPts val="0"/>
              </a:spcAft>
              <a:buNone/>
            </a:pPr>
            <a:r>
              <a:rPr lang="en-US" dirty="0">
                <a:solidFill>
                  <a:srgbClr val="005B92"/>
                </a:solidFill>
                <a:highlight>
                  <a:srgbClr val="FFFFFF"/>
                </a:highlight>
                <a:uFill>
                  <a:noFill/>
                </a:uFill>
                <a:hlinkClick r:id="rId11">
                  <a:extLst>
                    <a:ext uri="{A12FA001-AC4F-418D-AE19-62706E023703}">
                      <ahyp:hlinkClr xmlns:ahyp="http://schemas.microsoft.com/office/drawing/2018/hyperlinkcolor" val="tx"/>
                    </a:ext>
                  </a:extLst>
                </a:hlinkClick>
              </a:rPr>
              <a:t>Wunsch MJ, </a:t>
            </a:r>
            <a:r>
              <a:rPr lang="en-US" dirty="0" err="1">
                <a:solidFill>
                  <a:srgbClr val="005B92"/>
                </a:solidFill>
                <a:highlight>
                  <a:srgbClr val="FFFFFF"/>
                </a:highlight>
                <a:uFill>
                  <a:noFill/>
                </a:uFill>
                <a:hlinkClick r:id="rId11">
                  <a:extLst>
                    <a:ext uri="{A12FA001-AC4F-418D-AE19-62706E023703}">
                      <ahyp:hlinkClr xmlns:ahyp="http://schemas.microsoft.com/office/drawing/2018/hyperlinkcolor" val="tx"/>
                    </a:ext>
                  </a:extLst>
                </a:hlinkClick>
              </a:rPr>
              <a:t>Knisely</a:t>
            </a:r>
            <a:r>
              <a:rPr lang="en-US" dirty="0">
                <a:solidFill>
                  <a:srgbClr val="005B92"/>
                </a:solidFill>
                <a:highlight>
                  <a:srgbClr val="FFFFFF"/>
                </a:highlight>
                <a:uFill>
                  <a:noFill/>
                </a:uFill>
                <a:hlinkClick r:id="rId11">
                  <a:extLst>
                    <a:ext uri="{A12FA001-AC4F-418D-AE19-62706E023703}">
                      <ahyp:hlinkClr xmlns:ahyp="http://schemas.microsoft.com/office/drawing/2018/hyperlinkcolor" val="tx"/>
                    </a:ext>
                  </a:extLst>
                </a:hlinkClick>
              </a:rPr>
              <a:t> JS, Cropsey KL, et al. Women physicians and addiction. J Addict Dis 2007; 26:35.</a:t>
            </a:r>
            <a:endParaRPr dirty="0">
              <a:solidFill>
                <a:srgbClr val="005B92"/>
              </a:solidFill>
              <a:highlight>
                <a:srgbClr val="FFFFFF"/>
              </a:highlight>
            </a:endParaRPr>
          </a:p>
          <a:p>
            <a:pPr marL="0" lvl="0" indent="0" algn="l" rtl="0">
              <a:lnSpc>
                <a:spcPct val="115000"/>
              </a:lnSpc>
              <a:spcBef>
                <a:spcPts val="0"/>
              </a:spcBef>
              <a:spcAft>
                <a:spcPts val="0"/>
              </a:spcAft>
              <a:buNone/>
            </a:pPr>
            <a:r>
              <a:rPr lang="en-US" dirty="0">
                <a:solidFill>
                  <a:srgbClr val="005B92"/>
                </a:solidFill>
                <a:highlight>
                  <a:srgbClr val="FFFFFF"/>
                </a:highlight>
                <a:uFill>
                  <a:noFill/>
                </a:uFill>
                <a:hlinkClick r:id="rId12">
                  <a:extLst>
                    <a:ext uri="{A12FA001-AC4F-418D-AE19-62706E023703}">
                      <ahyp:hlinkClr xmlns:ahyp="http://schemas.microsoft.com/office/drawing/2018/hyperlinkcolor" val="tx"/>
                    </a:ext>
                  </a:extLst>
                </a:hlinkClick>
              </a:rPr>
              <a:t>Frank E, Brogan D, Schiffman M. Prevalence and correlates of harassment among US women physicians. Arch Intern Med 1998; 158:352.</a:t>
            </a:r>
            <a:endParaRPr dirty="0">
              <a:solidFill>
                <a:srgbClr val="005B92"/>
              </a:solidFill>
              <a:highlight>
                <a:srgbClr val="FFFFFF"/>
              </a:highlight>
            </a:endParaRPr>
          </a:p>
          <a:p>
            <a:pPr marL="0" lvl="0" indent="0" algn="l" rtl="0">
              <a:lnSpc>
                <a:spcPct val="115000"/>
              </a:lnSpc>
              <a:spcBef>
                <a:spcPts val="0"/>
              </a:spcBef>
              <a:spcAft>
                <a:spcPts val="0"/>
              </a:spcAft>
              <a:buNone/>
            </a:pPr>
            <a:r>
              <a:rPr lang="en-US" dirty="0">
                <a:solidFill>
                  <a:srgbClr val="005B92"/>
                </a:solidFill>
                <a:highlight>
                  <a:srgbClr val="FFFFFF"/>
                </a:highlight>
                <a:uFill>
                  <a:noFill/>
                </a:uFill>
                <a:hlinkClick r:id="rId13">
                  <a:extLst>
                    <a:ext uri="{A12FA001-AC4F-418D-AE19-62706E023703}">
                      <ahyp:hlinkClr xmlns:ahyp="http://schemas.microsoft.com/office/drawing/2018/hyperlinkcolor" val="tx"/>
                    </a:ext>
                  </a:extLst>
                </a:hlinkClick>
              </a:rPr>
              <a:t>Hughes PH, Brandenburg N, Baldwin DC Jr, et al. Prevalence of substance use among US physicians. JAMA 1992; 267:2333.</a:t>
            </a:r>
            <a:endParaRPr dirty="0">
              <a:solidFill>
                <a:srgbClr val="005B92"/>
              </a:solidFill>
              <a:highlight>
                <a:srgbClr val="FFFFFF"/>
              </a:highlight>
            </a:endParaRPr>
          </a:p>
          <a:p>
            <a:pPr marL="0" lvl="0" indent="0" algn="l" rtl="0">
              <a:lnSpc>
                <a:spcPct val="115000"/>
              </a:lnSpc>
              <a:spcBef>
                <a:spcPts val="0"/>
              </a:spcBef>
              <a:spcAft>
                <a:spcPts val="0"/>
              </a:spcAft>
              <a:buNone/>
            </a:pPr>
            <a:endParaRPr dirty="0">
              <a:solidFill>
                <a:srgbClr val="005B92"/>
              </a:solidFill>
              <a:highlight>
                <a:srgbClr val="FFFFFF"/>
              </a:highlight>
            </a:endParaRPr>
          </a:p>
          <a:p>
            <a:pPr marL="0" lvl="0" indent="0" algn="l" rtl="0">
              <a:lnSpc>
                <a:spcPct val="115000"/>
              </a:lnSpc>
              <a:spcBef>
                <a:spcPts val="0"/>
              </a:spcBef>
              <a:spcAft>
                <a:spcPts val="0"/>
              </a:spcAft>
              <a:buNone/>
            </a:pPr>
            <a:endParaRPr dirty="0">
              <a:solidFill>
                <a:srgbClr val="005B92"/>
              </a:solidFill>
              <a:highlight>
                <a:srgbClr val="FFFFFF"/>
              </a:highlight>
            </a:endParaRPr>
          </a:p>
          <a:p>
            <a:pPr marL="0" lvl="0" indent="0" algn="l" rtl="0">
              <a:spcBef>
                <a:spcPts val="0"/>
              </a:spcBef>
              <a:spcAft>
                <a:spcPts val="0"/>
              </a:spcAft>
              <a:buNone/>
            </a:pPr>
            <a:endParaRPr dirty="0"/>
          </a:p>
        </p:txBody>
      </p:sp>
      <p:sp>
        <p:nvSpPr>
          <p:cNvPr id="227" name="Google Shape;227;g131facdc9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328c66422e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Source: </a:t>
            </a:r>
            <a:r>
              <a:rPr lang="en-US" u="sng">
                <a:solidFill>
                  <a:schemeClr val="hlink"/>
                </a:solidFill>
                <a:hlinkClick r:id="rId3"/>
              </a:rPr>
              <a:t>https://www.uptodate.com/contents/substance-use-disorders-in-physicians-epidemiology-clinical-manifestations-identification-and-engagement#H1</a:t>
            </a:r>
            <a:r>
              <a:rPr lang="en-US"/>
              <a:t> </a:t>
            </a:r>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4">
                  <a:extLst>
                    <a:ext uri="{A12FA001-AC4F-418D-AE19-62706E023703}">
                      <ahyp:hlinkClr xmlns:ahyp="http://schemas.microsoft.com/office/drawing/2018/hyperlinkcolor" val="tx"/>
                    </a:ext>
                  </a:extLst>
                </a:hlinkClick>
              </a:rPr>
              <a:t>Oreskovich MR, Kaups KL, Balch CM, et al. Prevalence of alcohol use disorders among American surgeons. Arch Surg 2012; 147:168.</a:t>
            </a:r>
            <a:endParaRPr>
              <a:solidFill>
                <a:srgbClr val="005B92"/>
              </a:solidFill>
              <a:highlight>
                <a:srgbClr val="FFFFFF"/>
              </a:highlight>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5">
                  <a:extLst>
                    <a:ext uri="{A12FA001-AC4F-418D-AE19-62706E023703}">
                      <ahyp:hlinkClr xmlns:ahyp="http://schemas.microsoft.com/office/drawing/2018/hyperlinkcolor" val="tx"/>
                    </a:ext>
                  </a:extLst>
                </a:hlinkClick>
              </a:rPr>
              <a:t>Oreskovich MR, Shanafelt T, Dyrbye LN, et al. The prevalence of substance use disorders in American physicians. Am J Addict 2015; 24:30.</a:t>
            </a:r>
            <a:endParaRPr>
              <a:solidFill>
                <a:srgbClr val="005B92"/>
              </a:solidFill>
              <a:highlight>
                <a:srgbClr val="FFFFFF"/>
              </a:highlight>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6">
                  <a:extLst>
                    <a:ext uri="{A12FA001-AC4F-418D-AE19-62706E023703}">
                      <ahyp:hlinkClr xmlns:ahyp="http://schemas.microsoft.com/office/drawing/2018/hyperlinkcolor" val="tx"/>
                    </a:ext>
                  </a:extLst>
                </a:hlinkClick>
              </a:rPr>
              <a:t>Hughes PH, Brandenburg N, Baldwin DC Jr, et al. Prevalence of substance use among US physicians. JAMA 1992; 267:2333.</a:t>
            </a:r>
            <a:endParaRPr>
              <a:solidFill>
                <a:srgbClr val="005B92"/>
              </a:solidFill>
              <a:highlight>
                <a:srgbClr val="FFFFFF"/>
              </a:highlight>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7">
                  <a:extLst>
                    <a:ext uri="{A12FA001-AC4F-418D-AE19-62706E023703}">
                      <ahyp:hlinkClr xmlns:ahyp="http://schemas.microsoft.com/office/drawing/2018/hyperlinkcolor" val="tx"/>
                    </a:ext>
                  </a:extLst>
                </a:hlinkClick>
              </a:rPr>
              <a:t>McAuliffe WE, Rohman M, Breer P, et al. Alcohol use and abuse in random samples of physicians and medical students. Am J Public Health 1991; 81:177.</a:t>
            </a:r>
            <a:endParaRPr>
              <a:solidFill>
                <a:srgbClr val="005B92"/>
              </a:solidFill>
              <a:highlight>
                <a:srgbClr val="FFFFFF"/>
              </a:highlight>
            </a:endParaRPr>
          </a:p>
          <a:p>
            <a:pPr marL="0" lvl="0" indent="0" algn="l" rtl="0">
              <a:lnSpc>
                <a:spcPct val="115000"/>
              </a:lnSpc>
              <a:spcBef>
                <a:spcPts val="0"/>
              </a:spcBef>
              <a:spcAft>
                <a:spcPts val="0"/>
              </a:spcAft>
              <a:buNone/>
            </a:pPr>
            <a:r>
              <a:rPr lang="en-US" u="sng">
                <a:solidFill>
                  <a:srgbClr val="005B92"/>
                </a:solidFill>
                <a:highlight>
                  <a:srgbClr val="FFFFFF"/>
                </a:highlight>
                <a:hlinkClick r:id="rId8">
                  <a:extLst>
                    <a:ext uri="{A12FA001-AC4F-418D-AE19-62706E023703}">
                      <ahyp:hlinkClr xmlns:ahyp="http://schemas.microsoft.com/office/drawing/2018/hyperlinkcolor" val="tx"/>
                    </a:ext>
                  </a:extLst>
                </a:hlinkClick>
              </a:rPr>
              <a:t>McAuliffe WE, Rohman M, Santangelo S, et al. Psychoactive drug use among practicing physicians and medical students. N Engl J Med 1986; 315:805.</a:t>
            </a:r>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9">
                  <a:extLst>
                    <a:ext uri="{A12FA001-AC4F-418D-AE19-62706E023703}">
                      <ahyp:hlinkClr xmlns:ahyp="http://schemas.microsoft.com/office/drawing/2018/hyperlinkcolor" val="tx"/>
                    </a:ext>
                  </a:extLst>
                </a:hlinkClick>
              </a:rPr>
              <a:t>Kenna GA, Wood MD. Alcohol use by healthcare professionals. Drug Alcohol Depend 2004; 75:107.</a:t>
            </a:r>
            <a:endParaRPr>
              <a:solidFill>
                <a:srgbClr val="005B92"/>
              </a:solidFill>
              <a:highlight>
                <a:srgbClr val="FFFFFF"/>
              </a:highlight>
            </a:endParaRPr>
          </a:p>
          <a:p>
            <a:pPr marL="0" lvl="0" indent="0" algn="l" rtl="0">
              <a:lnSpc>
                <a:spcPct val="115000"/>
              </a:lnSpc>
              <a:spcBef>
                <a:spcPts val="0"/>
              </a:spcBef>
              <a:spcAft>
                <a:spcPts val="0"/>
              </a:spcAft>
              <a:buNone/>
            </a:pPr>
            <a:r>
              <a:rPr lang="en-US">
                <a:solidFill>
                  <a:srgbClr val="232323"/>
                </a:solidFill>
                <a:highlight>
                  <a:srgbClr val="FFFFFF"/>
                </a:highlight>
              </a:rPr>
              <a:t>Professional Resource Network, Florida PHP, participant survey December 2007, personal communication.</a:t>
            </a:r>
            <a:endParaRPr>
              <a:solidFill>
                <a:srgbClr val="232323"/>
              </a:solidFill>
              <a:highlight>
                <a:srgbClr val="FFFFFF"/>
              </a:highlight>
            </a:endParaRPr>
          </a:p>
          <a:p>
            <a:pPr marL="0" lvl="0" indent="0" algn="l" rtl="0">
              <a:lnSpc>
                <a:spcPct val="115000"/>
              </a:lnSpc>
              <a:spcBef>
                <a:spcPts val="0"/>
              </a:spcBef>
              <a:spcAft>
                <a:spcPts val="0"/>
              </a:spcAft>
              <a:buNone/>
            </a:pPr>
            <a:r>
              <a:rPr lang="en-US" u="sng">
                <a:solidFill>
                  <a:srgbClr val="005B92"/>
                </a:solidFill>
                <a:highlight>
                  <a:srgbClr val="FFFFFF"/>
                </a:highlight>
                <a:hlinkClick r:id="rId10">
                  <a:extLst>
                    <a:ext uri="{A12FA001-AC4F-418D-AE19-62706E023703}">
                      <ahyp:hlinkClr xmlns:ahyp="http://schemas.microsoft.com/office/drawing/2018/hyperlinkcolor" val="tx"/>
                    </a:ext>
                  </a:extLst>
                </a:hlinkClick>
              </a:rPr>
              <a:t>McAuliffe PF, Gold MS, Bajpai L, et al. Second-hand exposure to aerosolized intravenous anesthetics propofol and fentanyl may cause sensitization and subsequent opiate addiction among anesthesiologists and surgeons. Med Hypotheses 2006; 66:874.</a:t>
            </a:r>
            <a:endParaRPr u="sng">
              <a:solidFill>
                <a:srgbClr val="005B92"/>
              </a:solidFill>
              <a:highlight>
                <a:srgbClr val="FFFFFF"/>
              </a:highlight>
            </a:endParaRPr>
          </a:p>
          <a:p>
            <a:pPr marL="0" lvl="0" indent="0" algn="l" rtl="0">
              <a:lnSpc>
                <a:spcPct val="115000"/>
              </a:lnSpc>
              <a:spcBef>
                <a:spcPts val="0"/>
              </a:spcBef>
              <a:spcAft>
                <a:spcPts val="0"/>
              </a:spcAft>
              <a:buNone/>
            </a:pPr>
            <a:r>
              <a:rPr lang="en-US" u="sng">
                <a:solidFill>
                  <a:srgbClr val="005B92"/>
                </a:solidFill>
                <a:highlight>
                  <a:srgbClr val="FFFFFF"/>
                </a:highlight>
                <a:hlinkClick r:id="rId11">
                  <a:extLst>
                    <a:ext uri="{A12FA001-AC4F-418D-AE19-62706E023703}">
                      <ahyp:hlinkClr xmlns:ahyp="http://schemas.microsoft.com/office/drawing/2018/hyperlinkcolor" val="tx"/>
                    </a:ext>
                  </a:extLst>
                </a:hlinkClick>
              </a:rPr>
              <a:t>Hughes PH, Storr C, Baldwin DC Jr, et al. Patterns of substance use in the medical profession. Md Med J 1992; 41:311.</a:t>
            </a:r>
            <a:endParaRPr u="sng">
              <a:solidFill>
                <a:srgbClr val="005B92"/>
              </a:solidFill>
              <a:highlight>
                <a:srgbClr val="FFFFFF"/>
              </a:highlight>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12">
                  <a:extLst>
                    <a:ext uri="{A12FA001-AC4F-418D-AE19-62706E023703}">
                      <ahyp:hlinkClr xmlns:ahyp="http://schemas.microsoft.com/office/drawing/2018/hyperlinkcolor" val="tx"/>
                    </a:ext>
                  </a:extLst>
                </a:hlinkClick>
              </a:rPr>
              <a:t>Cummings SM, Merlo L, Cottler L. Mechanisms of prescription drug diversion among impaired physicians. J Addict Dis 2011; 30:195.</a:t>
            </a:r>
            <a:endParaRPr>
              <a:solidFill>
                <a:srgbClr val="005B92"/>
              </a:solidFill>
              <a:highlight>
                <a:srgbClr val="FFFFFF"/>
              </a:highlight>
            </a:endParaRPr>
          </a:p>
          <a:p>
            <a:pPr marL="457200" lvl="0" indent="0" algn="l" rtl="0">
              <a:lnSpc>
                <a:spcPct val="115000"/>
              </a:lnSpc>
              <a:spcBef>
                <a:spcPts val="0"/>
              </a:spcBef>
              <a:spcAft>
                <a:spcPts val="0"/>
              </a:spcAft>
              <a:buNone/>
            </a:pPr>
            <a:endParaRPr sz="1200">
              <a:solidFill>
                <a:srgbClr val="005B92"/>
              </a:solidFill>
              <a:highlight>
                <a:srgbClr val="FFFFFF"/>
              </a:highlight>
              <a:latin typeface="Helvetica Neue"/>
              <a:ea typeface="Helvetica Neue"/>
              <a:cs typeface="Helvetica Neue"/>
              <a:sym typeface="Helvetica Neue"/>
            </a:endParaRPr>
          </a:p>
          <a:p>
            <a:pPr marL="0" lvl="0" indent="0" algn="l" rtl="0">
              <a:spcBef>
                <a:spcPts val="0"/>
              </a:spcBef>
              <a:spcAft>
                <a:spcPts val="0"/>
              </a:spcAft>
              <a:buNone/>
            </a:pPr>
            <a:endParaRPr/>
          </a:p>
        </p:txBody>
      </p:sp>
      <p:sp>
        <p:nvSpPr>
          <p:cNvPr id="235" name="Google Shape;235;g1328c66422e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328c66422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Source: </a:t>
            </a:r>
            <a:r>
              <a:rPr lang="en-US" u="sng">
                <a:solidFill>
                  <a:schemeClr val="hlink"/>
                </a:solidFill>
                <a:hlinkClick r:id="rId3"/>
              </a:rPr>
              <a:t>https://www.uptodate.com/contents/substance-use-disorders-in-physicians-epidemiology-clinical-manifestations-identification-and-engagement#H1</a:t>
            </a:r>
            <a:r>
              <a:rPr lang="en-US"/>
              <a:t> </a:t>
            </a:r>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4">
                  <a:extLst>
                    <a:ext uri="{A12FA001-AC4F-418D-AE19-62706E023703}">
                      <ahyp:hlinkClr xmlns:ahyp="http://schemas.microsoft.com/office/drawing/2018/hyperlinkcolor" val="tx"/>
                    </a:ext>
                  </a:extLst>
                </a:hlinkClick>
              </a:rPr>
              <a:t>Hughes PH, Brandenburg N, Baldwin DC Jr, et al. Prevalence of substance use among US physicians. JAMA 1992; 267:2333.</a:t>
            </a:r>
            <a:endParaRPr>
              <a:solidFill>
                <a:srgbClr val="005B92"/>
              </a:solidFill>
              <a:highlight>
                <a:srgbClr val="FFFFFF"/>
              </a:highlight>
            </a:endParaRPr>
          </a:p>
          <a:p>
            <a:pPr marL="0" lvl="0" indent="0" algn="l" rtl="0">
              <a:spcBef>
                <a:spcPts val="0"/>
              </a:spcBef>
              <a:spcAft>
                <a:spcPts val="0"/>
              </a:spcAft>
              <a:buNone/>
            </a:pPr>
            <a:endParaRPr/>
          </a:p>
          <a:p>
            <a:pPr marL="457200" lvl="0" indent="0" algn="l" rtl="0">
              <a:lnSpc>
                <a:spcPct val="115000"/>
              </a:lnSpc>
              <a:spcBef>
                <a:spcPts val="0"/>
              </a:spcBef>
              <a:spcAft>
                <a:spcPts val="0"/>
              </a:spcAft>
              <a:buNone/>
            </a:pPr>
            <a:endParaRPr>
              <a:solidFill>
                <a:srgbClr val="005B92"/>
              </a:solidFill>
              <a:highlight>
                <a:srgbClr val="FFFFFF"/>
              </a:highlight>
            </a:endParaRPr>
          </a:p>
          <a:p>
            <a:pPr marL="0" lvl="0" indent="0" algn="l" rtl="0">
              <a:spcBef>
                <a:spcPts val="0"/>
              </a:spcBef>
              <a:spcAft>
                <a:spcPts val="0"/>
              </a:spcAft>
              <a:buNone/>
            </a:pPr>
            <a:endParaRPr/>
          </a:p>
        </p:txBody>
      </p:sp>
      <p:sp>
        <p:nvSpPr>
          <p:cNvPr id="243" name="Google Shape;243;g1328c66422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323cf0296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Source: The American Journal on Addictions, 24: 30–38, 2015 Copyright © American Academy of Addiction Psychiatry</a:t>
            </a:r>
            <a:endParaRPr/>
          </a:p>
          <a:p>
            <a:pPr marL="0" lvl="0" indent="0" algn="l" rtl="0">
              <a:spcBef>
                <a:spcPts val="0"/>
              </a:spcBef>
              <a:spcAft>
                <a:spcPts val="0"/>
              </a:spcAft>
              <a:buClr>
                <a:schemeClr val="dk1"/>
              </a:buClr>
              <a:buSzPts val="1100"/>
              <a:buFont typeface="Arial"/>
              <a:buNone/>
            </a:pPr>
            <a:r>
              <a:rPr lang="en-US"/>
              <a:t>ISSN: 1055-0496 print / 1521-0391 online DOI: 10.1111/ajad.12173</a:t>
            </a:r>
            <a:endParaRPr/>
          </a:p>
          <a:p>
            <a:pPr marL="0" lvl="0" indent="0" algn="l" rtl="0">
              <a:spcBef>
                <a:spcPts val="0"/>
              </a:spcBef>
              <a:spcAft>
                <a:spcPts val="0"/>
              </a:spcAft>
              <a:buNone/>
            </a:pPr>
            <a:endParaRPr/>
          </a:p>
        </p:txBody>
      </p:sp>
      <p:sp>
        <p:nvSpPr>
          <p:cNvPr id="254" name="Google Shape;254;g1323cf02960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328c66422e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Source: </a:t>
            </a:r>
            <a:r>
              <a:rPr lang="en-US" u="sng">
                <a:solidFill>
                  <a:schemeClr val="hlink"/>
                </a:solidFill>
                <a:hlinkClick r:id="rId3"/>
              </a:rPr>
              <a:t>https://www.uptodate.com/contents/substance-use-disorders-in-physicians-epidemiology-clinical-manifestations-identification-and-engagement#H1</a:t>
            </a:r>
            <a:r>
              <a:rPr lang="en-US"/>
              <a:t> </a:t>
            </a:r>
            <a:endParaRPr/>
          </a:p>
          <a:p>
            <a:pPr marL="0" lvl="0" indent="0" algn="l" rtl="0">
              <a:lnSpc>
                <a:spcPct val="115000"/>
              </a:lnSpc>
              <a:spcBef>
                <a:spcPts val="0"/>
              </a:spcBef>
              <a:spcAft>
                <a:spcPts val="0"/>
              </a:spcAft>
              <a:buNone/>
            </a:pPr>
            <a:r>
              <a:rPr lang="en-US" u="sng">
                <a:solidFill>
                  <a:srgbClr val="005B92"/>
                </a:solidFill>
                <a:highlight>
                  <a:srgbClr val="FFFFFF"/>
                </a:highlight>
                <a:hlinkClick r:id="rId4">
                  <a:extLst>
                    <a:ext uri="{A12FA001-AC4F-418D-AE19-62706E023703}">
                      <ahyp:hlinkClr xmlns:ahyp="http://schemas.microsoft.com/office/drawing/2018/hyperlinkcolor" val="tx"/>
                    </a:ext>
                  </a:extLst>
                </a:hlinkClick>
              </a:rPr>
              <a:t>McGovern MP, Angres DH, Leon S. Characteristics of physicians presenting for assessment at a behavioral health center. J Addict Dis 2000; 19:59.</a:t>
            </a:r>
            <a:endParaRPr u="sng">
              <a:solidFill>
                <a:srgbClr val="005B92"/>
              </a:solidFill>
              <a:highlight>
                <a:srgbClr val="FFFFFF"/>
              </a:highlight>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5">
                  <a:extLst>
                    <a:ext uri="{A12FA001-AC4F-418D-AE19-62706E023703}">
                      <ahyp:hlinkClr xmlns:ahyp="http://schemas.microsoft.com/office/drawing/2018/hyperlinkcolor" val="tx"/>
                    </a:ext>
                  </a:extLst>
                </a:hlinkClick>
              </a:rPr>
              <a:t>Angres DH, McGovern MP, Shaw MF, Rawal P. Psychiatric comorbidity and physicians with substance use disorders: a comparison between the 1980s and 1990s. J Addict Dis 2003; 22:79.</a:t>
            </a:r>
            <a:endParaRPr>
              <a:solidFill>
                <a:srgbClr val="005B92"/>
              </a:solidFill>
              <a:highlight>
                <a:srgbClr val="FFFFFF"/>
              </a:highlight>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6">
                  <a:extLst>
                    <a:ext uri="{A12FA001-AC4F-418D-AE19-62706E023703}">
                      <ahyp:hlinkClr xmlns:ahyp="http://schemas.microsoft.com/office/drawing/2018/hyperlinkcolor" val="tx"/>
                    </a:ext>
                  </a:extLst>
                </a:hlinkClick>
              </a:rPr>
              <a:t>Frank E, Dingle AD. Self-reported depression and suicide attempts among U.S. women physicians. Am J Psychiatry 1999; 156:1887.</a:t>
            </a:r>
            <a:endParaRPr>
              <a:solidFill>
                <a:srgbClr val="005B92"/>
              </a:solidFill>
              <a:highlight>
                <a:srgbClr val="FFFFFF"/>
              </a:highlight>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7">
                  <a:extLst>
                    <a:ext uri="{A12FA001-AC4F-418D-AE19-62706E023703}">
                      <ahyp:hlinkClr xmlns:ahyp="http://schemas.microsoft.com/office/drawing/2018/hyperlinkcolor" val="tx"/>
                    </a:ext>
                  </a:extLst>
                </a:hlinkClick>
              </a:rPr>
              <a:t>Wijesinghe CP, Dunne F. Substance use and other psychiatric disorders in impaired practitioners. Psychiatr Q 2001; 72:181.</a:t>
            </a:r>
            <a:endParaRPr>
              <a:solidFill>
                <a:srgbClr val="005B92"/>
              </a:solidFill>
              <a:highlight>
                <a:srgbClr val="FFFFFF"/>
              </a:highlight>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8">
                  <a:extLst>
                    <a:ext uri="{A12FA001-AC4F-418D-AE19-62706E023703}">
                      <ahyp:hlinkClr xmlns:ahyp="http://schemas.microsoft.com/office/drawing/2018/hyperlinkcolor" val="tx"/>
                    </a:ext>
                  </a:extLst>
                </a:hlinkClick>
              </a:rPr>
              <a:t>Cottler LB, Ajinkya S, Merlo LJ, et al. Lifetime psychiatric and substance use disorders among impaired physicians in a physicians health program: comparison to a general treatment population: psychopathology of impaired physicians. J Addict Med 2013; 7:108.</a:t>
            </a:r>
            <a:endParaRPr>
              <a:solidFill>
                <a:srgbClr val="005B92"/>
              </a:solidFill>
              <a:highlight>
                <a:srgbClr val="FFFFFF"/>
              </a:highlight>
            </a:endParaRPr>
          </a:p>
          <a:p>
            <a:pPr marL="0" lvl="0" indent="0" algn="l" rtl="0">
              <a:lnSpc>
                <a:spcPct val="115000"/>
              </a:lnSpc>
              <a:spcBef>
                <a:spcPts val="0"/>
              </a:spcBef>
              <a:spcAft>
                <a:spcPts val="0"/>
              </a:spcAft>
              <a:buNone/>
            </a:pPr>
            <a:r>
              <a:rPr lang="en-US" u="sng">
                <a:solidFill>
                  <a:srgbClr val="005B92"/>
                </a:solidFill>
                <a:highlight>
                  <a:srgbClr val="FFFFFF"/>
                </a:highlight>
                <a:hlinkClick r:id="rId7">
                  <a:extLst>
                    <a:ext uri="{A12FA001-AC4F-418D-AE19-62706E023703}">
                      <ahyp:hlinkClr xmlns:ahyp="http://schemas.microsoft.com/office/drawing/2018/hyperlinkcolor" val="tx"/>
                    </a:ext>
                  </a:extLst>
                </a:hlinkClick>
              </a:rPr>
              <a:t>Wijesinghe CP, Dunne F. Substance use and other psychiatric disorders in impaired practitioners. Psychiatr Q 2001; 72:181.</a:t>
            </a:r>
            <a:endParaRPr u="sng">
              <a:solidFill>
                <a:srgbClr val="005B92"/>
              </a:solidFill>
              <a:highlight>
                <a:srgbClr val="FFFFFF"/>
              </a:highlight>
            </a:endParaRPr>
          </a:p>
          <a:p>
            <a:pPr marL="0" lvl="0" indent="0" algn="l" rtl="0">
              <a:lnSpc>
                <a:spcPct val="115000"/>
              </a:lnSpc>
              <a:spcBef>
                <a:spcPts val="0"/>
              </a:spcBef>
              <a:spcAft>
                <a:spcPts val="0"/>
              </a:spcAft>
              <a:buNone/>
            </a:pPr>
            <a:r>
              <a:rPr lang="en-US" u="sng">
                <a:solidFill>
                  <a:srgbClr val="005B92"/>
                </a:solidFill>
                <a:highlight>
                  <a:srgbClr val="FFFFFF"/>
                </a:highlight>
                <a:hlinkClick r:id="rId9">
                  <a:extLst>
                    <a:ext uri="{A12FA001-AC4F-418D-AE19-62706E023703}">
                      <ahyp:hlinkClr xmlns:ahyp="http://schemas.microsoft.com/office/drawing/2018/hyperlinkcolor" val="tx"/>
                    </a:ext>
                  </a:extLst>
                </a:hlinkClick>
              </a:rPr>
              <a:t>Domino KB, Hornbein TF, Polissar NL, et al. Risk factors for relapse in health care professionals with substance use disorders. JAMA 2005; 293:1453.</a:t>
            </a:r>
            <a:endParaRPr u="sng">
              <a:solidFill>
                <a:srgbClr val="005B92"/>
              </a:solidFill>
              <a:highlight>
                <a:srgbClr val="FFFFFF"/>
              </a:highlight>
            </a:endParaRPr>
          </a:p>
          <a:p>
            <a:pPr marL="457200" lvl="0" indent="0" algn="l" rtl="0">
              <a:lnSpc>
                <a:spcPct val="115000"/>
              </a:lnSpc>
              <a:spcBef>
                <a:spcPts val="0"/>
              </a:spcBef>
              <a:spcAft>
                <a:spcPts val="0"/>
              </a:spcAft>
              <a:buNone/>
            </a:pPr>
            <a:endParaRPr>
              <a:solidFill>
                <a:srgbClr val="005B92"/>
              </a:solidFill>
              <a:highlight>
                <a:srgbClr val="FFFFFF"/>
              </a:highlight>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2" name="Google Shape;262;g1328c66422e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 </a:t>
            </a:r>
            <a:endParaRPr/>
          </a:p>
        </p:txBody>
      </p:sp>
      <p:sp>
        <p:nvSpPr>
          <p:cNvPr id="120" name="Google Shape;12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328c66422e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Source: </a:t>
            </a:r>
            <a:r>
              <a:rPr lang="en-US" u="sng">
                <a:solidFill>
                  <a:schemeClr val="hlink"/>
                </a:solidFill>
                <a:hlinkClick r:id="rId3"/>
              </a:rPr>
              <a:t>https://www.uptodate.com/contents/substance-use-disorders-in-physicians-epidemiology-clinical-manifestations-identification-and-engagement#H1</a:t>
            </a:r>
            <a:r>
              <a:rPr lang="en-US"/>
              <a:t> </a:t>
            </a:r>
            <a:endParaRPr/>
          </a:p>
          <a:p>
            <a:pPr marL="0" lvl="0" indent="0" algn="l" rtl="0">
              <a:lnSpc>
                <a:spcPct val="115000"/>
              </a:lnSpc>
              <a:spcBef>
                <a:spcPts val="0"/>
              </a:spcBef>
              <a:spcAft>
                <a:spcPts val="0"/>
              </a:spcAft>
              <a:buNone/>
            </a:pPr>
            <a:r>
              <a:rPr lang="en-US" u="sng">
                <a:solidFill>
                  <a:srgbClr val="005B92"/>
                </a:solidFill>
                <a:highlight>
                  <a:srgbClr val="FFFFFF"/>
                </a:highlight>
                <a:hlinkClick r:id="rId4">
                  <a:extLst>
                    <a:ext uri="{A12FA001-AC4F-418D-AE19-62706E023703}">
                      <ahyp:hlinkClr xmlns:ahyp="http://schemas.microsoft.com/office/drawing/2018/hyperlinkcolor" val="tx"/>
                    </a:ext>
                  </a:extLst>
                </a:hlinkClick>
              </a:rPr>
              <a:t>McGovern MP, Angres DH, Leon S. Characteristics of physicians presenting for assessment at a behavioral health center. J Addict Dis 2000; 19:59.</a:t>
            </a:r>
            <a:endParaRPr u="sng">
              <a:solidFill>
                <a:srgbClr val="005B92"/>
              </a:solidFill>
              <a:highlight>
                <a:srgbClr val="FFFFFF"/>
              </a:highlight>
            </a:endParaRPr>
          </a:p>
          <a:p>
            <a:pPr marL="0" lvl="0" indent="0" algn="l" rtl="0">
              <a:lnSpc>
                <a:spcPct val="115000"/>
              </a:lnSpc>
              <a:spcBef>
                <a:spcPts val="0"/>
              </a:spcBef>
              <a:spcAft>
                <a:spcPts val="0"/>
              </a:spcAft>
              <a:buNone/>
            </a:pPr>
            <a:r>
              <a:rPr lang="en-US" u="sng">
                <a:solidFill>
                  <a:srgbClr val="005B92"/>
                </a:solidFill>
                <a:highlight>
                  <a:srgbClr val="FFFFFF"/>
                </a:highlight>
                <a:hlinkClick r:id="rId5">
                  <a:extLst>
                    <a:ext uri="{A12FA001-AC4F-418D-AE19-62706E023703}">
                      <ahyp:hlinkClr xmlns:ahyp="http://schemas.microsoft.com/office/drawing/2018/hyperlinkcolor" val="tx"/>
                    </a:ext>
                  </a:extLst>
                </a:hlinkClick>
              </a:rPr>
              <a:t>McAuliffe WE, Rohman M, Santangelo S, et al. Psychoactive drug use among practicing physicians and medical students. N Engl J Med 1986; 315:805.</a:t>
            </a:r>
            <a:endParaRPr u="sng">
              <a:solidFill>
                <a:srgbClr val="005B92"/>
              </a:solidFill>
              <a:highlight>
                <a:srgbClr val="FFFFFF"/>
              </a:highlight>
            </a:endParaRPr>
          </a:p>
          <a:p>
            <a:pPr marL="0" lvl="0" indent="0" algn="l" rtl="0">
              <a:lnSpc>
                <a:spcPct val="115000"/>
              </a:lnSpc>
              <a:spcBef>
                <a:spcPts val="0"/>
              </a:spcBef>
              <a:spcAft>
                <a:spcPts val="0"/>
              </a:spcAft>
              <a:buNone/>
            </a:pPr>
            <a:r>
              <a:rPr lang="en-US" u="sng">
                <a:solidFill>
                  <a:srgbClr val="005B92"/>
                </a:solidFill>
                <a:highlight>
                  <a:srgbClr val="FFFFFF"/>
                </a:highlight>
                <a:hlinkClick r:id="rId6">
                  <a:extLst>
                    <a:ext uri="{A12FA001-AC4F-418D-AE19-62706E023703}">
                      <ahyp:hlinkClr xmlns:ahyp="http://schemas.microsoft.com/office/drawing/2018/hyperlinkcolor" val="tx"/>
                    </a:ext>
                  </a:extLst>
                </a:hlinkClick>
              </a:rPr>
              <a:t>Hughes PH, Storr CL, Brandenburg NA, et al. Physician substance use by medical specialty. J Addict Dis 1999; 18:23.</a:t>
            </a:r>
            <a:endParaRPr u="sng">
              <a:solidFill>
                <a:srgbClr val="005B92"/>
              </a:solidFill>
              <a:highlight>
                <a:srgbClr val="FFFFFF"/>
              </a:highlight>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7">
                  <a:extLst>
                    <a:ext uri="{A12FA001-AC4F-418D-AE19-62706E023703}">
                      <ahyp:hlinkClr xmlns:ahyp="http://schemas.microsoft.com/office/drawing/2018/hyperlinkcolor" val="tx"/>
                    </a:ext>
                  </a:extLst>
                </a:hlinkClick>
              </a:rPr>
              <a:t>Pelton C, Ikeda RM. The California Physicians Diversion Program's experience with recovering anesthesiologists. J Psychoactive Drugs 1991; 23:427.</a:t>
            </a:r>
            <a:endParaRPr>
              <a:solidFill>
                <a:srgbClr val="005B92"/>
              </a:solidFill>
              <a:highlight>
                <a:srgbClr val="FFFFFF"/>
              </a:highlight>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8">
                  <a:extLst>
                    <a:ext uri="{A12FA001-AC4F-418D-AE19-62706E023703}">
                      <ahyp:hlinkClr xmlns:ahyp="http://schemas.microsoft.com/office/drawing/2018/hyperlinkcolor" val="tx"/>
                    </a:ext>
                  </a:extLst>
                </a:hlinkClick>
              </a:rPr>
              <a:t>Winter RO, Birnberg B. Working with impaired residents: trials, tribulations, and successes. Fam Med 2002; 34:190.</a:t>
            </a:r>
            <a:endParaRPr>
              <a:solidFill>
                <a:srgbClr val="005B92"/>
              </a:solidFill>
              <a:highlight>
                <a:srgbClr val="FFFFFF"/>
              </a:highlight>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9">
                  <a:extLst>
                    <a:ext uri="{A12FA001-AC4F-418D-AE19-62706E023703}">
                      <ahyp:hlinkClr xmlns:ahyp="http://schemas.microsoft.com/office/drawing/2018/hyperlinkcolor" val="tx"/>
                    </a:ext>
                  </a:extLst>
                </a:hlinkClick>
              </a:rPr>
              <a:t>Talbott GD, Gallegos KV, Wilson PO, Porter TL. The Medical Association of Georgia's Impaired Physicians Program. Review of the first 1000 physicians: analysis of specialty. JAMA 1987; 257:2927.</a:t>
            </a:r>
            <a:endParaRPr>
              <a:solidFill>
                <a:srgbClr val="005B92"/>
              </a:solidFill>
              <a:highlight>
                <a:srgbClr val="FFFFFF"/>
              </a:highlight>
            </a:endParaRPr>
          </a:p>
          <a:p>
            <a:pPr marL="457200" lvl="0" indent="-298450" algn="l" rtl="0">
              <a:lnSpc>
                <a:spcPct val="115000"/>
              </a:lnSpc>
              <a:spcBef>
                <a:spcPts val="0"/>
              </a:spcBef>
              <a:spcAft>
                <a:spcPts val="0"/>
              </a:spcAft>
              <a:buClr>
                <a:srgbClr val="232323"/>
              </a:buClr>
              <a:buSzPts val="1100"/>
              <a:buFont typeface="Arial"/>
              <a:buAutoNum type="arabicPeriod"/>
            </a:pPr>
            <a:r>
              <a:rPr lang="en-US">
                <a:solidFill>
                  <a:srgbClr val="005B92"/>
                </a:solidFill>
                <a:highlight>
                  <a:srgbClr val="FFFFFF"/>
                </a:highlight>
                <a:uFill>
                  <a:noFill/>
                </a:uFill>
                <a:hlinkClick r:id="rId10">
                  <a:extLst>
                    <a:ext uri="{A12FA001-AC4F-418D-AE19-62706E023703}">
                      <ahyp:hlinkClr xmlns:ahyp="http://schemas.microsoft.com/office/drawing/2018/hyperlinkcolor" val="tx"/>
                    </a:ext>
                  </a:extLst>
                </a:hlinkClick>
              </a:rPr>
              <a:t>Bissell L, Jones RW. The alcoholic physician: a survey. Am J Psychiatry 1976; 133:1142.</a:t>
            </a:r>
            <a:endParaRPr>
              <a:solidFill>
                <a:srgbClr val="005B92"/>
              </a:solidFill>
              <a:highlight>
                <a:srgbClr val="FFFFFF"/>
              </a:highlight>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11">
                  <a:extLst>
                    <a:ext uri="{A12FA001-AC4F-418D-AE19-62706E023703}">
                      <ahyp:hlinkClr xmlns:ahyp="http://schemas.microsoft.com/office/drawing/2018/hyperlinkcolor" val="tx"/>
                    </a:ext>
                  </a:extLst>
                </a:hlinkClick>
              </a:rPr>
              <a:t>Myers T, Weiss E. Substance use by internes and residents: an analysis of personal, social and professional differences. Br J Addict 1987; 82:1091.</a:t>
            </a:r>
            <a:endParaRPr>
              <a:solidFill>
                <a:srgbClr val="005B92"/>
              </a:solidFill>
              <a:highlight>
                <a:srgbClr val="FFFFFF"/>
              </a:highlight>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12">
                  <a:extLst>
                    <a:ext uri="{A12FA001-AC4F-418D-AE19-62706E023703}">
                      <ahyp:hlinkClr xmlns:ahyp="http://schemas.microsoft.com/office/drawing/2018/hyperlinkcolor" val="tx"/>
                    </a:ext>
                  </a:extLst>
                </a:hlinkClick>
              </a:rPr>
              <a:t>Shore JH. The Oregon experience with impaired physicians on probation. An eight-year follow-up. JAMA 1987; 257:2931.</a:t>
            </a:r>
            <a:endParaRPr>
              <a:solidFill>
                <a:srgbClr val="005B92"/>
              </a:solidFill>
              <a:highlight>
                <a:srgbClr val="FFFFFF"/>
              </a:highlight>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13">
                  <a:extLst>
                    <a:ext uri="{A12FA001-AC4F-418D-AE19-62706E023703}">
                      <ahyp:hlinkClr xmlns:ahyp="http://schemas.microsoft.com/office/drawing/2018/hyperlinkcolor" val="tx"/>
                    </a:ext>
                  </a:extLst>
                </a:hlinkClick>
              </a:rPr>
              <a:t>Morrison J, Wickersham P. Physicians disciplined by a state medical board. JAMA 1998; 279:1889.</a:t>
            </a:r>
            <a:endParaRPr>
              <a:solidFill>
                <a:srgbClr val="005B92"/>
              </a:solidFill>
              <a:highlight>
                <a:srgbClr val="FFFFFF"/>
              </a:highlight>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14">
                  <a:extLst>
                    <a:ext uri="{A12FA001-AC4F-418D-AE19-62706E023703}">
                      <ahyp:hlinkClr xmlns:ahyp="http://schemas.microsoft.com/office/drawing/2018/hyperlinkcolor" val="tx"/>
                    </a:ext>
                  </a:extLst>
                </a:hlinkClick>
              </a:rPr>
              <a:t>Knight JR, Sanchez LT, Sherritt L, et al. Outcomes of a monitoring program for physicians with mental and behavioral health problems. J Psychiatr Pract 2007; 13:25.</a:t>
            </a:r>
            <a:endParaRPr>
              <a:solidFill>
                <a:srgbClr val="005B92"/>
              </a:solidFill>
              <a:highlight>
                <a:srgbClr val="FFFFFF"/>
              </a:highlight>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15">
                  <a:extLst>
                    <a:ext uri="{A12FA001-AC4F-418D-AE19-62706E023703}">
                      <ahyp:hlinkClr xmlns:ahyp="http://schemas.microsoft.com/office/drawing/2018/hyperlinkcolor" val="tx"/>
                    </a:ext>
                  </a:extLst>
                </a:hlinkClick>
              </a:rPr>
              <a:t>Milling TJ. Drug and alcohol use in emergency medicine residency: an impaired resident's perspective. Ann Emerg Med 2005; 46:148.</a:t>
            </a:r>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16">
                  <a:extLst>
                    <a:ext uri="{A12FA001-AC4F-418D-AE19-62706E023703}">
                      <ahyp:hlinkClr xmlns:ahyp="http://schemas.microsoft.com/office/drawing/2018/hyperlinkcolor" val="tx"/>
                    </a:ext>
                  </a:extLst>
                </a:hlinkClick>
              </a:rPr>
              <a:t>Rosta J, Aasland OG. Female surgeons' alcohol use: a study of a national sample of norwegian doctors. Alcohol Alcohol 2005; 40:436.</a:t>
            </a:r>
            <a:endParaRPr>
              <a:solidFill>
                <a:srgbClr val="005B92"/>
              </a:solidFill>
              <a:highlight>
                <a:srgbClr val="FFFFFF"/>
              </a:highlight>
            </a:endParaRPr>
          </a:p>
          <a:p>
            <a:pPr marL="0" lvl="0" indent="0" algn="l" rtl="0">
              <a:lnSpc>
                <a:spcPct val="115000"/>
              </a:lnSpc>
              <a:spcBef>
                <a:spcPts val="0"/>
              </a:spcBef>
              <a:spcAft>
                <a:spcPts val="0"/>
              </a:spcAft>
              <a:buNone/>
            </a:pPr>
            <a:r>
              <a:rPr lang="en-US" sz="1200">
                <a:solidFill>
                  <a:srgbClr val="005B92"/>
                </a:solidFill>
                <a:highlight>
                  <a:srgbClr val="FFFFFF"/>
                </a:highlight>
                <a:uFill>
                  <a:noFill/>
                </a:uFill>
                <a:latin typeface="Helvetica Neue"/>
                <a:ea typeface="Helvetica Neue"/>
                <a:cs typeface="Helvetica Neue"/>
                <a:sym typeface="Helvetica Neue"/>
                <a:hlinkClick r:id="rId17">
                  <a:extLst>
                    <a:ext uri="{A12FA001-AC4F-418D-AE19-62706E023703}">
                      <ahyp:hlinkClr xmlns:ahyp="http://schemas.microsoft.com/office/drawing/2018/hyperlinkcolor" val="tx"/>
                    </a:ext>
                  </a:extLst>
                </a:hlinkClick>
              </a:rPr>
              <a:t>Gallegos KV, Browne CH, Veit FW, Talbott GD. Addiction in anesthesiologists: drug access and patterns of substance abuse. QRB Qual Rev Bull 1988; 14:116.</a:t>
            </a:r>
            <a:endParaRPr sz="1200">
              <a:solidFill>
                <a:srgbClr val="005B92"/>
              </a:solidFill>
              <a:highlight>
                <a:srgbClr val="FFFFFF"/>
              </a:highlight>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US" sz="1200">
                <a:solidFill>
                  <a:srgbClr val="005B92"/>
                </a:solidFill>
                <a:highlight>
                  <a:srgbClr val="FFFFFF"/>
                </a:highlight>
                <a:uFill>
                  <a:noFill/>
                </a:uFill>
                <a:latin typeface="Helvetica Neue"/>
                <a:ea typeface="Helvetica Neue"/>
                <a:cs typeface="Helvetica Neue"/>
                <a:sym typeface="Helvetica Neue"/>
                <a:hlinkClick r:id="rId18">
                  <a:extLst>
                    <a:ext uri="{A12FA001-AC4F-418D-AE19-62706E023703}">
                      <ahyp:hlinkClr xmlns:ahyp="http://schemas.microsoft.com/office/drawing/2018/hyperlinkcolor" val="tx"/>
                    </a:ext>
                  </a:extLst>
                </a:hlinkClick>
              </a:rPr>
              <a:t>Wischmeyer PE, Johnson BR, Wilson JE, et al. A survey of propofol abuse in academic anesthesia programs. Anesth Analg 2007; 105:1066.</a:t>
            </a:r>
            <a:endParaRPr sz="1200">
              <a:solidFill>
                <a:srgbClr val="005B92"/>
              </a:solidFill>
              <a:highlight>
                <a:srgbClr val="FFFFFF"/>
              </a:highlight>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US" sz="1200">
                <a:solidFill>
                  <a:srgbClr val="005B92"/>
                </a:solidFill>
                <a:highlight>
                  <a:srgbClr val="FFFFFF"/>
                </a:highlight>
                <a:uFill>
                  <a:noFill/>
                </a:uFill>
                <a:latin typeface="Helvetica Neue"/>
                <a:ea typeface="Helvetica Neue"/>
                <a:cs typeface="Helvetica Neue"/>
                <a:sym typeface="Helvetica Neue"/>
                <a:hlinkClick r:id="rId19">
                  <a:extLst>
                    <a:ext uri="{A12FA001-AC4F-418D-AE19-62706E023703}">
                      <ahyp:hlinkClr xmlns:ahyp="http://schemas.microsoft.com/office/drawing/2018/hyperlinkcolor" val="tx"/>
                    </a:ext>
                  </a:extLst>
                </a:hlinkClick>
              </a:rPr>
              <a:t>Merlo LJ, Gold MS. Prescription opioid abuse and dependence among physicians: hypotheses and treatment. Harv Rev Psychiatry 2008; 16:181.</a:t>
            </a:r>
            <a:endParaRPr sz="1200">
              <a:solidFill>
                <a:srgbClr val="005B92"/>
              </a:solidFill>
              <a:highlight>
                <a:srgbClr val="FFFFFF"/>
              </a:highlight>
              <a:latin typeface="Helvetica Neue"/>
              <a:ea typeface="Helvetica Neue"/>
              <a:cs typeface="Helvetica Neue"/>
              <a:sym typeface="Helvetica Neue"/>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70" name="Google Shape;270;g1328c66422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323cf0296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Source: David O. Warner, M.D., Keith Berge, M.D., Huaping Sun, Ph.D., Ann Harman, Ph.D., Ting Wang, Ph.D. Anesthesiology 2020; 133:342–9</a:t>
            </a:r>
            <a:endParaRPr/>
          </a:p>
          <a:p>
            <a:pPr marL="0" lvl="0" indent="0" algn="l" rtl="0">
              <a:spcBef>
                <a:spcPts val="0"/>
              </a:spcBef>
              <a:spcAft>
                <a:spcPts val="0"/>
              </a:spcAft>
              <a:buNone/>
            </a:pPr>
            <a:endParaRPr/>
          </a:p>
        </p:txBody>
      </p:sp>
      <p:sp>
        <p:nvSpPr>
          <p:cNvPr id="278" name="Google Shape;278;g1323cf0296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328c66422e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Source: </a:t>
            </a:r>
            <a:r>
              <a:rPr lang="en-US" u="sng">
                <a:solidFill>
                  <a:schemeClr val="hlink"/>
                </a:solidFill>
                <a:hlinkClick r:id="rId3"/>
              </a:rPr>
              <a:t>https://www.uptodate.com/contents/substance-use-disorders-in-physicians-epidemiology-clinical-manifestations-identification-and-engagement#H1</a:t>
            </a:r>
            <a:r>
              <a:rPr lang="en-US"/>
              <a:t> </a:t>
            </a:r>
            <a:endParaRPr/>
          </a:p>
          <a:p>
            <a:pPr marL="0" lvl="0" indent="0" algn="l" rtl="0">
              <a:lnSpc>
                <a:spcPct val="115000"/>
              </a:lnSpc>
              <a:spcBef>
                <a:spcPts val="0"/>
              </a:spcBef>
              <a:spcAft>
                <a:spcPts val="0"/>
              </a:spcAft>
              <a:buNone/>
            </a:pPr>
            <a:r>
              <a:rPr lang="en-US">
                <a:solidFill>
                  <a:srgbClr val="232323"/>
                </a:solidFill>
                <a:highlight>
                  <a:srgbClr val="FFFFFF"/>
                </a:highlight>
              </a:rPr>
              <a:t>Merlo LJ, Gold MS. Successful treatment of physicians with addictions. Psychiatric Times 2009; 26 http://www.psychiatrictimes.com/display/article/10168/1444802# (Accessed on September 22, 2014).</a:t>
            </a:r>
            <a:endParaRPr>
              <a:solidFill>
                <a:srgbClr val="232323"/>
              </a:solidFill>
              <a:highlight>
                <a:srgbClr val="FFFFFF"/>
              </a:highlight>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4">
                  <a:extLst>
                    <a:ext uri="{A12FA001-AC4F-418D-AE19-62706E023703}">
                      <ahyp:hlinkClr xmlns:ahyp="http://schemas.microsoft.com/office/drawing/2018/hyperlinkcolor" val="tx"/>
                    </a:ext>
                  </a:extLst>
                </a:hlinkClick>
              </a:rPr>
              <a:t>Eells MA. Interventions with alcoholics and their families. Nurs Clin North Am 1986; 21:493.</a:t>
            </a:r>
            <a:endParaRPr>
              <a:solidFill>
                <a:srgbClr val="005B92"/>
              </a:solidFill>
              <a:highlight>
                <a:srgbClr val="FFFFFF"/>
              </a:highlight>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5">
                  <a:extLst>
                    <a:ext uri="{A12FA001-AC4F-418D-AE19-62706E023703}">
                      <ahyp:hlinkClr xmlns:ahyp="http://schemas.microsoft.com/office/drawing/2018/hyperlinkcolor" val="tx"/>
                    </a:ext>
                  </a:extLst>
                </a:hlinkClick>
              </a:rPr>
              <a:t>Schernhammer E. Taking their own lives -- the high rate of physician suicide. N Engl J Med 2005; 352:2473.</a:t>
            </a:r>
            <a:endParaRPr>
              <a:solidFill>
                <a:srgbClr val="005B92"/>
              </a:solidFill>
              <a:highlight>
                <a:srgbClr val="FFFFFF"/>
              </a:highlight>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6">
                  <a:extLst>
                    <a:ext uri="{A12FA001-AC4F-418D-AE19-62706E023703}">
                      <ahyp:hlinkClr xmlns:ahyp="http://schemas.microsoft.com/office/drawing/2018/hyperlinkcolor" val="tx"/>
                    </a:ext>
                  </a:extLst>
                </a:hlinkClick>
              </a:rPr>
              <a:t>Schernhammer ES, Colditz GA. Suicide rates among physicians: a quantitative and gender assessment (meta-analysis). Am J Psychiatry 2004; 161:2295.</a:t>
            </a:r>
            <a:endParaRPr>
              <a:solidFill>
                <a:srgbClr val="005B92"/>
              </a:solidFill>
              <a:highlight>
                <a:srgbClr val="FFFFFF"/>
              </a:highlight>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7">
                  <a:extLst>
                    <a:ext uri="{A12FA001-AC4F-418D-AE19-62706E023703}">
                      <ahyp:hlinkClr xmlns:ahyp="http://schemas.microsoft.com/office/drawing/2018/hyperlinkcolor" val="tx"/>
                    </a:ext>
                  </a:extLst>
                </a:hlinkClick>
              </a:rPr>
              <a:t>McLellan AT, Skipper GS, Campbell M, DuPont RL. Five year outcomes in a cohort study of physicians treated for substance use disorders in the United States. BMJ 2008; 337:a2038.</a:t>
            </a:r>
            <a:endParaRPr>
              <a:solidFill>
                <a:srgbClr val="005B92"/>
              </a:solidFill>
              <a:highlight>
                <a:srgbClr val="FFFFFF"/>
              </a:highlight>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8">
                  <a:extLst>
                    <a:ext uri="{A12FA001-AC4F-418D-AE19-62706E023703}">
                      <ahyp:hlinkClr xmlns:ahyp="http://schemas.microsoft.com/office/drawing/2018/hyperlinkcolor" val="tx"/>
                    </a:ext>
                  </a:extLst>
                </a:hlinkClick>
              </a:rPr>
              <a:t>Menk EJ, Baumgarten RK, Kingsley CP, et al. Success of reentry into anesthesiology training programs by residents with a history of substance abuse. JAMA 1990; 263:3060.</a:t>
            </a:r>
            <a:endParaRPr>
              <a:solidFill>
                <a:srgbClr val="005B92"/>
              </a:solidFill>
              <a:highlight>
                <a:srgbClr val="FFFFFF"/>
              </a:highlight>
            </a:endParaRPr>
          </a:p>
          <a:p>
            <a:pPr marL="0" lvl="0" indent="0" algn="l" rtl="0">
              <a:lnSpc>
                <a:spcPct val="115000"/>
              </a:lnSpc>
              <a:spcBef>
                <a:spcPts val="0"/>
              </a:spcBef>
              <a:spcAft>
                <a:spcPts val="0"/>
              </a:spcAft>
              <a:buNone/>
            </a:pPr>
            <a:r>
              <a:rPr lang="en-US">
                <a:solidFill>
                  <a:srgbClr val="232323"/>
                </a:solidFill>
                <a:highlight>
                  <a:srgbClr val="FFFFFF"/>
                </a:highlight>
              </a:rPr>
              <a:t>GMC. Doctors who commit suicide while under GMC fitness to practise investigation. 2014. www.gmc-uk.org/Internal_review_into_suicide_in_FTP_processes.pdf_59088696.pdf (Accessed on February 19, 2016).</a:t>
            </a:r>
            <a:endParaRPr>
              <a:solidFill>
                <a:srgbClr val="232323"/>
              </a:solidFill>
              <a:highlight>
                <a:srgbClr val="FFFFFF"/>
              </a:highlight>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9">
                  <a:extLst>
                    <a:ext uri="{A12FA001-AC4F-418D-AE19-62706E023703}">
                      <ahyp:hlinkClr xmlns:ahyp="http://schemas.microsoft.com/office/drawing/2018/hyperlinkcolor" val="tx"/>
                    </a:ext>
                  </a:extLst>
                </a:hlinkClick>
              </a:rPr>
              <a:t>Brooks E, Gendel MH, Parry AL, et al. Challenging cognitive cases among physician populations: case vignettes and recommendations. Occup Med (Lond) 2017; 67:68.</a:t>
            </a:r>
            <a:endParaRPr>
              <a:solidFill>
                <a:srgbClr val="005B92"/>
              </a:solidFill>
              <a:highlight>
                <a:srgbClr val="FFFFFF"/>
              </a:highlight>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86" name="Google Shape;286;g1328c66422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328c66422e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Source: </a:t>
            </a:r>
            <a:r>
              <a:rPr lang="en-US" u="sng">
                <a:solidFill>
                  <a:schemeClr val="hlink"/>
                </a:solidFill>
                <a:hlinkClick r:id="rId3"/>
              </a:rPr>
              <a:t>https://www.uptodate.com/contents/substance-use-disorders-in-physicians-epidemiology-clinical-manifestations-identification-and-engagement#H1</a:t>
            </a:r>
            <a:r>
              <a:rPr lang="en-US"/>
              <a:t> </a:t>
            </a:r>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4">
                  <a:extLst>
                    <a:ext uri="{A12FA001-AC4F-418D-AE19-62706E023703}">
                      <ahyp:hlinkClr xmlns:ahyp="http://schemas.microsoft.com/office/drawing/2018/hyperlinkcolor" val="tx"/>
                    </a:ext>
                  </a:extLst>
                </a:hlinkClick>
              </a:rPr>
              <a:t>Merlo LJ, Trejo-Lopez J, Conwell T, Rivenbark J. Patterns of substance use initiation among healthcare professionals in recovery. Am J Addict 2013; 22:605.</a:t>
            </a:r>
            <a:endParaRPr>
              <a:solidFill>
                <a:srgbClr val="005B92"/>
              </a:solidFill>
              <a:highlight>
                <a:srgbClr val="FFFFFF"/>
              </a:highlight>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5">
                  <a:extLst>
                    <a:ext uri="{A12FA001-AC4F-418D-AE19-62706E023703}">
                      <ahyp:hlinkClr xmlns:ahyp="http://schemas.microsoft.com/office/drawing/2018/hyperlinkcolor" val="tx"/>
                    </a:ext>
                  </a:extLst>
                </a:hlinkClick>
              </a:rPr>
              <a:t>Baldwin DC Jr, Hughes PH, Conard SE, et al. Substance use among senior medical students. A survey of 23 medical schools. JAMA 1991; 265:2074.</a:t>
            </a:r>
            <a:endParaRPr>
              <a:solidFill>
                <a:srgbClr val="005B92"/>
              </a:solidFill>
              <a:highlight>
                <a:srgbClr val="FFFFFF"/>
              </a:highlight>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6">
                  <a:extLst>
                    <a:ext uri="{A12FA001-AC4F-418D-AE19-62706E023703}">
                      <ahyp:hlinkClr xmlns:ahyp="http://schemas.microsoft.com/office/drawing/2018/hyperlinkcolor" val="tx"/>
                    </a:ext>
                  </a:extLst>
                </a:hlinkClick>
              </a:rPr>
              <a:t>Conard S, Hughes P, Baldwin DC Jr, et al. Substance use by fourth-year students at 13 U.S. medical schools. J Med Educ 1988; 63:747.</a:t>
            </a:r>
            <a:endParaRPr>
              <a:solidFill>
                <a:srgbClr val="005B92"/>
              </a:solidFill>
              <a:highlight>
                <a:srgbClr val="FFFFFF"/>
              </a:highlight>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7">
                  <a:extLst>
                    <a:ext uri="{A12FA001-AC4F-418D-AE19-62706E023703}">
                      <ahyp:hlinkClr xmlns:ahyp="http://schemas.microsoft.com/office/drawing/2018/hyperlinkcolor" val="tx"/>
                    </a:ext>
                  </a:extLst>
                </a:hlinkClick>
              </a:rPr>
              <a:t>Conard SE, Hughes P, Baldwin D, et al. Substance use and the resident physician: a national study. Res Med Educ 1988; 27:256.</a:t>
            </a:r>
            <a:endParaRPr>
              <a:solidFill>
                <a:srgbClr val="005B92"/>
              </a:solidFill>
              <a:highlight>
                <a:srgbClr val="FFFFFF"/>
              </a:highlight>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8">
                  <a:extLst>
                    <a:ext uri="{A12FA001-AC4F-418D-AE19-62706E023703}">
                      <ahyp:hlinkClr xmlns:ahyp="http://schemas.microsoft.com/office/drawing/2018/hyperlinkcolor" val="tx"/>
                    </a:ext>
                  </a:extLst>
                </a:hlinkClick>
              </a:rPr>
              <a:t>Dyrbye LN, West CP, Satele D, et al. A national study of medical students' attitudes toward self-prescribing and responsibility to report impaired colleagues. Acad Med 2015; 90:485.</a:t>
            </a:r>
            <a:endParaRPr>
              <a:solidFill>
                <a:srgbClr val="005B92"/>
              </a:solidFill>
              <a:highlight>
                <a:srgbClr val="FFFFFF"/>
              </a:highlight>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94" name="Google Shape;294;g1328c66422e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33b08a8b3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Source: </a:t>
            </a:r>
            <a:r>
              <a:rPr lang="en-US">
                <a:solidFill>
                  <a:srgbClr val="212121"/>
                </a:solidFill>
                <a:highlight>
                  <a:schemeClr val="lt1"/>
                </a:highlight>
              </a:rPr>
              <a:t>JAMA. 2005;293:1453-1460 www.jama.com</a:t>
            </a:r>
            <a:endParaRPr sz="1500">
              <a:solidFill>
                <a:srgbClr val="5B616B"/>
              </a:solidFill>
              <a:highlight>
                <a:srgbClr val="FFFFFF"/>
              </a:highlight>
            </a:endParaRPr>
          </a:p>
          <a:p>
            <a:pPr marL="0" lvl="0" indent="0" algn="l" rtl="0">
              <a:spcBef>
                <a:spcPts val="0"/>
              </a:spcBef>
              <a:spcAft>
                <a:spcPts val="0"/>
              </a:spcAft>
              <a:buNone/>
            </a:pPr>
            <a:endParaRPr sz="1200">
              <a:solidFill>
                <a:srgbClr val="5B616B"/>
              </a:solidFill>
              <a:highlight>
                <a:srgbClr val="FFFFFF"/>
              </a:highlight>
              <a:latin typeface="Roboto"/>
              <a:ea typeface="Roboto"/>
              <a:cs typeface="Roboto"/>
              <a:sym typeface="Roboto"/>
            </a:endParaRPr>
          </a:p>
        </p:txBody>
      </p:sp>
      <p:sp>
        <p:nvSpPr>
          <p:cNvPr id="302" name="Google Shape;302;g133b08a8b3d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33b08a8b3d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Source: </a:t>
            </a:r>
            <a:r>
              <a:rPr lang="en-US">
                <a:solidFill>
                  <a:srgbClr val="212121"/>
                </a:solidFill>
                <a:highlight>
                  <a:schemeClr val="lt1"/>
                </a:highlight>
              </a:rPr>
              <a:t>Shaw, et al. Journal of Advanced Nursing, 2004 (Submitted for publication 2 June 2003, Accepted for publication 21 December 2003)</a:t>
            </a:r>
            <a:endParaRPr>
              <a:solidFill>
                <a:srgbClr val="212121"/>
              </a:solidFill>
              <a:highlight>
                <a:schemeClr val="lt1"/>
              </a:highlight>
            </a:endParaRPr>
          </a:p>
          <a:p>
            <a:pPr marL="0" lvl="0" indent="0" algn="l" rtl="0">
              <a:spcBef>
                <a:spcPts val="0"/>
              </a:spcBef>
              <a:spcAft>
                <a:spcPts val="0"/>
              </a:spcAft>
              <a:buNone/>
            </a:pPr>
            <a:endParaRPr sz="800" b="1">
              <a:solidFill>
                <a:srgbClr val="212121"/>
              </a:solidFill>
              <a:highlight>
                <a:schemeClr val="lt1"/>
              </a:highlight>
              <a:latin typeface="Calibri"/>
              <a:ea typeface="Calibri"/>
              <a:cs typeface="Calibri"/>
              <a:sym typeface="Calibri"/>
            </a:endParaRPr>
          </a:p>
          <a:p>
            <a:pPr marL="0" lvl="0" indent="0" algn="l" rtl="0">
              <a:spcBef>
                <a:spcPts val="0"/>
              </a:spcBef>
              <a:spcAft>
                <a:spcPts val="0"/>
              </a:spcAft>
              <a:buNone/>
            </a:pPr>
            <a:endParaRPr sz="1200">
              <a:solidFill>
                <a:srgbClr val="5B616B"/>
              </a:solidFill>
              <a:highlight>
                <a:srgbClr val="FFFFFF"/>
              </a:highlight>
              <a:latin typeface="Roboto"/>
              <a:ea typeface="Roboto"/>
              <a:cs typeface="Roboto"/>
              <a:sym typeface="Roboto"/>
            </a:endParaRPr>
          </a:p>
        </p:txBody>
      </p:sp>
      <p:sp>
        <p:nvSpPr>
          <p:cNvPr id="310" name="Google Shape;310;g133b08a8b3d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33cd7196bd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133cd7196bd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 </a:t>
            </a:r>
            <a:endParaRPr/>
          </a:p>
        </p:txBody>
      </p:sp>
      <p:sp>
        <p:nvSpPr>
          <p:cNvPr id="319" name="Google Shape;319;g133cd7196bd_0_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NSDUH 2020, https://www.samhsa.gov/data/release/2020-national-survey-drug-use-and-health-nsduh-releases</a:t>
            </a:r>
            <a:endParaRPr/>
          </a:p>
        </p:txBody>
      </p:sp>
      <p:sp>
        <p:nvSpPr>
          <p:cNvPr id="327" name="Google Shape;32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NSDUH 2020, https://www.samhsa.gov/data/release/2020-national-survey-drug-use-and-health-nsduh-releases</a:t>
            </a:r>
            <a:endParaRPr/>
          </a:p>
        </p:txBody>
      </p:sp>
      <p:sp>
        <p:nvSpPr>
          <p:cNvPr id="338" name="Google Shape;338;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Source: slides from Dr. Volkow at Virtual ASAM 4/2021</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349" name="Google Shape;34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https://www.aafp.org/pubs/afp/issues/2021/0301/p302.html#afp20210301p302-b3</a:t>
            </a:r>
            <a:endParaRPr/>
          </a:p>
        </p:txBody>
      </p:sp>
      <p:sp>
        <p:nvSpPr>
          <p:cNvPr id="128" name="Google Shape;128;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Source: https://www.cdc.gov/nchs/nvss/vsrr/drug-overdose-data.htm and https://www.whitehouse.gov/ondcp/briefing-room/2022/05/11/statement-from-dr-rahul-gupta-on-todays-cdc-overdose-death-data-4/</a:t>
            </a:r>
            <a:endParaRPr/>
          </a:p>
        </p:txBody>
      </p:sp>
      <p:sp>
        <p:nvSpPr>
          <p:cNvPr id="360" name="Google Shape;360;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Source: https://www.cdc.gov/nchs/nvss/vsrr/drug-overdose-data.htm and thanks to Andrew Heck, OASAS, for his analysis of the data</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70" name="Google Shape;370;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https://cdn.jamanetwork.com/ama/content_public/journal/jama/0/jld220016f1_1647557636.3336.png?Expires=1650673226&amp;Signature=dQn4aXAer~N~yh3GrfXvf9hy0pg-Eej9qf4CJFKZiH1xXAbundrcvC8rMB1zsQMvBev5bPkUeMihjOeMl6C69H0PJPOjkPpYzFiTYv7Y3bPfcGqbpPikEG89UCQW1Bp1pa9vFfQUSFHgMmpJEEpwEWrtwLnAaTLmKW7d8xgkd594HT5DACvxkAaiyINE3algCw1P9Ui1gjV74ukl8Sqgc1AOUQxlTHQ8YzF-M7y5RyouilaWFkh5Wwl5fcOi5Ue0hvwhJy9AxEisu4sqPJSJ8w-iVOClyCnPVPIzutugwgwVA-ZEQUNfbC-cFQP-qGJC07FgP4Aki337Ot9afdUFzA__&amp;Key-Pair-Id=APKAIE5G5CRDK6RD3PGA and </a:t>
            </a:r>
            <a:r>
              <a:rPr lang="en-US" sz="1800" b="1">
                <a:solidFill>
                  <a:srgbClr val="333333"/>
                </a:solidFill>
                <a:latin typeface="Helvetica Neue"/>
                <a:ea typeface="Helvetica Neue"/>
                <a:cs typeface="Helvetica Neue"/>
                <a:sym typeface="Helvetica Neue"/>
              </a:rPr>
              <a:t>Alcohol-Related Deaths During the COVID-19 Pandemic</a:t>
            </a:r>
            <a:endParaRPr sz="1800" b="1">
              <a:solidFill>
                <a:schemeClr val="dk1"/>
              </a:solidFill>
              <a:latin typeface="Calibri"/>
              <a:ea typeface="Calibri"/>
              <a:cs typeface="Calibri"/>
              <a:sym typeface="Calibri"/>
            </a:endParaRPr>
          </a:p>
          <a:p>
            <a:pPr marL="0" marR="0" lvl="0" indent="0" algn="l" rtl="0">
              <a:spcBef>
                <a:spcPts val="420"/>
              </a:spcBef>
              <a:spcAft>
                <a:spcPts val="0"/>
              </a:spcAft>
              <a:buNone/>
            </a:pPr>
            <a:r>
              <a:rPr lang="en-US" sz="1800" u="sng">
                <a:solidFill>
                  <a:srgbClr val="444444"/>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Aaron M. White, PhD</a:t>
            </a:r>
            <a:r>
              <a:rPr lang="en-US" sz="1800" u="sng" baseline="30000">
                <a:solidFill>
                  <a:srgbClr val="444444"/>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1</a:t>
            </a:r>
            <a:r>
              <a:rPr lang="en-US" sz="1800">
                <a:solidFill>
                  <a:srgbClr val="333333"/>
                </a:solidFill>
                <a:latin typeface="Helvetica Neue"/>
                <a:ea typeface="Helvetica Neue"/>
                <a:cs typeface="Helvetica Neue"/>
                <a:sym typeface="Helvetica Neue"/>
              </a:rPr>
              <a:t>; </a:t>
            </a:r>
            <a:r>
              <a:rPr lang="en-US" sz="1800" u="sng">
                <a:solidFill>
                  <a:srgbClr val="444444"/>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I-Jen P. Castle, PhD</a:t>
            </a:r>
            <a:r>
              <a:rPr lang="en-US" sz="1800" u="sng" baseline="30000">
                <a:solidFill>
                  <a:srgbClr val="444444"/>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1</a:t>
            </a:r>
            <a:r>
              <a:rPr lang="en-US" sz="1800">
                <a:solidFill>
                  <a:srgbClr val="333333"/>
                </a:solidFill>
                <a:latin typeface="Helvetica Neue"/>
                <a:ea typeface="Helvetica Neue"/>
                <a:cs typeface="Helvetica Neue"/>
                <a:sym typeface="Helvetica Neue"/>
              </a:rPr>
              <a:t>; </a:t>
            </a:r>
            <a:r>
              <a:rPr lang="en-US" sz="1800" u="sng">
                <a:solidFill>
                  <a:srgbClr val="444444"/>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Patricia A. Powell, PhD</a:t>
            </a:r>
            <a:r>
              <a:rPr lang="en-US" sz="1800" u="sng" baseline="30000">
                <a:solidFill>
                  <a:srgbClr val="444444"/>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1</a:t>
            </a:r>
            <a:r>
              <a:rPr lang="en-US" sz="1800">
                <a:solidFill>
                  <a:srgbClr val="333333"/>
                </a:solidFill>
                <a:latin typeface="Helvetica Neue"/>
                <a:ea typeface="Helvetica Neue"/>
                <a:cs typeface="Helvetica Neue"/>
                <a:sym typeface="Helvetica Neue"/>
              </a:rPr>
              <a:t>; et al</a:t>
            </a:r>
            <a:r>
              <a:rPr lang="en-US" sz="1800" u="sng">
                <a:solidFill>
                  <a:srgbClr val="444444"/>
                </a:solid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Ralph W. Hingson, ScD</a:t>
            </a:r>
            <a:r>
              <a:rPr lang="en-US" sz="1800" u="sng" baseline="30000">
                <a:solidFill>
                  <a:srgbClr val="444444"/>
                </a:solid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1</a:t>
            </a:r>
            <a:r>
              <a:rPr lang="en-US" sz="1800">
                <a:solidFill>
                  <a:srgbClr val="333333"/>
                </a:solidFill>
                <a:latin typeface="Helvetica Neue"/>
                <a:ea typeface="Helvetica Neue"/>
                <a:cs typeface="Helvetica Neue"/>
                <a:sym typeface="Helvetica Neue"/>
              </a:rPr>
              <a:t>; </a:t>
            </a:r>
            <a:r>
              <a:rPr lang="en-US" sz="1800" u="sng">
                <a:solidFill>
                  <a:srgbClr val="444444"/>
                </a:solidFill>
                <a:latin typeface="Helvetica Neue"/>
                <a:ea typeface="Helvetica Neue"/>
                <a:cs typeface="Helvetica Neue"/>
                <a:sym typeface="Helvetica Neue"/>
                <a:hlinkClick r:id="rId7">
                  <a:extLst>
                    <a:ext uri="{A12FA001-AC4F-418D-AE19-62706E023703}">
                      <ahyp:hlinkClr xmlns:ahyp="http://schemas.microsoft.com/office/drawing/2018/hyperlinkcolor" val="tx"/>
                    </a:ext>
                  </a:extLst>
                </a:hlinkClick>
              </a:rPr>
              <a:t>George F. Koob, PhD</a:t>
            </a:r>
            <a:r>
              <a:rPr lang="en-US" sz="1800" u="sng" baseline="30000">
                <a:solidFill>
                  <a:srgbClr val="444444"/>
                </a:solidFill>
                <a:latin typeface="Helvetica Neue"/>
                <a:ea typeface="Helvetica Neue"/>
                <a:cs typeface="Helvetica Neue"/>
                <a:sym typeface="Helvetica Neue"/>
                <a:hlinkClick r:id="rId7">
                  <a:extLst>
                    <a:ext uri="{A12FA001-AC4F-418D-AE19-62706E023703}">
                      <ahyp:hlinkClr xmlns:ahyp="http://schemas.microsoft.com/office/drawing/2018/hyperlinkcolor" val="tx"/>
                    </a:ext>
                  </a:extLst>
                </a:hlinkClick>
              </a:rPr>
              <a:t>1</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rgbClr val="444444"/>
                </a:solidFill>
                <a:latin typeface="Helvetica Neue"/>
                <a:ea typeface="Helvetica Neue"/>
                <a:cs typeface="Helvetica Neue"/>
                <a:sym typeface="Helvetica Neue"/>
              </a:rPr>
              <a:t>Author Affiliations </a:t>
            </a:r>
            <a:r>
              <a:rPr lang="en-US" sz="1800" u="sng">
                <a:solidFill>
                  <a:srgbClr val="981B1E"/>
                </a:solidFill>
                <a:latin typeface="Helvetica Neue"/>
                <a:ea typeface="Helvetica Neue"/>
                <a:cs typeface="Helvetica Neue"/>
                <a:sym typeface="Helvetica Neue"/>
                <a:hlinkClick r:id="rId8">
                  <a:extLst>
                    <a:ext uri="{A12FA001-AC4F-418D-AE19-62706E023703}">
                      <ahyp:hlinkClr xmlns:ahyp="http://schemas.microsoft.com/office/drawing/2018/hyperlinkcolor" val="tx"/>
                    </a:ext>
                  </a:extLst>
                </a:hlinkClick>
              </a:rPr>
              <a:t>Article Information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i="1">
                <a:solidFill>
                  <a:srgbClr val="333333"/>
                </a:solidFill>
                <a:latin typeface="Helvetica Neue"/>
                <a:ea typeface="Helvetica Neue"/>
                <a:cs typeface="Helvetica Neue"/>
                <a:sym typeface="Helvetica Neue"/>
              </a:rPr>
              <a:t>JAMA. </a:t>
            </a:r>
            <a:r>
              <a:rPr lang="en-US" sz="1800">
                <a:solidFill>
                  <a:srgbClr val="333333"/>
                </a:solidFill>
                <a:latin typeface="Helvetica Neue"/>
                <a:ea typeface="Helvetica Neue"/>
                <a:cs typeface="Helvetica Neue"/>
                <a:sym typeface="Helvetica Neue"/>
              </a:rPr>
              <a:t>Published online March 18, 2022. doi:10.1001/jama.2022.4308</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78" name="Google Shape;378;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https://www.samhsa.gov/sites/default/files/dtac/mental-health-substance-use-effects-covid-pandemic-srb.pdf</a:t>
            </a:r>
            <a:endParaRPr/>
          </a:p>
        </p:txBody>
      </p:sp>
      <p:sp>
        <p:nvSpPr>
          <p:cNvPr id="389" name="Google Shape;389;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https://www.samhsa.gov/sites/default/files/dtac/mental-health-substance-use-effects-covid-pandemic-srb.pdf</a:t>
            </a:r>
            <a:endParaRPr/>
          </a:p>
        </p:txBody>
      </p:sp>
      <p:sp>
        <p:nvSpPr>
          <p:cNvPr id="398" name="Google Shape;398;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https://www.samhsa.gov/sites/default/files/dtac/mental-health-substance-use-effects-covid-pandemic-srb.pdf</a:t>
            </a:r>
            <a:endParaRPr/>
          </a:p>
        </p:txBody>
      </p:sp>
      <p:sp>
        <p:nvSpPr>
          <p:cNvPr id="407" name="Google Shape;40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33b08a8b3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g133b08a8b3d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Healthcare 2020, 8, 421; doi:10.3390/healthcare8040421</a:t>
            </a:r>
            <a:endParaRPr/>
          </a:p>
        </p:txBody>
      </p:sp>
      <p:sp>
        <p:nvSpPr>
          <p:cNvPr id="415" name="Google Shape;415;g133b08a8b3d_0_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33b08a8b3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g133b08a8b3d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Goddard and Patel, The Lancet, Volume 397, March 13, 2021 (Published Online February 23, 2021 https://doi.org/10.1016/S0140-6736(21)00436-0)</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23" name="Google Shape;423;g133b08a8b3d_0_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33b08a8b3d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133b08a8b3d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Schwartz, RM, et al. JOEM  Volume 64, Number 2, February 2022</a:t>
            </a:r>
            <a:endParaRPr/>
          </a:p>
        </p:txBody>
      </p:sp>
      <p:sp>
        <p:nvSpPr>
          <p:cNvPr id="431" name="Google Shape;431;g133b08a8b3d_0_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33b08a8b3d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g133b08a8b3d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Passemard et al. BMC Medical Education (2021) 21:529 https://doi.org/10.1186/s12909-021-02955-7</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39" name="Google Shape;439;g133b08a8b3d_0_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33b08a8b3d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g133b08a8b3d_0_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Salari et al. BMC, Globalization and Health (2020) 16:92 https://doi.org/10.1186/s12992-020-00620-0</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47" name="Google Shape;447;g133b08a8b3d_0_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31facdc91f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g131facdc91f_0_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a:t>
            </a:r>
            <a:r>
              <a:rPr lang="en-US" sz="1200" u="sng">
                <a:solidFill>
                  <a:schemeClr val="hlink"/>
                </a:solidFill>
                <a:latin typeface="Calibri"/>
                <a:ea typeface="Calibri"/>
                <a:cs typeface="Calibri"/>
                <a:sym typeface="Calibri"/>
                <a:hlinkClick r:id="rId3"/>
              </a:rPr>
              <a:t>https://doi.org/10.1016/j.psychres.2020.113130</a:t>
            </a:r>
            <a:r>
              <a:rPr lang="en-US" sz="1200">
                <a:solidFill>
                  <a:schemeClr val="dk1"/>
                </a:solidFill>
                <a:latin typeface="Calibri"/>
                <a:ea typeface="Calibri"/>
                <a:cs typeface="Calibri"/>
                <a:sym typeface="Calibri"/>
              </a:rPr>
              <a:t> (Turkey, May 2020) and </a:t>
            </a:r>
            <a:r>
              <a:rPr lang="en-US" sz="1200" u="sng">
                <a:solidFill>
                  <a:schemeClr val="hlink"/>
                </a:solidFill>
                <a:latin typeface="Calibri"/>
                <a:ea typeface="Calibri"/>
                <a:cs typeface="Calibri"/>
                <a:sym typeface="Calibri"/>
                <a:hlinkClick r:id="rId4"/>
              </a:rPr>
              <a:t>https://doi.org/10.1016/j.sleepx.2020.100017</a:t>
            </a:r>
            <a:r>
              <a:rPr lang="en-US" sz="1200">
                <a:solidFill>
                  <a:schemeClr val="dk1"/>
                </a:solidFill>
                <a:latin typeface="Calibri"/>
                <a:ea typeface="Calibri"/>
                <a:cs typeface="Calibri"/>
                <a:sym typeface="Calibri"/>
              </a:rPr>
              <a:t> (Iraq, 2020)</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55" name="Google Shape;455;g131facdc91f_0_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1323cf0296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g1323cf02960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a:t>
            </a:r>
            <a:r>
              <a:rPr lang="en-US" sz="1200" u="sng">
                <a:solidFill>
                  <a:schemeClr val="hlink"/>
                </a:solidFill>
                <a:latin typeface="Calibri"/>
                <a:ea typeface="Calibri"/>
                <a:cs typeface="Calibri"/>
                <a:sym typeface="Calibri"/>
                <a:hlinkClick r:id="rId3"/>
              </a:rPr>
              <a:t>https://physiciansfoundation.org/physician-leadership/physician-and-patient-surveys/</a:t>
            </a:r>
            <a:r>
              <a:rPr lang="en-US" sz="1200">
                <a:solidFill>
                  <a:schemeClr val="dk1"/>
                </a:solidFill>
                <a:latin typeface="Calibri"/>
                <a:ea typeface="Calibri"/>
                <a:cs typeface="Calibri"/>
                <a:sym typeface="Calibri"/>
              </a:rPr>
              <a:t> (2020 and 2021)</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66" name="Google Shape;466;g1323cf02960_0_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31facdc91f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g131facdc91f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dk1"/>
                </a:solidFill>
                <a:latin typeface="Calibri"/>
                <a:ea typeface="Calibri"/>
                <a:cs typeface="Calibri"/>
                <a:sym typeface="Calibri"/>
              </a:rPr>
              <a:t>Source: </a:t>
            </a:r>
            <a:r>
              <a:rPr lang="en-US" sz="1200" u="sng" dirty="0">
                <a:solidFill>
                  <a:schemeClr val="hlink"/>
                </a:solidFill>
                <a:latin typeface="Calibri"/>
                <a:ea typeface="Calibri"/>
                <a:cs typeface="Calibri"/>
                <a:sym typeface="Calibri"/>
                <a:hlinkClick r:id="rId3"/>
              </a:rPr>
              <a:t>https://doi.org/10.1016/j.jacr.2020.05.021</a:t>
            </a:r>
            <a:r>
              <a:rPr lang="en-US" sz="1200" dirty="0">
                <a:solidFill>
                  <a:schemeClr val="dk1"/>
                </a:solidFill>
                <a:latin typeface="Calibri"/>
                <a:ea typeface="Calibri"/>
                <a:cs typeface="Calibri"/>
                <a:sym typeface="Calibri"/>
              </a:rPr>
              <a:t> (July 2020)</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477" name="Google Shape;477;g131facdc91f_0_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133cd719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g133cd7196bd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 </a:t>
            </a:r>
            <a:endParaRPr/>
          </a:p>
        </p:txBody>
      </p:sp>
      <p:sp>
        <p:nvSpPr>
          <p:cNvPr id="489" name="Google Shape;489;g133cd7196bd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33b08a8b3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Source: </a:t>
            </a:r>
            <a:r>
              <a:rPr lang="en-US">
                <a:solidFill>
                  <a:schemeClr val="dk1"/>
                </a:solidFill>
              </a:rPr>
              <a:t>WELL Toolkit (2020), https://gmewellness.upmc.com/</a:t>
            </a:r>
            <a:endParaRPr b="1">
              <a:solidFill>
                <a:srgbClr val="212121"/>
              </a:solidFill>
              <a:highlight>
                <a:schemeClr val="lt1"/>
              </a:highlight>
              <a:latin typeface="Calibri"/>
              <a:ea typeface="Calibri"/>
              <a:cs typeface="Calibri"/>
              <a:sym typeface="Calibri"/>
            </a:endParaRPr>
          </a:p>
          <a:p>
            <a:pPr marL="0" lvl="0" indent="0" algn="l" rtl="0">
              <a:spcBef>
                <a:spcPts val="0"/>
              </a:spcBef>
              <a:spcAft>
                <a:spcPts val="0"/>
              </a:spcAft>
              <a:buNone/>
            </a:pPr>
            <a:endParaRPr sz="800" b="1">
              <a:solidFill>
                <a:srgbClr val="212121"/>
              </a:solidFill>
              <a:highlight>
                <a:schemeClr val="lt1"/>
              </a:highlight>
              <a:latin typeface="Calibri"/>
              <a:ea typeface="Calibri"/>
              <a:cs typeface="Calibri"/>
              <a:sym typeface="Calibri"/>
            </a:endParaRPr>
          </a:p>
          <a:p>
            <a:pPr marL="0" lvl="0" indent="0" algn="l" rtl="0">
              <a:spcBef>
                <a:spcPts val="0"/>
              </a:spcBef>
              <a:spcAft>
                <a:spcPts val="0"/>
              </a:spcAft>
              <a:buNone/>
            </a:pPr>
            <a:endParaRPr sz="1200">
              <a:solidFill>
                <a:srgbClr val="5B616B"/>
              </a:solidFill>
              <a:highlight>
                <a:srgbClr val="FFFFFF"/>
              </a:highlight>
              <a:latin typeface="Roboto"/>
              <a:ea typeface="Roboto"/>
              <a:cs typeface="Roboto"/>
              <a:sym typeface="Roboto"/>
            </a:endParaRPr>
          </a:p>
        </p:txBody>
      </p:sp>
      <p:sp>
        <p:nvSpPr>
          <p:cNvPr id="496" name="Google Shape;496;g133b08a8b3d_0_1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33cd7196b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g133cd7196bd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 </a:t>
            </a:r>
            <a:endParaRPr/>
          </a:p>
        </p:txBody>
      </p:sp>
      <p:sp>
        <p:nvSpPr>
          <p:cNvPr id="506" name="Google Shape;506;g133cd7196bd_0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33b08a8b3d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g133b08a8b3d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Samet JH, Liebschutz J. Beyond “Heal Thyself”: Physicians as Patients—An Uneasy Role. Ann Intern Med. 2019;170:893–894. WELL Toolkit (2020), https://gmewellness.upmc.com/</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14" name="Google Shape;514;g133b08a8b3d_0_1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328c66422e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g1328c66422e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a:t>
            </a:r>
            <a:r>
              <a:rPr lang="en-US" sz="1100">
                <a:solidFill>
                  <a:schemeClr val="dk1"/>
                </a:solidFill>
              </a:rPr>
              <a:t> </a:t>
            </a:r>
            <a:r>
              <a:rPr lang="en-US" sz="1100" u="sng">
                <a:solidFill>
                  <a:schemeClr val="hlink"/>
                </a:solidFill>
                <a:hlinkClick r:id="rId3"/>
              </a:rPr>
              <a:t>https://www.aafp.org/pubs/afp/issues/2021/0301/p302.html#afp20210301p302-b3</a:t>
            </a:r>
            <a:r>
              <a:rPr lang="en-US" sz="1100">
                <a:solidFill>
                  <a:schemeClr val="dk1"/>
                </a:solidFill>
              </a:rPr>
              <a:t> (</a:t>
            </a:r>
            <a:r>
              <a:rPr lang="en-US" sz="1100" i="1">
                <a:solidFill>
                  <a:srgbClr val="09142A"/>
                </a:solidFill>
                <a:highlight>
                  <a:srgbClr val="FFFFFF"/>
                </a:highlight>
              </a:rPr>
              <a:t>Am Fam Physician.</a:t>
            </a:r>
            <a:r>
              <a:rPr lang="en-US" sz="1100">
                <a:solidFill>
                  <a:srgbClr val="09142A"/>
                </a:solidFill>
                <a:highlight>
                  <a:srgbClr val="FFFFFF"/>
                </a:highlight>
              </a:rPr>
              <a:t> 2021;103(5):302-304)</a:t>
            </a:r>
            <a:endParaRPr sz="1100">
              <a:solidFill>
                <a:schemeClr val="dk1"/>
              </a:solidFill>
            </a:endParaRPr>
          </a:p>
          <a:p>
            <a:pPr marL="457200" lvl="0" indent="0" algn="l" rtl="0">
              <a:lnSpc>
                <a:spcPct val="150000"/>
              </a:lnSpc>
              <a:spcBef>
                <a:spcPts val="0"/>
              </a:spcBef>
              <a:spcAft>
                <a:spcPts val="0"/>
              </a:spcAft>
              <a:buNone/>
            </a:pPr>
            <a:r>
              <a:rPr lang="en-US" sz="1100">
                <a:solidFill>
                  <a:srgbClr val="09142A"/>
                </a:solidFill>
                <a:highlight>
                  <a:srgbClr val="FFFFFF"/>
                </a:highlight>
              </a:rPr>
              <a:t>Baldisseri MR. Impaired healthcare professional. </a:t>
            </a:r>
            <a:r>
              <a:rPr lang="en-US" sz="1100" i="1">
                <a:solidFill>
                  <a:srgbClr val="09142A"/>
                </a:solidFill>
                <a:highlight>
                  <a:srgbClr val="FFFFFF"/>
                </a:highlight>
              </a:rPr>
              <a:t>Crit Care Med. </a:t>
            </a:r>
            <a:r>
              <a:rPr lang="en-US" sz="1100">
                <a:solidFill>
                  <a:srgbClr val="09142A"/>
                </a:solidFill>
                <a:highlight>
                  <a:srgbClr val="FFFFFF"/>
                </a:highlight>
              </a:rPr>
              <a:t>2007;35(2 suppl):S106-S116.</a:t>
            </a:r>
            <a:endParaRPr sz="1100">
              <a:solidFill>
                <a:srgbClr val="09142A"/>
              </a:solidFill>
              <a:highlight>
                <a:srgbClr val="FFFFFF"/>
              </a:highlight>
            </a:endParaRPr>
          </a:p>
          <a:p>
            <a:pPr marL="457200" lvl="0" indent="0" algn="l" rtl="0">
              <a:lnSpc>
                <a:spcPct val="150000"/>
              </a:lnSpc>
              <a:spcBef>
                <a:spcPts val="0"/>
              </a:spcBef>
              <a:spcAft>
                <a:spcPts val="0"/>
              </a:spcAft>
              <a:buNone/>
            </a:pPr>
            <a:r>
              <a:rPr lang="en-US" sz="1100">
                <a:solidFill>
                  <a:srgbClr val="09142A"/>
                </a:solidFill>
                <a:highlight>
                  <a:srgbClr val="FFFFFF"/>
                </a:highlight>
              </a:rPr>
              <a:t>Oreskovich MR, Shanafelt T, Dyrbye LN, et al.; The prevalence of substance use disorders in American physicians. </a:t>
            </a:r>
            <a:r>
              <a:rPr lang="en-US" sz="1100" i="1">
                <a:solidFill>
                  <a:srgbClr val="09142A"/>
                </a:solidFill>
                <a:highlight>
                  <a:srgbClr val="FFFFFF"/>
                </a:highlight>
              </a:rPr>
              <a:t>Am J Addict. </a:t>
            </a:r>
            <a:r>
              <a:rPr lang="en-US" sz="1100">
                <a:solidFill>
                  <a:srgbClr val="09142A"/>
                </a:solidFill>
                <a:highlight>
                  <a:srgbClr val="FFFFFF"/>
                </a:highlight>
              </a:rPr>
              <a:t>2015;24(1):30-38.</a:t>
            </a:r>
            <a:endParaRPr sz="1100">
              <a:solidFill>
                <a:srgbClr val="09142A"/>
              </a:solidFill>
              <a:highlight>
                <a:srgbClr val="FFFFFF"/>
              </a:highlight>
            </a:endParaRPr>
          </a:p>
          <a:p>
            <a:pPr marL="457200" lvl="0" indent="0" algn="l" rtl="0">
              <a:lnSpc>
                <a:spcPct val="150000"/>
              </a:lnSpc>
              <a:spcBef>
                <a:spcPts val="0"/>
              </a:spcBef>
              <a:spcAft>
                <a:spcPts val="0"/>
              </a:spcAft>
              <a:buNone/>
            </a:pPr>
            <a:r>
              <a:rPr lang="en-US" sz="1100">
                <a:solidFill>
                  <a:srgbClr val="09142A"/>
                </a:solidFill>
                <a:highlight>
                  <a:srgbClr val="FFFFFF"/>
                </a:highlight>
              </a:rPr>
              <a:t>Booth JV, Grossman D, Moore J, et al.; Substance abuse among physicians: a survey of academic anesthesiology programs. </a:t>
            </a:r>
            <a:r>
              <a:rPr lang="en-US" sz="1100" i="1">
                <a:solidFill>
                  <a:srgbClr val="09142A"/>
                </a:solidFill>
                <a:highlight>
                  <a:srgbClr val="FFFFFF"/>
                </a:highlight>
              </a:rPr>
              <a:t>Anesth Analg. </a:t>
            </a:r>
            <a:r>
              <a:rPr lang="en-US" sz="1100">
                <a:solidFill>
                  <a:srgbClr val="09142A"/>
                </a:solidFill>
                <a:highlight>
                  <a:srgbClr val="FFFFFF"/>
                </a:highlight>
              </a:rPr>
              <a:t>2002;95(4):1024-1030.</a:t>
            </a:r>
            <a:endParaRPr sz="1100">
              <a:solidFill>
                <a:srgbClr val="09142A"/>
              </a:solidFill>
              <a:highlight>
                <a:srgbClr val="FFFFFF"/>
              </a:highlight>
            </a:endParaRPr>
          </a:p>
          <a:p>
            <a:pPr marL="457200" lvl="0" indent="0" algn="l" rtl="0">
              <a:lnSpc>
                <a:spcPct val="150000"/>
              </a:lnSpc>
              <a:spcBef>
                <a:spcPts val="0"/>
              </a:spcBef>
              <a:spcAft>
                <a:spcPts val="0"/>
              </a:spcAft>
              <a:buNone/>
            </a:pPr>
            <a:r>
              <a:rPr lang="en-US" sz="1100">
                <a:solidFill>
                  <a:srgbClr val="09142A"/>
                </a:solidFill>
                <a:highlight>
                  <a:srgbClr val="FFFFFF"/>
                </a:highlight>
              </a:rPr>
              <a:t>Merlo LJ, Trejo-Lopez J, Conwell T, et al.; Patterns of substance use initiation among healthcare professionals in recovery. </a:t>
            </a:r>
            <a:r>
              <a:rPr lang="en-US" sz="1100" i="1">
                <a:solidFill>
                  <a:srgbClr val="09142A"/>
                </a:solidFill>
                <a:highlight>
                  <a:srgbClr val="FFFFFF"/>
                </a:highlight>
              </a:rPr>
              <a:t>Am J Addict. </a:t>
            </a:r>
            <a:r>
              <a:rPr lang="en-US" sz="1100">
                <a:solidFill>
                  <a:srgbClr val="09142A"/>
                </a:solidFill>
                <a:highlight>
                  <a:srgbClr val="FFFFFF"/>
                </a:highlight>
              </a:rPr>
              <a:t>2013;22(6):605-612.</a:t>
            </a:r>
            <a:endParaRPr sz="1100">
              <a:solidFill>
                <a:srgbClr val="09142A"/>
              </a:solidFill>
              <a:highlight>
                <a:srgbClr val="FFFFFF"/>
              </a:highlight>
            </a:endParaRPr>
          </a:p>
          <a:p>
            <a:pPr marL="0" marR="0" lvl="0" indent="0" algn="l" rtl="0">
              <a:spcBef>
                <a:spcPts val="0"/>
              </a:spcBef>
              <a:spcAft>
                <a:spcPts val="0"/>
              </a:spcAft>
              <a:buNone/>
            </a:pPr>
            <a:endParaRPr sz="1100">
              <a:solidFill>
                <a:schemeClr val="dk1"/>
              </a:solidFill>
            </a:endParaRPr>
          </a:p>
        </p:txBody>
      </p:sp>
      <p:sp>
        <p:nvSpPr>
          <p:cNvPr id="522" name="Google Shape;522;g1328c66422e_0_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328c66422e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Source: </a:t>
            </a:r>
            <a:r>
              <a:rPr lang="en-US" u="sng">
                <a:solidFill>
                  <a:schemeClr val="hlink"/>
                </a:solidFill>
                <a:hlinkClick r:id="rId3"/>
              </a:rPr>
              <a:t>https://www.uptodate.com/contents/substance-use-disorders-in-physicians-epidemiology-clinical-manifestations-identification-and-engagement#H1</a:t>
            </a:r>
            <a:r>
              <a:rPr lang="en-US"/>
              <a:t> </a:t>
            </a:r>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4">
                  <a:extLst>
                    <a:ext uri="{A12FA001-AC4F-418D-AE19-62706E023703}">
                      <ahyp:hlinkClr xmlns:ahyp="http://schemas.microsoft.com/office/drawing/2018/hyperlinkcolor" val="tx"/>
                    </a:ext>
                  </a:extLst>
                </a:hlinkClick>
              </a:rPr>
              <a:t>Farber NJ, Gilibert SG, Aboff BM, et al. Physicians' willingness to report impaired colleagues. Soc Sci Med 2005; 61:1772.</a:t>
            </a:r>
            <a:endParaRPr>
              <a:solidFill>
                <a:srgbClr val="005B92"/>
              </a:solidFill>
              <a:highlight>
                <a:srgbClr val="FFFFFF"/>
              </a:highlight>
            </a:endParaRPr>
          </a:p>
          <a:p>
            <a:pPr marL="0" lvl="0" indent="0" algn="l" rtl="0">
              <a:lnSpc>
                <a:spcPct val="115000"/>
              </a:lnSpc>
              <a:spcBef>
                <a:spcPts val="0"/>
              </a:spcBef>
              <a:spcAft>
                <a:spcPts val="0"/>
              </a:spcAft>
              <a:buNone/>
            </a:pPr>
            <a:r>
              <a:rPr lang="en-US" u="sng">
                <a:solidFill>
                  <a:srgbClr val="005B92"/>
                </a:solidFill>
                <a:highlight>
                  <a:srgbClr val="FFFFFF"/>
                </a:highlight>
                <a:hlinkClick r:id="rId5">
                  <a:extLst>
                    <a:ext uri="{A12FA001-AC4F-418D-AE19-62706E023703}">
                      <ahyp:hlinkClr xmlns:ahyp="http://schemas.microsoft.com/office/drawing/2018/hyperlinkcolor" val="tx"/>
                    </a:ext>
                  </a:extLst>
                </a:hlinkClick>
              </a:rPr>
              <a:t>DesRoches CM, Rao SR, Fromson JA, et al. Physicians' perceptions, preparedness for reporting, and experiences related to impaired and incompetent colleagues. JAMA 2010; 304:187.</a:t>
            </a:r>
            <a:endParaRPr u="sng">
              <a:solidFill>
                <a:srgbClr val="005B92"/>
              </a:solidFill>
              <a:highlight>
                <a:srgbClr val="FFFFFF"/>
              </a:highlight>
            </a:endParaRPr>
          </a:p>
          <a:p>
            <a:pPr marL="0" lvl="0" indent="0" algn="l" rtl="0">
              <a:lnSpc>
                <a:spcPct val="115000"/>
              </a:lnSpc>
              <a:spcBef>
                <a:spcPts val="0"/>
              </a:spcBef>
              <a:spcAft>
                <a:spcPts val="0"/>
              </a:spcAft>
              <a:buNone/>
            </a:pPr>
            <a:r>
              <a:rPr lang="en-US">
                <a:solidFill>
                  <a:srgbClr val="005B92"/>
                </a:solidFill>
                <a:highlight>
                  <a:srgbClr val="FFFFFF"/>
                </a:highlight>
                <a:uFill>
                  <a:noFill/>
                </a:uFill>
                <a:hlinkClick r:id="rId6">
                  <a:extLst>
                    <a:ext uri="{A12FA001-AC4F-418D-AE19-62706E023703}">
                      <ahyp:hlinkClr xmlns:ahyp="http://schemas.microsoft.com/office/drawing/2018/hyperlinkcolor" val="tx"/>
                    </a:ext>
                  </a:extLst>
                </a:hlinkClick>
              </a:rPr>
              <a:t>Berge KH, Seppala MD, Schipper AM. Chemical dependency and the physician. Mayo Clin Proc 2009; 84:625.</a:t>
            </a:r>
            <a:endParaRPr>
              <a:solidFill>
                <a:srgbClr val="005B92"/>
              </a:solidFill>
              <a:highlight>
                <a:srgbClr val="FFFFFF"/>
              </a:highlight>
            </a:endParaRPr>
          </a:p>
          <a:p>
            <a:pPr marL="0" lvl="0" indent="0" algn="l" rtl="0">
              <a:spcBef>
                <a:spcPts val="0"/>
              </a:spcBef>
              <a:spcAft>
                <a:spcPts val="0"/>
              </a:spcAft>
              <a:buNone/>
            </a:pPr>
            <a:endParaRPr/>
          </a:p>
        </p:txBody>
      </p:sp>
      <p:sp>
        <p:nvSpPr>
          <p:cNvPr id="529" name="Google Shape;529;g1328c66422e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33cd7196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133cd7196b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 </a:t>
            </a:r>
            <a:endParaRPr/>
          </a:p>
        </p:txBody>
      </p:sp>
      <p:sp>
        <p:nvSpPr>
          <p:cNvPr id="143" name="Google Shape;143;g133cd7196b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131facdc91f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Source: </a:t>
            </a:r>
            <a:r>
              <a:rPr lang="en-US" u="sng">
                <a:solidFill>
                  <a:schemeClr val="hlink"/>
                </a:solidFill>
                <a:hlinkClick r:id="rId3"/>
              </a:rPr>
              <a:t>https://www.health.ny.gov/publications/1445/</a:t>
            </a:r>
            <a:r>
              <a:rPr lang="en-US"/>
              <a:t> </a:t>
            </a:r>
            <a:endParaRPr/>
          </a:p>
          <a:p>
            <a:pPr marL="0" lvl="0" indent="0" algn="l" rtl="0">
              <a:spcBef>
                <a:spcPts val="0"/>
              </a:spcBef>
              <a:spcAft>
                <a:spcPts val="0"/>
              </a:spcAft>
              <a:buNone/>
            </a:pPr>
            <a:r>
              <a:rPr lang="en-US" u="sng">
                <a:solidFill>
                  <a:schemeClr val="hlink"/>
                </a:solidFill>
                <a:hlinkClick r:id="rId4"/>
              </a:rPr>
              <a:t>https://www.health.ny.gov/professionals/doctors/conduct/laws.htm</a:t>
            </a:r>
            <a:r>
              <a:rPr lang="en-US"/>
              <a:t> </a:t>
            </a:r>
            <a:endParaRPr/>
          </a:p>
          <a:p>
            <a:pPr marL="0" lvl="0" indent="0" algn="l" rtl="0">
              <a:spcBef>
                <a:spcPts val="0"/>
              </a:spcBef>
              <a:spcAft>
                <a:spcPts val="0"/>
              </a:spcAft>
              <a:buNone/>
            </a:pPr>
            <a:r>
              <a:rPr lang="en-US" u="sng">
                <a:solidFill>
                  <a:schemeClr val="hlink"/>
                </a:solidFill>
                <a:hlinkClick r:id="rId5"/>
              </a:rPr>
              <a:t>http://www.op.nysed.gov/prof/med/article131-a.htm</a:t>
            </a:r>
            <a:r>
              <a:rPr lang="en-US"/>
              <a:t> </a:t>
            </a:r>
            <a:endParaRPr/>
          </a:p>
        </p:txBody>
      </p:sp>
      <p:sp>
        <p:nvSpPr>
          <p:cNvPr id="537" name="Google Shape;537;g131facdc91f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31facdc91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Source: </a:t>
            </a:r>
            <a:r>
              <a:rPr lang="en-US" u="sng">
                <a:solidFill>
                  <a:schemeClr val="hlink"/>
                </a:solidFill>
                <a:hlinkClick r:id="rId3"/>
              </a:rPr>
              <a:t>https://www.mssny.org/MSSNY/CPH/Referrals/MSSNY/Physician_Advocacy/CPH-Physician_Health/Referrals.aspx?hkey=393fe21c-cfa6-4e75-9b9e-19cc94ad92a7</a:t>
            </a:r>
            <a:r>
              <a:rPr lang="en-US"/>
              <a:t> </a:t>
            </a:r>
            <a:endParaRPr/>
          </a:p>
          <a:p>
            <a:pPr marL="0" lvl="0" indent="0" algn="l" rtl="0">
              <a:spcBef>
                <a:spcPts val="0"/>
              </a:spcBef>
              <a:spcAft>
                <a:spcPts val="0"/>
              </a:spcAft>
              <a:buNone/>
            </a:pPr>
            <a:r>
              <a:rPr lang="en-US" u="sng">
                <a:solidFill>
                  <a:schemeClr val="hlink"/>
                </a:solidFill>
                <a:hlinkClick r:id="rId4"/>
              </a:rPr>
              <a:t>https://www.health.ny.gov/professionals/doctors/conduct/file_a_complaint.htm</a:t>
            </a:r>
            <a:r>
              <a:rPr lang="en-US"/>
              <a:t> </a:t>
            </a:r>
            <a:endParaRPr/>
          </a:p>
        </p:txBody>
      </p:sp>
      <p:sp>
        <p:nvSpPr>
          <p:cNvPr id="545" name="Google Shape;545;g131facdc91f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133b08a8b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Source: </a:t>
            </a:r>
            <a:r>
              <a:rPr lang="en-US" u="sng">
                <a:solidFill>
                  <a:schemeClr val="hlink"/>
                </a:solidFill>
                <a:hlinkClick r:id="rId3"/>
              </a:rPr>
              <a:t>https://doi.org/10.1016/j.drugalcdep.2019.04.004</a:t>
            </a:r>
            <a:r>
              <a:rPr lang="en-US"/>
              <a:t> (April 2019)</a:t>
            </a:r>
            <a:endParaRPr/>
          </a:p>
        </p:txBody>
      </p:sp>
      <p:sp>
        <p:nvSpPr>
          <p:cNvPr id="553" name="Google Shape;553;g133b08a8b3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1323cf02960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Source: </a:t>
            </a:r>
            <a:r>
              <a:rPr lang="en-US" sz="1200">
                <a:solidFill>
                  <a:srgbClr val="0071BC"/>
                </a:solidFill>
                <a:highlight>
                  <a:srgbClr val="FFFFFF"/>
                </a:highlight>
                <a:latin typeface="Roboto"/>
                <a:ea typeface="Roboto"/>
                <a:cs typeface="Roboto"/>
                <a:sym typeface="Roboto"/>
              </a:rPr>
              <a:t>J Subst Abuse Treat. </a:t>
            </a:r>
            <a:r>
              <a:rPr lang="en-US" sz="1200">
                <a:solidFill>
                  <a:srgbClr val="5B616B"/>
                </a:solidFill>
                <a:highlight>
                  <a:srgbClr val="FFFFFF"/>
                </a:highlight>
                <a:latin typeface="Roboto"/>
                <a:ea typeface="Roboto"/>
                <a:cs typeface="Roboto"/>
                <a:sym typeface="Roboto"/>
              </a:rPr>
              <a:t>2009 Mar;36(2):159-71.</a:t>
            </a:r>
            <a:r>
              <a:rPr lang="en-US" sz="1200">
                <a:solidFill>
                  <a:srgbClr val="212121"/>
                </a:solidFill>
                <a:highlight>
                  <a:srgbClr val="FFFFFF"/>
                </a:highlight>
                <a:latin typeface="Roboto"/>
                <a:ea typeface="Roboto"/>
                <a:cs typeface="Roboto"/>
                <a:sym typeface="Roboto"/>
              </a:rPr>
              <a:t> </a:t>
            </a:r>
            <a:r>
              <a:rPr lang="en-US" sz="1200">
                <a:solidFill>
                  <a:srgbClr val="5B616B"/>
                </a:solidFill>
                <a:highlight>
                  <a:srgbClr val="FFFFFF"/>
                </a:highlight>
                <a:latin typeface="Roboto"/>
                <a:ea typeface="Roboto"/>
                <a:cs typeface="Roboto"/>
                <a:sym typeface="Roboto"/>
              </a:rPr>
              <a:t>doi: 10.1016/j.jsat.2008.01.004 (</a:t>
            </a:r>
            <a:r>
              <a:rPr lang="en-US" sz="1200" u="sng">
                <a:solidFill>
                  <a:schemeClr val="hlink"/>
                </a:solidFill>
                <a:highlight>
                  <a:srgbClr val="FFFFFF"/>
                </a:highlight>
                <a:latin typeface="Roboto"/>
                <a:ea typeface="Roboto"/>
                <a:cs typeface="Roboto"/>
                <a:sym typeface="Roboto"/>
                <a:hlinkClick r:id="rId3"/>
              </a:rPr>
              <a:t>https://pubmed.ncbi.nlm.nih.gov/19161896/</a:t>
            </a:r>
            <a:r>
              <a:rPr lang="en-US" sz="1200">
                <a:solidFill>
                  <a:srgbClr val="5B616B"/>
                </a:solidFill>
                <a:highlight>
                  <a:srgbClr val="FFFFFF"/>
                </a:highlight>
                <a:latin typeface="Roboto"/>
                <a:ea typeface="Roboto"/>
                <a:cs typeface="Roboto"/>
                <a:sym typeface="Roboto"/>
              </a:rPr>
              <a:t>) </a:t>
            </a:r>
            <a:endParaRPr sz="1200">
              <a:solidFill>
                <a:srgbClr val="5B616B"/>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sz="1200">
                <a:solidFill>
                  <a:srgbClr val="5B616B"/>
                </a:solidFill>
                <a:highlight>
                  <a:srgbClr val="FFFFFF"/>
                </a:highlight>
                <a:latin typeface="Roboto"/>
                <a:ea typeface="Roboto"/>
                <a:cs typeface="Roboto"/>
                <a:sym typeface="Roboto"/>
              </a:rPr>
              <a:t>Cite this as: BMJ 2008;337:a2038 doi:10.1136/bmj.a2038 (August 2008)</a:t>
            </a:r>
            <a:endParaRPr sz="1200">
              <a:solidFill>
                <a:srgbClr val="5B616B"/>
              </a:solidFill>
              <a:highlight>
                <a:srgbClr val="FFFFFF"/>
              </a:highlight>
              <a:latin typeface="Roboto"/>
              <a:ea typeface="Roboto"/>
              <a:cs typeface="Roboto"/>
              <a:sym typeface="Roboto"/>
            </a:endParaRPr>
          </a:p>
          <a:p>
            <a:pPr marL="0" lvl="0" indent="0" algn="l" rtl="0">
              <a:spcBef>
                <a:spcPts val="0"/>
              </a:spcBef>
              <a:spcAft>
                <a:spcPts val="0"/>
              </a:spcAft>
              <a:buNone/>
            </a:pPr>
            <a:endParaRPr sz="1200">
              <a:solidFill>
                <a:srgbClr val="5B616B"/>
              </a:solidFill>
              <a:highlight>
                <a:srgbClr val="FFFFFF"/>
              </a:highlight>
              <a:latin typeface="Roboto"/>
              <a:ea typeface="Roboto"/>
              <a:cs typeface="Roboto"/>
              <a:sym typeface="Roboto"/>
            </a:endParaRPr>
          </a:p>
        </p:txBody>
      </p:sp>
      <p:sp>
        <p:nvSpPr>
          <p:cNvPr id="561" name="Google Shape;561;g1323cf02960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133cd7196b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g133cd7196bd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 </a:t>
            </a:r>
            <a:endParaRPr/>
          </a:p>
        </p:txBody>
      </p:sp>
      <p:sp>
        <p:nvSpPr>
          <p:cNvPr id="570" name="Google Shape;570;g133cd7196bd_0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33b08a8b3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g133b08a8b3d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Virtual Mentor. December 2003, Volume 5, Number 12. doi: 10.1001/virtualmentor.2003.5.12.cprl1-0312</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1150">
                <a:solidFill>
                  <a:srgbClr val="333333"/>
                </a:solidFill>
                <a:highlight>
                  <a:srgbClr val="FFFFFF"/>
                </a:highlight>
                <a:latin typeface="Helvetica Neue"/>
                <a:ea typeface="Helvetica Neue"/>
                <a:cs typeface="Helvetica Neue"/>
                <a:sym typeface="Helvetica Neue"/>
              </a:rPr>
              <a:t>The Sick Physician: Impairment by Psychiatric Disorders, Including Alcoholism and Drug Dependence. </a:t>
            </a:r>
            <a:r>
              <a:rPr lang="en-US" sz="1150" i="1">
                <a:solidFill>
                  <a:srgbClr val="333333"/>
                </a:solidFill>
                <a:highlight>
                  <a:srgbClr val="FFFFFF"/>
                </a:highlight>
                <a:latin typeface="Helvetica Neue"/>
                <a:ea typeface="Helvetica Neue"/>
                <a:cs typeface="Helvetica Neue"/>
                <a:sym typeface="Helvetica Neue"/>
              </a:rPr>
              <a:t>JAMA.</a:t>
            </a:r>
            <a:r>
              <a:rPr lang="en-US" sz="1150">
                <a:solidFill>
                  <a:srgbClr val="333333"/>
                </a:solidFill>
                <a:highlight>
                  <a:srgbClr val="FFFFFF"/>
                </a:highlight>
                <a:latin typeface="Helvetica Neue"/>
                <a:ea typeface="Helvetica Neue"/>
                <a:cs typeface="Helvetica Neue"/>
                <a:sym typeface="Helvetica Neue"/>
              </a:rPr>
              <a:t> 1973;223(6):684–687. doi:10.1001/jama.1973.03220060058020</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78" name="Google Shape;578;g133b08a8b3d_0_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https://www.acpjournals.org/doi/10.7326/M18-3605</a:t>
            </a:r>
            <a:endParaRPr/>
          </a:p>
        </p:txBody>
      </p:sp>
      <p:sp>
        <p:nvSpPr>
          <p:cNvPr id="586" name="Google Shape;586;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http://www.mssny.org/cph/</a:t>
            </a:r>
            <a:endParaRPr/>
          </a:p>
        </p:txBody>
      </p:sp>
      <p:sp>
        <p:nvSpPr>
          <p:cNvPr id="602" name="Google Shape;602;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http://www.op.nysed.gov/prof/pap.htm</a:t>
            </a:r>
            <a:endParaRPr/>
          </a:p>
        </p:txBody>
      </p:sp>
      <p:sp>
        <p:nvSpPr>
          <p:cNvPr id="594" name="Google Shape;594;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a:t>
            </a:r>
            <a:r>
              <a:rPr lang="en-US" sz="1200" u="sng">
                <a:solidFill>
                  <a:schemeClr val="hlink"/>
                </a:solidFill>
                <a:latin typeface="Calibri"/>
                <a:ea typeface="Calibri"/>
                <a:cs typeface="Calibri"/>
                <a:sym typeface="Calibri"/>
                <a:hlinkClick r:id="rId3"/>
              </a:rPr>
              <a:t>https://www.asam.org/advocacy/public-policy-statements/details/public-policy-statements/2020/02/05/physicians-and-other-healthcare-professionals-with-addiction</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1200">
                <a:solidFill>
                  <a:srgbClr val="191919"/>
                </a:solidFill>
                <a:highlight>
                  <a:srgbClr val="FFFFFF"/>
                </a:highlight>
              </a:rPr>
              <a:t>i. Federation of State Medical Boards (FSMB). “Policy on Physician Impairment.” April 2011. Available at: </a:t>
            </a:r>
            <a:r>
              <a:rPr lang="en-US" sz="1200">
                <a:solidFill>
                  <a:srgbClr val="60B632"/>
                </a:solidFill>
                <a:highlight>
                  <a:srgbClr val="FFFFFF"/>
                </a:highlight>
                <a:uFill>
                  <a:noFill/>
                </a:uFill>
                <a:hlinkClick r:id="rId4">
                  <a:extLst>
                    <a:ext uri="{A12FA001-AC4F-418D-AE19-62706E023703}">
                      <ahyp:hlinkClr xmlns:ahyp="http://schemas.microsoft.com/office/drawing/2018/hyperlinkcolor" val="tx"/>
                    </a:ext>
                  </a:extLst>
                </a:hlinkClick>
              </a:rPr>
              <a:t>http://www.fsmb.org/siteassets/advocacy/policies/physician-impairment.pdf</a:t>
            </a:r>
            <a:r>
              <a:rPr lang="en-US" sz="1200">
                <a:solidFill>
                  <a:srgbClr val="191919"/>
                </a:solidFill>
                <a:highlight>
                  <a:srgbClr val="FFFFFF"/>
                </a:highlight>
              </a:rPr>
              <a:t> </a:t>
            </a:r>
            <a:endParaRPr sz="1200">
              <a:solidFill>
                <a:srgbClr val="191919"/>
              </a:solidFill>
              <a:highlight>
                <a:srgbClr val="FFFFFF"/>
              </a:highlight>
            </a:endParaRPr>
          </a:p>
          <a:p>
            <a:pPr marL="0" marR="0" lvl="0" indent="0" algn="l" rtl="0">
              <a:spcBef>
                <a:spcPts val="0"/>
              </a:spcBef>
              <a:spcAft>
                <a:spcPts val="0"/>
              </a:spcAft>
              <a:buNone/>
            </a:pPr>
            <a:r>
              <a:rPr lang="en-US" sz="1200">
                <a:solidFill>
                  <a:srgbClr val="191919"/>
                </a:solidFill>
                <a:highlight>
                  <a:srgbClr val="FFFFFF"/>
                </a:highlight>
              </a:rPr>
              <a:t>ii. McLellan AT, Skipper GS, Campbell M, DuPont RL. Five year outcomes in a cohort study of physicians treated for substance use disorders in the United States. BMJ. 2008;337:a2038.</a:t>
            </a:r>
            <a:endParaRPr sz="1200">
              <a:solidFill>
                <a:schemeClr val="dk1"/>
              </a:solidFill>
              <a:latin typeface="Calibri"/>
              <a:ea typeface="Calibri"/>
              <a:cs typeface="Calibri"/>
              <a:sym typeface="Calibri"/>
            </a:endParaRPr>
          </a:p>
        </p:txBody>
      </p:sp>
      <p:sp>
        <p:nvSpPr>
          <p:cNvPr id="610" name="Google Shape;610;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323cf02960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1323cf02960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Impaired Physicians: Obliterating the Stigma A. Benjamin Srivastava, M.D. The American Journal of Psychiatry Residents’ Journal | March 2018</a:t>
            </a:r>
            <a:endParaRPr/>
          </a:p>
        </p:txBody>
      </p:sp>
      <p:sp>
        <p:nvSpPr>
          <p:cNvPr id="151" name="Google Shape;151;g1323cf02960_0_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1328c66422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g1328c66422e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a:t>
            </a:r>
            <a:r>
              <a:rPr lang="en-US" sz="1100" u="sng">
                <a:solidFill>
                  <a:schemeClr val="hlink"/>
                </a:solidFill>
                <a:hlinkClick r:id="rId3"/>
              </a:rPr>
              <a:t>https://www.asam.org/advocacy/public-policy-statements/details/public-policy-statements/2020/02/05/physicians-and-other-healthcare-professionals-with-addiction</a:t>
            </a:r>
            <a:endParaRPr sz="1100">
              <a:solidFill>
                <a:schemeClr val="dk1"/>
              </a:solidFill>
            </a:endParaRPr>
          </a:p>
          <a:p>
            <a:pPr marL="0" marR="0" lvl="0" indent="0" algn="l" rtl="0">
              <a:spcBef>
                <a:spcPts val="0"/>
              </a:spcBef>
              <a:spcAft>
                <a:spcPts val="0"/>
              </a:spcAft>
              <a:buSzPts val="1100"/>
              <a:buNone/>
            </a:pPr>
            <a:r>
              <a:rPr lang="en-US" sz="1100">
                <a:solidFill>
                  <a:srgbClr val="191919"/>
                </a:solidFill>
                <a:highlight>
                  <a:srgbClr val="FFFFFF"/>
                </a:highlight>
              </a:rPr>
              <a:t>i. Federation of State Medical Boards (FSMB). “Policy on Physician Impairment.” April 2011. Available at: </a:t>
            </a:r>
            <a:r>
              <a:rPr lang="en-US" sz="1100">
                <a:solidFill>
                  <a:srgbClr val="60B632"/>
                </a:solidFill>
                <a:highlight>
                  <a:srgbClr val="FFFFFF"/>
                </a:highlight>
                <a:uFill>
                  <a:noFill/>
                </a:uFill>
                <a:hlinkClick r:id="rId4">
                  <a:extLst>
                    <a:ext uri="{A12FA001-AC4F-418D-AE19-62706E023703}">
                      <ahyp:hlinkClr xmlns:ahyp="http://schemas.microsoft.com/office/drawing/2018/hyperlinkcolor" val="tx"/>
                    </a:ext>
                  </a:extLst>
                </a:hlinkClick>
              </a:rPr>
              <a:t>http://www.fsmb.org/siteassets/advocacy/policies/physician-impairment.pdf</a:t>
            </a:r>
            <a:r>
              <a:rPr lang="en-US" sz="1100">
                <a:solidFill>
                  <a:srgbClr val="191919"/>
                </a:solidFill>
                <a:highlight>
                  <a:srgbClr val="FFFFFF"/>
                </a:highlight>
              </a:rPr>
              <a:t> </a:t>
            </a:r>
            <a:endParaRPr sz="1100">
              <a:solidFill>
                <a:srgbClr val="191919"/>
              </a:solidFill>
              <a:highlight>
                <a:srgbClr val="FFFFFF"/>
              </a:highlight>
            </a:endParaRPr>
          </a:p>
          <a:p>
            <a:pPr marL="0" marR="0" lvl="0" indent="0" algn="l" rtl="0">
              <a:spcBef>
                <a:spcPts val="0"/>
              </a:spcBef>
              <a:spcAft>
                <a:spcPts val="0"/>
              </a:spcAft>
              <a:buNone/>
            </a:pPr>
            <a:r>
              <a:rPr lang="en-US" sz="1100">
                <a:solidFill>
                  <a:srgbClr val="191919"/>
                </a:solidFill>
                <a:highlight>
                  <a:srgbClr val="FFFFFF"/>
                </a:highlight>
              </a:rPr>
              <a:t>ii. McLellan AT, Skipper GS, Campbell M, DuPont RL. Five year outcomes in a cohort study of physicians treated for substance use disorders in the United States. BMJ. 2008;337:a2038.</a:t>
            </a:r>
            <a:endParaRPr sz="1100">
              <a:solidFill>
                <a:schemeClr val="dk1"/>
              </a:solidFill>
            </a:endParaRPr>
          </a:p>
        </p:txBody>
      </p:sp>
      <p:sp>
        <p:nvSpPr>
          <p:cNvPr id="618" name="Google Shape;618;g1328c66422e_0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133cd7196b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g133cd7196bd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a:t>
            </a:r>
            <a:r>
              <a:rPr lang="en-US" sz="1200" u="sng">
                <a:solidFill>
                  <a:schemeClr val="hlink"/>
                </a:solidFill>
                <a:latin typeface="Calibri"/>
                <a:ea typeface="Calibri"/>
                <a:cs typeface="Calibri"/>
                <a:sym typeface="Calibri"/>
                <a:hlinkClick r:id="rId3"/>
              </a:rPr>
              <a:t>https://doi.org/10.1016/j.jacr.2020.05.021</a:t>
            </a:r>
            <a:r>
              <a:rPr lang="en-US" sz="1200">
                <a:solidFill>
                  <a:schemeClr val="dk1"/>
                </a:solidFill>
                <a:latin typeface="Calibri"/>
                <a:ea typeface="Calibri"/>
                <a:cs typeface="Calibri"/>
                <a:sym typeface="Calibri"/>
              </a:rPr>
              <a:t> (July 2020)</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27" name="Google Shape;627;g133cd7196bd_0_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33cd7196b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g133cd7196bd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dk1"/>
                </a:solidFill>
                <a:latin typeface="Calibri"/>
                <a:ea typeface="Calibri"/>
                <a:cs typeface="Calibri"/>
                <a:sym typeface="Calibri"/>
              </a:rPr>
              <a:t>Source: University of Buffalo School of Social Work/NYS OASAS slides</a:t>
            </a:r>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https://www.researchgate.net/publication/318871843_Solution-Focused_Trauma-Informed_Care_SF-TIC_An_Integration_of_Models</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636" name="Google Shape;636;g133cd7196bd_0_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133cd7196bd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g133cd7196bd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200" dirty="0">
                <a:solidFill>
                  <a:schemeClr val="dk1"/>
                </a:solidFill>
                <a:latin typeface="Calibri"/>
                <a:ea typeface="Calibri"/>
                <a:cs typeface="Calibri"/>
                <a:sym typeface="Calibri"/>
              </a:rPr>
              <a:t>Source: University of Buffalo School of Social Work/NYS OASAS slides</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647" name="Google Shape;647;g133cd7196bd_0_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133cd7196bd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g133cd7196bd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Source: University of Buffalo School of Social Work/NYS OASAS slides</a:t>
            </a:r>
          </a:p>
          <a:p>
            <a:pPr marL="0" lvl="0" indent="0" algn="l" rtl="0">
              <a:spcBef>
                <a:spcPts val="0"/>
              </a:spcBef>
              <a:spcAft>
                <a:spcPts val="0"/>
              </a:spcAft>
              <a:buNone/>
            </a:pPr>
            <a:r>
              <a:rPr lang="en-US" sz="1200" dirty="0">
                <a:solidFill>
                  <a:schemeClr val="dk1"/>
                </a:solidFill>
                <a:latin typeface="Calibri"/>
                <a:ea typeface="Calibri"/>
                <a:cs typeface="Calibri"/>
                <a:sym typeface="Calibri"/>
              </a:rPr>
              <a:t>https://www.researchgate.net/publication/234155094_Postive_Changes_Following_Adversity</a:t>
            </a:r>
          </a:p>
          <a:p>
            <a:pPr marL="0" lvl="0" indent="0" algn="l" rtl="0">
              <a:spcBef>
                <a:spcPts val="0"/>
              </a:spcBef>
              <a:spcAft>
                <a:spcPts val="0"/>
              </a:spcAft>
              <a:buNone/>
            </a:pPr>
            <a:r>
              <a:rPr lang="en-US" sz="1200" dirty="0">
                <a:solidFill>
                  <a:schemeClr val="dk1"/>
                </a:solidFill>
                <a:latin typeface="Calibri"/>
                <a:ea typeface="Calibri"/>
                <a:cs typeface="Calibri"/>
                <a:sym typeface="Calibri"/>
              </a:rPr>
              <a:t>https://www.researchgate.net/publication/13857323_Resilience_and_Thriving_in_Response_to_Challenge_An_Opportunity_for_a_Paradigm_Shift_in_Women's_Health</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658" name="Google Shape;658;g133cd7196bd_0_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133cd7196bd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g133cd7196bd_0_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Source: University of Buffalo School of Social Work/NYS OASAS slides</a:t>
            </a:r>
          </a:p>
          <a:p>
            <a:pPr marL="0" lvl="0" indent="0" algn="l" rtl="0">
              <a:spcBef>
                <a:spcPts val="0"/>
              </a:spcBef>
              <a:spcAft>
                <a:spcPts val="0"/>
              </a:spcAft>
              <a:buNone/>
            </a:pPr>
            <a:r>
              <a:rPr lang="en-US" sz="1200" dirty="0">
                <a:solidFill>
                  <a:schemeClr val="dk1"/>
                </a:solidFill>
                <a:latin typeface="Calibri"/>
                <a:ea typeface="Calibri"/>
                <a:cs typeface="Calibri"/>
                <a:sym typeface="Calibri"/>
              </a:rPr>
              <a:t>https://melissainstitute.org/scientific-articles/meichenbaum-d/</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669" name="Google Shape;669;g133cd7196bd_0_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328c66422e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Source: </a:t>
            </a:r>
            <a:r>
              <a:rPr lang="en-US" u="sng">
                <a:solidFill>
                  <a:schemeClr val="hlink"/>
                </a:solidFill>
                <a:hlinkClick r:id="rId3"/>
              </a:rPr>
              <a:t>https://www.uptodate.com/contents/substance-use-disorders-in-physicians-epidemiology-clinical-manifestations-identification-and-engagement#H1</a:t>
            </a:r>
            <a:r>
              <a:rPr lang="en-US"/>
              <a:t> </a:t>
            </a:r>
            <a:endParaRPr/>
          </a:p>
          <a:p>
            <a:pPr marL="0" lvl="0" indent="0" algn="l" rtl="0">
              <a:spcBef>
                <a:spcPts val="0"/>
              </a:spcBef>
              <a:spcAft>
                <a:spcPts val="0"/>
              </a:spcAft>
              <a:buNone/>
            </a:pPr>
            <a:endParaRPr/>
          </a:p>
        </p:txBody>
      </p:sp>
      <p:sp>
        <p:nvSpPr>
          <p:cNvPr id="679" name="Google Shape;679;g1328c66422e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7" name="Google Shape;687;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Source: </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https://www.ncbi.nlm.nih.gov/books/NBK424849/</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9" name="Google Shape;15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Source: P. Levounis, </a:t>
            </a:r>
            <a:r>
              <a:rPr lang="en-US" sz="1200" i="1">
                <a:solidFill>
                  <a:schemeClr val="dk1"/>
                </a:solidFill>
                <a:latin typeface="Calibri"/>
                <a:ea typeface="Calibri"/>
                <a:cs typeface="Calibri"/>
                <a:sym typeface="Calibri"/>
              </a:rPr>
              <a:t>Academic Psychiatry</a:t>
            </a:r>
            <a:r>
              <a:rPr lang="en-US" sz="1200">
                <a:solidFill>
                  <a:schemeClr val="dk1"/>
                </a:solidFill>
                <a:latin typeface="Calibri"/>
                <a:ea typeface="Calibri"/>
                <a:cs typeface="Calibri"/>
                <a:sym typeface="Calibri"/>
              </a:rPr>
              <a:t>, 2015, based on the DSM-5 Criteria</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7" name="Google Shape;16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Master">
  <p:cSld name="Cover Master">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1792288" y="3600450"/>
            <a:ext cx="5486400" cy="4254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a:spLocks noGrp="1"/>
          </p:cNvSpPr>
          <p:nvPr>
            <p:ph type="pic" idx="2"/>
          </p:nvPr>
        </p:nvSpPr>
        <p:spPr>
          <a:xfrm>
            <a:off x="1792288" y="460375"/>
            <a:ext cx="5486400" cy="3086100"/>
          </a:xfrm>
          <a:prstGeom prst="rect">
            <a:avLst/>
          </a:prstGeom>
          <a:noFill/>
          <a:ln>
            <a:noFill/>
          </a:ln>
        </p:spPr>
      </p:sp>
      <p:sp>
        <p:nvSpPr>
          <p:cNvPr id="80" name="Google Shape;80;p12"/>
          <p:cNvSpPr txBox="1">
            <a:spLocks noGrp="1"/>
          </p:cNvSpPr>
          <p:nvPr>
            <p:ph type="body" idx="1"/>
          </p:nvPr>
        </p:nvSpPr>
        <p:spPr>
          <a:xfrm>
            <a:off x="1792288" y="4025900"/>
            <a:ext cx="5486400" cy="60325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1" name="Google Shape;81;p12"/>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2874963" y="-1217612"/>
            <a:ext cx="3394075"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rot="5400000">
            <a:off x="5464175" y="1371600"/>
            <a:ext cx="4387850"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rot="5400000">
            <a:off x="1273175" y="-609600"/>
            <a:ext cx="4387850"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Master" type="blank">
  <p:cSld name="BLANK">
    <p:spTree>
      <p:nvGrpSpPr>
        <p:cNvPr id="1" name="Shape 10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Master" type="blank">
  <p:cSld name="BLANK">
    <p:spTree>
      <p:nvGrpSpPr>
        <p:cNvPr id="1" name="Shape 109"/>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ED0365-0D65-4032-85A6-BECCAB4E9A68}"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449712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042723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D0365-0D65-4032-85A6-BECCAB4E9A68}"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407161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ED0365-0D65-4032-85A6-BECCAB4E9A68}" type="datetimeFigureOut">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27037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CED0365-0D65-4032-85A6-BECCAB4E9A68}" type="datetimeFigureOut">
              <a:rPr lang="en-US" smtClean="0"/>
              <a:t>6/23/2022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1043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457200" y="1200150"/>
            <a:ext cx="8229600" cy="3394075"/>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CED0365-0D65-4032-85A6-BECCAB4E9A68}" type="datetimeFigureOut">
              <a:rPr lang="en-US" smtClean="0"/>
              <a:t>6/23/2022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095804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D0365-0D65-4032-85A6-BECCAB4E9A68}" type="datetimeFigureOut">
              <a:rPr lang="en-US" smtClean="0"/>
              <a:t>6/23/2022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648067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769333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726468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220312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264226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200150"/>
            <a:ext cx="4038600" cy="3394075"/>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200150"/>
            <a:ext cx="4038600" cy="3394075"/>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150938"/>
            <a:ext cx="4040188" cy="48101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1631950"/>
            <a:ext cx="4040188" cy="2962275"/>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150938"/>
            <a:ext cx="4041775" cy="48101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1631950"/>
            <a:ext cx="4041775" cy="2962275"/>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9"/>
        <p:cNvGrpSpPr/>
        <p:nvPr/>
      </p:nvGrpSpPr>
      <p:grpSpPr>
        <a:xfrm>
          <a:off x="0" y="0"/>
          <a:ext cx="0" cy="0"/>
          <a:chOff x="0" y="0"/>
          <a:chExt cx="0" cy="0"/>
        </a:xfrm>
      </p:grpSpPr>
      <p:sp>
        <p:nvSpPr>
          <p:cNvPr id="50" name="Google Shape;50;p7"/>
          <p:cNvSpPr txBox="1">
            <a:spLocks noGrp="1"/>
          </p:cNvSpPr>
          <p:nvPr>
            <p:ph type="ctrTitle"/>
          </p:nvPr>
        </p:nvSpPr>
        <p:spPr>
          <a:xfrm>
            <a:off x="685800" y="1598613"/>
            <a:ext cx="7772400" cy="11017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2" name="Google Shape;52;p7"/>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722313" y="3305175"/>
            <a:ext cx="7772400" cy="10223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Aria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722313" y="2179638"/>
            <a:ext cx="7772400" cy="112553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8" name="Google Shape;58;p8"/>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0"/>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3575050" y="204788"/>
            <a:ext cx="5111750" cy="4389437"/>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3" name="Google Shape;73;p11"/>
          <p:cNvSpPr txBox="1">
            <a:spLocks noGrp="1"/>
          </p:cNvSpPr>
          <p:nvPr>
            <p:ph type="body" idx="2"/>
          </p:nvPr>
        </p:nvSpPr>
        <p:spPr>
          <a:xfrm>
            <a:off x="457200" y="1076325"/>
            <a:ext cx="3008313" cy="35179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4" name="Google Shape;74;p11"/>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 name="Google Shape;9;p1"/>
          <p:cNvSpPr/>
          <p:nvPr/>
        </p:nvSpPr>
        <p:spPr>
          <a:xfrm>
            <a:off x="0" y="3714750"/>
            <a:ext cx="9144000" cy="1485900"/>
          </a:xfrm>
          <a:prstGeom prst="rect">
            <a:avLst/>
          </a:prstGeom>
          <a:solidFill>
            <a:srgbClr val="002D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0;p1"/>
          <p:cNvSpPr/>
          <p:nvPr/>
        </p:nvSpPr>
        <p:spPr>
          <a:xfrm>
            <a:off x="0" y="3714750"/>
            <a:ext cx="9144000" cy="76200"/>
          </a:xfrm>
          <a:prstGeom prst="rect">
            <a:avLst/>
          </a:prstGeom>
          <a:solidFill>
            <a:srgbClr val="5532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p:nvPr/>
        </p:nvSpPr>
        <p:spPr>
          <a:xfrm>
            <a:off x="457200" y="3943350"/>
            <a:ext cx="2133600" cy="2738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a:solidFill>
                  <a:schemeClr val="lt1"/>
                </a:solidFill>
                <a:latin typeface="Arial"/>
                <a:ea typeface="Arial"/>
                <a:cs typeface="Arial"/>
                <a:sym typeface="Arial"/>
              </a:rPr>
              <a:t>May 25, 2022</a:t>
            </a:r>
            <a:endParaRPr sz="1400" b="1" i="0" u="none" strike="noStrike" cap="none">
              <a:solidFill>
                <a:schemeClr val="lt1"/>
              </a:solidFill>
              <a:latin typeface="Arial"/>
              <a:ea typeface="Arial"/>
              <a:cs typeface="Arial"/>
              <a:sym typeface="Arial"/>
            </a:endParaRPr>
          </a:p>
        </p:txBody>
      </p:sp>
      <p:sp>
        <p:nvSpPr>
          <p:cNvPr id="12" name="Google Shape;12;p1"/>
          <p:cNvSpPr txBox="1"/>
          <p:nvPr/>
        </p:nvSpPr>
        <p:spPr>
          <a:xfrm>
            <a:off x="7245439" y="417329"/>
            <a:ext cx="1600200" cy="4780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800" b="1" i="0" u="none" strike="noStrike" cap="none">
                <a:solidFill>
                  <a:srgbClr val="7F7F7F"/>
                </a:solidFill>
                <a:latin typeface="Arial"/>
                <a:ea typeface="Arial"/>
                <a:cs typeface="Arial"/>
                <a:sym typeface="Arial"/>
              </a:rPr>
              <a:t>KATHY HOCHUL</a:t>
            </a:r>
            <a:endParaRPr/>
          </a:p>
          <a:p>
            <a:pPr marL="0" marR="0" lvl="0" indent="0" algn="r" rtl="0">
              <a:spcBef>
                <a:spcPts val="0"/>
              </a:spcBef>
              <a:spcAft>
                <a:spcPts val="0"/>
              </a:spcAft>
              <a:buNone/>
            </a:pPr>
            <a:r>
              <a:rPr lang="en-US" sz="800" b="1" i="0" u="none" strike="noStrike" cap="none">
                <a:solidFill>
                  <a:srgbClr val="7F7F7F"/>
                </a:solidFill>
                <a:latin typeface="Arial"/>
                <a:ea typeface="Arial"/>
                <a:cs typeface="Arial"/>
                <a:sym typeface="Arial"/>
              </a:rPr>
              <a:t>Governor</a:t>
            </a:r>
            <a:endParaRPr/>
          </a:p>
        </p:txBody>
      </p:sp>
      <p:pic>
        <p:nvPicPr>
          <p:cNvPr id="13" name="Google Shape;13;p1"/>
          <p:cNvPicPr preferRelativeResize="0"/>
          <p:nvPr/>
        </p:nvPicPr>
        <p:blipFill rotWithShape="1">
          <a:blip r:embed="rId3">
            <a:alphaModFix/>
          </a:blip>
          <a:srcRect/>
          <a:stretch/>
        </p:blipFill>
        <p:spPr>
          <a:xfrm>
            <a:off x="539393" y="361950"/>
            <a:ext cx="5023207" cy="838200"/>
          </a:xfrm>
          <a:prstGeom prst="rect">
            <a:avLst/>
          </a:prstGeom>
          <a:noFill/>
          <a:ln>
            <a:noFill/>
          </a:ln>
        </p:spPr>
      </p:pic>
      <p:sp>
        <p:nvSpPr>
          <p:cNvPr id="14" name="Google Shape;14;p1"/>
          <p:cNvSpPr txBox="1"/>
          <p:nvPr/>
        </p:nvSpPr>
        <p:spPr>
          <a:xfrm>
            <a:off x="7245439" y="791185"/>
            <a:ext cx="1600200" cy="4780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800" b="1" i="0" u="none" strike="noStrike" cap="none">
                <a:solidFill>
                  <a:srgbClr val="7F7F7F"/>
                </a:solidFill>
                <a:latin typeface="Arial"/>
                <a:ea typeface="Arial"/>
                <a:cs typeface="Arial"/>
                <a:sym typeface="Arial"/>
              </a:rPr>
              <a:t>CHINAZO CUNNINGHAM, MD</a:t>
            </a:r>
            <a:endParaRPr/>
          </a:p>
          <a:p>
            <a:pPr marL="0" marR="0" lvl="0" indent="0" algn="r" rtl="0">
              <a:spcBef>
                <a:spcPts val="0"/>
              </a:spcBef>
              <a:spcAft>
                <a:spcPts val="0"/>
              </a:spcAft>
              <a:buNone/>
            </a:pPr>
            <a:r>
              <a:rPr lang="en-US" sz="800" b="1" i="0" u="none" strike="noStrike" cap="none">
                <a:solidFill>
                  <a:srgbClr val="7F7F7F"/>
                </a:solidFill>
                <a:latin typeface="Arial"/>
                <a:ea typeface="Arial"/>
                <a:cs typeface="Arial"/>
                <a:sym typeface="Arial"/>
              </a:rPr>
              <a:t>Commissioner</a:t>
            </a:r>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3"/>
          <p:cNvSpPr txBox="1">
            <a:spLocks noGrp="1"/>
          </p:cNvSpPr>
          <p:nvPr>
            <p:ph type="body" idx="1"/>
          </p:nvPr>
        </p:nvSpPr>
        <p:spPr>
          <a:xfrm>
            <a:off x="457200" y="1200150"/>
            <a:ext cx="8229600" cy="3394075"/>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2" name="Google Shape;22;p3"/>
          <p:cNvSpPr/>
          <p:nvPr/>
        </p:nvSpPr>
        <p:spPr>
          <a:xfrm>
            <a:off x="0" y="62344"/>
            <a:ext cx="9144000" cy="299605"/>
          </a:xfrm>
          <a:prstGeom prst="rect">
            <a:avLst/>
          </a:prstGeom>
          <a:solidFill>
            <a:srgbClr val="002D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3"/>
          <p:cNvSpPr txBox="1"/>
          <p:nvPr/>
        </p:nvSpPr>
        <p:spPr>
          <a:xfrm>
            <a:off x="152400" y="88105"/>
            <a:ext cx="2133600" cy="2738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a:solidFill>
                  <a:schemeClr val="lt1"/>
                </a:solidFill>
                <a:latin typeface="Arial"/>
                <a:ea typeface="Arial"/>
                <a:cs typeface="Arial"/>
                <a:sym typeface="Arial"/>
              </a:rPr>
              <a:t>May 25, 2022</a:t>
            </a:r>
            <a:endParaRPr sz="1200" b="1" i="0" u="none" strike="noStrike" cap="none">
              <a:solidFill>
                <a:schemeClr val="lt1"/>
              </a:solidFill>
              <a:latin typeface="Arial"/>
              <a:ea typeface="Arial"/>
              <a:cs typeface="Arial"/>
              <a:sym typeface="Arial"/>
            </a:endParaRPr>
          </a:p>
        </p:txBody>
      </p:sp>
      <p:sp>
        <p:nvSpPr>
          <p:cNvPr id="24" name="Google Shape;24;p3"/>
          <p:cNvSpPr txBox="1"/>
          <p:nvPr/>
        </p:nvSpPr>
        <p:spPr>
          <a:xfrm>
            <a:off x="8305800" y="88105"/>
            <a:ext cx="685800" cy="2738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1" i="0" u="none" strike="noStrike" cap="none">
              <a:solidFill>
                <a:schemeClr val="lt1"/>
              </a:solidFill>
              <a:latin typeface="Arial"/>
              <a:ea typeface="Arial"/>
              <a:cs typeface="Arial"/>
              <a:sym typeface="Arial"/>
            </a:endParaRPr>
          </a:p>
        </p:txBody>
      </p:sp>
      <p:sp>
        <p:nvSpPr>
          <p:cNvPr id="25" name="Google Shape;25;p3"/>
          <p:cNvSpPr/>
          <p:nvPr/>
        </p:nvSpPr>
        <p:spPr>
          <a:xfrm>
            <a:off x="0" y="-19050"/>
            <a:ext cx="9144000" cy="81394"/>
          </a:xfrm>
          <a:prstGeom prst="rect">
            <a:avLst/>
          </a:prstGeom>
          <a:solidFill>
            <a:srgbClr val="5532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 name="Google Shape;26;p3"/>
          <p:cNvPicPr preferRelativeResize="0"/>
          <p:nvPr/>
        </p:nvPicPr>
        <p:blipFill rotWithShape="1">
          <a:blip r:embed="rId13">
            <a:alphaModFix/>
          </a:blip>
          <a:srcRect/>
          <a:stretch/>
        </p:blipFill>
        <p:spPr>
          <a:xfrm>
            <a:off x="7315200" y="4512475"/>
            <a:ext cx="1447800" cy="3845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5"/>
          <p:cNvSpPr/>
          <p:nvPr/>
        </p:nvSpPr>
        <p:spPr>
          <a:xfrm>
            <a:off x="0" y="62344"/>
            <a:ext cx="9144000" cy="299605"/>
          </a:xfrm>
          <a:prstGeom prst="rect">
            <a:avLst/>
          </a:prstGeom>
          <a:solidFill>
            <a:srgbClr val="002D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 name="Google Shape;98;p15"/>
          <p:cNvSpPr txBox="1"/>
          <p:nvPr/>
        </p:nvSpPr>
        <p:spPr>
          <a:xfrm>
            <a:off x="152400" y="88105"/>
            <a:ext cx="2133600" cy="2738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a:solidFill>
                  <a:schemeClr val="lt1"/>
                </a:solidFill>
                <a:latin typeface="Arial"/>
                <a:ea typeface="Arial"/>
                <a:cs typeface="Arial"/>
                <a:sym typeface="Arial"/>
              </a:rPr>
              <a:t>May 25, 2022</a:t>
            </a:r>
            <a:endParaRPr sz="1200" b="1" i="0" u="none" strike="noStrike" cap="none">
              <a:solidFill>
                <a:schemeClr val="lt1"/>
              </a:solidFill>
              <a:latin typeface="Arial"/>
              <a:ea typeface="Arial"/>
              <a:cs typeface="Arial"/>
              <a:sym typeface="Arial"/>
            </a:endParaRPr>
          </a:p>
        </p:txBody>
      </p:sp>
      <p:sp>
        <p:nvSpPr>
          <p:cNvPr id="99" name="Google Shape;99;p15"/>
          <p:cNvSpPr txBox="1"/>
          <p:nvPr/>
        </p:nvSpPr>
        <p:spPr>
          <a:xfrm>
            <a:off x="8305800" y="88105"/>
            <a:ext cx="685800" cy="2738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1" i="0" u="none" strike="noStrike" cap="none">
              <a:solidFill>
                <a:schemeClr val="lt1"/>
              </a:solidFill>
              <a:latin typeface="Arial"/>
              <a:ea typeface="Arial"/>
              <a:cs typeface="Arial"/>
              <a:sym typeface="Arial"/>
            </a:endParaRPr>
          </a:p>
        </p:txBody>
      </p:sp>
      <p:sp>
        <p:nvSpPr>
          <p:cNvPr id="100" name="Google Shape;100;p15"/>
          <p:cNvSpPr/>
          <p:nvPr/>
        </p:nvSpPr>
        <p:spPr>
          <a:xfrm>
            <a:off x="0" y="-19050"/>
            <a:ext cx="9144000" cy="81394"/>
          </a:xfrm>
          <a:prstGeom prst="rect">
            <a:avLst/>
          </a:prstGeom>
          <a:solidFill>
            <a:srgbClr val="5532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1" name="Google Shape;101;p15"/>
          <p:cNvPicPr preferRelativeResize="0"/>
          <p:nvPr/>
        </p:nvPicPr>
        <p:blipFill rotWithShape="1">
          <a:blip r:embed="rId3">
            <a:alphaModFix/>
          </a:blip>
          <a:srcRect/>
          <a:stretch/>
        </p:blipFill>
        <p:spPr>
          <a:xfrm>
            <a:off x="6734599" y="4606228"/>
            <a:ext cx="1923201" cy="32091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17"/>
          <p:cNvSpPr/>
          <p:nvPr/>
        </p:nvSpPr>
        <p:spPr>
          <a:xfrm>
            <a:off x="0" y="62344"/>
            <a:ext cx="9144000" cy="299605"/>
          </a:xfrm>
          <a:prstGeom prst="rect">
            <a:avLst/>
          </a:prstGeom>
          <a:solidFill>
            <a:srgbClr val="002D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17"/>
          <p:cNvSpPr txBox="1"/>
          <p:nvPr/>
        </p:nvSpPr>
        <p:spPr>
          <a:xfrm>
            <a:off x="152400" y="88105"/>
            <a:ext cx="2133600" cy="2738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a:solidFill>
                  <a:schemeClr val="lt1"/>
                </a:solidFill>
                <a:latin typeface="Arial"/>
                <a:ea typeface="Arial"/>
                <a:cs typeface="Arial"/>
                <a:sym typeface="Arial"/>
              </a:rPr>
              <a:t>May 25, 2022</a:t>
            </a:r>
            <a:endParaRPr sz="1200" b="1" i="0" u="none" strike="noStrike" cap="none">
              <a:solidFill>
                <a:schemeClr val="lt1"/>
              </a:solidFill>
              <a:latin typeface="Arial"/>
              <a:ea typeface="Arial"/>
              <a:cs typeface="Arial"/>
              <a:sym typeface="Arial"/>
            </a:endParaRPr>
          </a:p>
        </p:txBody>
      </p:sp>
      <p:sp>
        <p:nvSpPr>
          <p:cNvPr id="106" name="Google Shape;106;p17"/>
          <p:cNvSpPr txBox="1"/>
          <p:nvPr/>
        </p:nvSpPr>
        <p:spPr>
          <a:xfrm>
            <a:off x="8305800" y="88105"/>
            <a:ext cx="685800" cy="2738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1" i="0" u="none" strike="noStrike" cap="none">
              <a:solidFill>
                <a:schemeClr val="lt1"/>
              </a:solidFill>
              <a:latin typeface="Arial"/>
              <a:ea typeface="Arial"/>
              <a:cs typeface="Arial"/>
              <a:sym typeface="Arial"/>
            </a:endParaRPr>
          </a:p>
        </p:txBody>
      </p:sp>
      <p:sp>
        <p:nvSpPr>
          <p:cNvPr id="107" name="Google Shape;107;p17"/>
          <p:cNvSpPr/>
          <p:nvPr/>
        </p:nvSpPr>
        <p:spPr>
          <a:xfrm>
            <a:off x="0" y="-19050"/>
            <a:ext cx="9144000" cy="81394"/>
          </a:xfrm>
          <a:prstGeom prst="rect">
            <a:avLst/>
          </a:prstGeom>
          <a:solidFill>
            <a:srgbClr val="5532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8" name="Google Shape;108;p17"/>
          <p:cNvPicPr preferRelativeResize="0"/>
          <p:nvPr/>
        </p:nvPicPr>
        <p:blipFill rotWithShape="1">
          <a:blip r:embed="rId3">
            <a:alphaModFix/>
          </a:blip>
          <a:srcRect/>
          <a:stretch/>
        </p:blipFill>
        <p:spPr>
          <a:xfrm>
            <a:off x="7162800" y="4803534"/>
            <a:ext cx="1923201" cy="32091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CED0365-0D65-4032-85A6-BECCAB4E9A68}" type="datetimeFigureOut">
              <a:rPr lang="en-US" smtClean="0"/>
              <a:t>6/23/2022</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June 23, 2022</a:t>
            </a:fld>
            <a:endParaRPr lang="en-US" sz="1200" dirty="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15200" y="4512475"/>
            <a:ext cx="1447800" cy="384514"/>
          </a:xfrm>
          <a:prstGeom prst="rect">
            <a:avLst/>
          </a:prstGeom>
        </p:spPr>
      </p:pic>
    </p:spTree>
    <p:extLst>
      <p:ext uri="{BB962C8B-B14F-4D97-AF65-F5344CB8AC3E}">
        <p14:creationId xmlns:p14="http://schemas.microsoft.com/office/powerpoint/2010/main" val="30962248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8" Type="http://schemas.openxmlformats.org/officeDocument/2006/relationships/hyperlink" Target="http://www.op.nysed.gov/prof/med/article131-a.htm#6532" TargetMode="External"/><Relationship Id="rId3" Type="http://schemas.openxmlformats.org/officeDocument/2006/relationships/hyperlink" Target="https://www.health.ny.gov/publications/1445/" TargetMode="External"/><Relationship Id="rId7" Type="http://schemas.openxmlformats.org/officeDocument/2006/relationships/hyperlink" Target="http://www.op.nysed.gov/prof/med/article131-a.htm#6531"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www.op.nysed.gov/prof/med/article131-a.htm#6530" TargetMode="External"/><Relationship Id="rId5" Type="http://schemas.openxmlformats.org/officeDocument/2006/relationships/hyperlink" Target="http://www.op.nysed.gov/prof/med/article131-a.htm" TargetMode="External"/><Relationship Id="rId4" Type="http://schemas.openxmlformats.org/officeDocument/2006/relationships/hyperlink" Target="https://www.health.ny.gov/professionals/doctors/conduct/laws.htm" TargetMode="External"/><Relationship Id="rId9"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hyperlink" Target="https://www.mssny.org/MSSNY/CPH/Referrals/MSSNY/Physician_Advocacy/CPH-Physician_Health/Referrals.aspx?hkey=393fe21c-cfa6-4e75-9b9e-19cc94ad92a7"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health.ny.gov/publications/1444/" TargetMode="External"/><Relationship Id="rId4" Type="http://schemas.openxmlformats.org/officeDocument/2006/relationships/hyperlink" Target="https://www.health.ny.gov/professionals/doctors/conduct/file_a_complaint.ht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3.xml"/><Relationship Id="rId5" Type="http://schemas.openxmlformats.org/officeDocument/2006/relationships/image" Target="../media/image27.emf"/><Relationship Id="rId4" Type="http://schemas.openxmlformats.org/officeDocument/2006/relationships/image" Target="../media/image26.emf"/></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3.xml"/><Relationship Id="rId5" Type="http://schemas.openxmlformats.org/officeDocument/2006/relationships/image" Target="../media/image29.emf"/><Relationship Id="rId4" Type="http://schemas.openxmlformats.org/officeDocument/2006/relationships/image" Target="../media/image28.emf"/></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3.xml"/><Relationship Id="rId5" Type="http://schemas.openxmlformats.org/officeDocument/2006/relationships/image" Target="../media/image31.emf"/><Relationship Id="rId4" Type="http://schemas.openxmlformats.org/officeDocument/2006/relationships/image" Target="../media/image30.emf"/></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3.xml"/><Relationship Id="rId5" Type="http://schemas.openxmlformats.org/officeDocument/2006/relationships/image" Target="../media/image33.emf"/><Relationship Id="rId4" Type="http://schemas.openxmlformats.org/officeDocument/2006/relationships/image" Target="../media/image32.emf"/></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p:nvPr/>
        </p:nvSpPr>
        <p:spPr>
          <a:xfrm>
            <a:off x="457200" y="1809750"/>
            <a:ext cx="7696200" cy="1231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D73"/>
              </a:buClr>
              <a:buSzPts val="2800"/>
              <a:buFont typeface="Arial"/>
              <a:buNone/>
            </a:pPr>
            <a:r>
              <a:rPr lang="en-US" sz="2800" b="1" i="0" u="none" strike="noStrike" cap="none">
                <a:solidFill>
                  <a:srgbClr val="002D73"/>
                </a:solidFill>
                <a:latin typeface="Arial"/>
                <a:ea typeface="Arial"/>
                <a:cs typeface="Arial"/>
                <a:sym typeface="Arial"/>
              </a:rPr>
              <a:t>Substance Use Disorders: Our Colleagues? Ourselves?</a:t>
            </a:r>
            <a:endParaRPr sz="2800" b="1" i="0" u="none" strike="noStrike" cap="none">
              <a:solidFill>
                <a:srgbClr val="002D73"/>
              </a:solidFill>
              <a:latin typeface="Arial"/>
              <a:ea typeface="Arial"/>
              <a:cs typeface="Arial"/>
              <a:sym typeface="Arial"/>
            </a:endParaRPr>
          </a:p>
          <a:p>
            <a:pPr marL="0" marR="0" lvl="0" indent="0" algn="l" rtl="0">
              <a:lnSpc>
                <a:spcPct val="100000"/>
              </a:lnSpc>
              <a:spcBef>
                <a:spcPts val="0"/>
              </a:spcBef>
              <a:spcAft>
                <a:spcPts val="0"/>
              </a:spcAft>
              <a:buClr>
                <a:srgbClr val="002D73"/>
              </a:buClr>
              <a:buSzPts val="1800"/>
              <a:buFont typeface="Arial"/>
              <a:buNone/>
            </a:pPr>
            <a:r>
              <a:rPr lang="en-US" sz="1800" b="1" i="0" u="none" strike="noStrike" cap="none">
                <a:solidFill>
                  <a:srgbClr val="002D73"/>
                </a:solidFill>
                <a:latin typeface="Arial"/>
                <a:ea typeface="Arial"/>
                <a:cs typeface="Arial"/>
                <a:sym typeface="Arial"/>
              </a:rPr>
              <a:t>Presentation for the NYACP Wisdom and Well Being Series, 6/21/22</a:t>
            </a:r>
            <a:endParaRPr/>
          </a:p>
        </p:txBody>
      </p:sp>
      <p:sp>
        <p:nvSpPr>
          <p:cNvPr id="116" name="Google Shape;116;p19"/>
          <p:cNvSpPr txBox="1"/>
          <p:nvPr/>
        </p:nvSpPr>
        <p:spPr>
          <a:xfrm>
            <a:off x="457200" y="2571750"/>
            <a:ext cx="57912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Calibri"/>
              <a:buNone/>
            </a:pPr>
            <a:endParaRPr sz="2800" b="1" i="0" u="none" strike="noStrike" cap="none">
              <a:solidFill>
                <a:srgbClr val="646569"/>
              </a:solidFill>
              <a:latin typeface="Arial"/>
              <a:ea typeface="Arial"/>
              <a:cs typeface="Arial"/>
              <a:sym typeface="Arial"/>
            </a:endParaRPr>
          </a:p>
          <a:p>
            <a:pPr marL="0" marR="0" lvl="0" indent="0" algn="l" rtl="0">
              <a:lnSpc>
                <a:spcPct val="100000"/>
              </a:lnSpc>
              <a:spcBef>
                <a:spcPts val="0"/>
              </a:spcBef>
              <a:spcAft>
                <a:spcPts val="0"/>
              </a:spcAft>
              <a:buClr>
                <a:srgbClr val="646569"/>
              </a:buClr>
              <a:buSzPts val="1800"/>
              <a:buFont typeface="Arial"/>
              <a:buNone/>
            </a:pPr>
            <a:r>
              <a:rPr lang="en-US" sz="1800" b="1" i="0" u="none" strike="noStrike" cap="none">
                <a:solidFill>
                  <a:srgbClr val="646569"/>
                </a:solidFill>
                <a:latin typeface="Arial"/>
                <a:ea typeface="Arial"/>
                <a:cs typeface="Arial"/>
                <a:sym typeface="Arial"/>
              </a:rPr>
              <a:t>Kelly S. Ramsey, MD, MPH, MA, FACP, DFASAM</a:t>
            </a:r>
            <a:endParaRPr/>
          </a:p>
          <a:p>
            <a:pPr marL="0" marR="0" lvl="0" indent="0" algn="l" rtl="0">
              <a:lnSpc>
                <a:spcPct val="100000"/>
              </a:lnSpc>
              <a:spcBef>
                <a:spcPts val="0"/>
              </a:spcBef>
              <a:spcAft>
                <a:spcPts val="0"/>
              </a:spcAft>
              <a:buClr>
                <a:srgbClr val="646569"/>
              </a:buClr>
              <a:buSzPts val="1800"/>
              <a:buFont typeface="Arial"/>
              <a:buNone/>
            </a:pPr>
            <a:r>
              <a:rPr lang="en-US" sz="1800" b="1" i="0" u="none" strike="noStrike" cap="none">
                <a:solidFill>
                  <a:srgbClr val="646569"/>
                </a:solidFill>
                <a:latin typeface="Arial"/>
                <a:ea typeface="Arial"/>
                <a:cs typeface="Arial"/>
                <a:sym typeface="Arial"/>
              </a:rPr>
              <a:t>Chief of Medical Services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p:nvPr/>
        </p:nvSpPr>
        <p:spPr>
          <a:xfrm>
            <a:off x="457200" y="1809750"/>
            <a:ext cx="4572000"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Arial"/>
              <a:buNone/>
            </a:pPr>
            <a:r>
              <a:rPr lang="en-US" sz="4000" b="1" i="0" u="none" strike="noStrike" cap="none">
                <a:solidFill>
                  <a:srgbClr val="FFFFFF"/>
                </a:solidFill>
                <a:latin typeface="Arial"/>
                <a:ea typeface="Arial"/>
                <a:cs typeface="Arial"/>
                <a:sym typeface="Arial"/>
              </a:rPr>
              <a:t>Section Title – Arial Bold</a:t>
            </a:r>
            <a:endParaRPr/>
          </a:p>
        </p:txBody>
      </p:sp>
      <p:sp>
        <p:nvSpPr>
          <p:cNvPr id="186" name="Google Shape;186;p28"/>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Arial"/>
              <a:buNone/>
            </a:pPr>
            <a:r>
              <a:rPr lang="en-US" sz="4000"/>
              <a:t>What Is Trauma? </a:t>
            </a:r>
            <a:endParaRPr/>
          </a:p>
        </p:txBody>
      </p:sp>
      <p:sp>
        <p:nvSpPr>
          <p:cNvPr id="187" name="Google Shape;187;p28"/>
          <p:cNvSpPr txBox="1">
            <a:spLocks noGrp="1"/>
          </p:cNvSpPr>
          <p:nvPr>
            <p:ph type="body" idx="1"/>
          </p:nvPr>
        </p:nvSpPr>
        <p:spPr>
          <a:xfrm>
            <a:off x="457200" y="1150938"/>
            <a:ext cx="4040188" cy="48101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None/>
            </a:pPr>
            <a:r>
              <a:rPr lang="en-US"/>
              <a:t>What Is Trauma?</a:t>
            </a:r>
            <a:endParaRPr/>
          </a:p>
        </p:txBody>
      </p:sp>
      <p:sp>
        <p:nvSpPr>
          <p:cNvPr id="188" name="Google Shape;188;p28"/>
          <p:cNvSpPr txBox="1">
            <a:spLocks noGrp="1"/>
          </p:cNvSpPr>
          <p:nvPr>
            <p:ph type="body" idx="3"/>
          </p:nvPr>
        </p:nvSpPr>
        <p:spPr>
          <a:xfrm>
            <a:off x="4645025" y="1150938"/>
            <a:ext cx="4041775" cy="48101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None/>
            </a:pPr>
            <a:r>
              <a:rPr lang="en-US"/>
              <a:t>From Violence to Trauma</a:t>
            </a:r>
            <a:endParaRPr/>
          </a:p>
        </p:txBody>
      </p:sp>
      <p:pic>
        <p:nvPicPr>
          <p:cNvPr id="189" name="Google Shape;189;p28"/>
          <p:cNvPicPr preferRelativeResize="0"/>
          <p:nvPr/>
        </p:nvPicPr>
        <p:blipFill rotWithShape="1">
          <a:blip r:embed="rId3">
            <a:alphaModFix/>
          </a:blip>
          <a:srcRect/>
          <a:stretch/>
        </p:blipFill>
        <p:spPr>
          <a:xfrm>
            <a:off x="7239000" y="4400550"/>
            <a:ext cx="1752599" cy="685799"/>
          </a:xfrm>
          <a:prstGeom prst="rect">
            <a:avLst/>
          </a:prstGeom>
          <a:noFill/>
          <a:ln>
            <a:noFill/>
          </a:ln>
        </p:spPr>
      </p:pic>
      <p:sp>
        <p:nvSpPr>
          <p:cNvPr id="190" name="Google Shape;190;p28"/>
          <p:cNvSpPr txBox="1">
            <a:spLocks noGrp="1"/>
          </p:cNvSpPr>
          <p:nvPr>
            <p:ph type="body" idx="2"/>
          </p:nvPr>
        </p:nvSpPr>
        <p:spPr>
          <a:xfrm>
            <a:off x="457200" y="1631950"/>
            <a:ext cx="4040188" cy="29622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800"/>
              <a:buNone/>
            </a:pPr>
            <a:r>
              <a:rPr lang="en-US" sz="1800"/>
              <a:t>Exposure to actual or threatened death, serious injury, or sexual violence in one or more of four ways:</a:t>
            </a:r>
            <a:endParaRPr/>
          </a:p>
          <a:p>
            <a:pPr marL="0" lvl="0" indent="0" algn="l" rtl="0">
              <a:spcBef>
                <a:spcPts val="280"/>
              </a:spcBef>
              <a:spcAft>
                <a:spcPts val="0"/>
              </a:spcAft>
              <a:buClr>
                <a:schemeClr val="dk1"/>
              </a:buClr>
              <a:buSzPts val="1400"/>
              <a:buNone/>
            </a:pPr>
            <a:r>
              <a:rPr lang="en-US" sz="1400"/>
              <a:t>-directly experiencing the event</a:t>
            </a:r>
            <a:endParaRPr/>
          </a:p>
          <a:p>
            <a:pPr marL="0" lvl="0" indent="0" algn="l" rtl="0">
              <a:spcBef>
                <a:spcPts val="280"/>
              </a:spcBef>
              <a:spcAft>
                <a:spcPts val="0"/>
              </a:spcAft>
              <a:buClr>
                <a:schemeClr val="dk1"/>
              </a:buClr>
              <a:buSzPts val="1400"/>
              <a:buNone/>
            </a:pPr>
            <a:r>
              <a:rPr lang="en-US" sz="1400"/>
              <a:t>-witnessing, in person, the event occurring to others</a:t>
            </a:r>
            <a:endParaRPr/>
          </a:p>
          <a:p>
            <a:pPr marL="0" lvl="0" indent="0" algn="l" rtl="0">
              <a:spcBef>
                <a:spcPts val="280"/>
              </a:spcBef>
              <a:spcAft>
                <a:spcPts val="0"/>
              </a:spcAft>
              <a:buClr>
                <a:schemeClr val="dk1"/>
              </a:buClr>
              <a:buSzPts val="1400"/>
              <a:buNone/>
            </a:pPr>
            <a:r>
              <a:rPr lang="en-US" sz="1400"/>
              <a:t>-learning that such an event happened to a close family member or friend</a:t>
            </a:r>
            <a:endParaRPr/>
          </a:p>
          <a:p>
            <a:pPr marL="0" lvl="0" indent="0" algn="l" rtl="0">
              <a:spcBef>
                <a:spcPts val="280"/>
              </a:spcBef>
              <a:spcAft>
                <a:spcPts val="0"/>
              </a:spcAft>
              <a:buClr>
                <a:schemeClr val="dk1"/>
              </a:buClr>
              <a:buSzPts val="1400"/>
              <a:buNone/>
            </a:pPr>
            <a:r>
              <a:rPr lang="en-US" sz="1400"/>
              <a:t>-experiencing repeated or extreme exposure to aversive details of such events (i.e., first responders)</a:t>
            </a:r>
            <a:endParaRPr/>
          </a:p>
        </p:txBody>
      </p:sp>
      <p:pic>
        <p:nvPicPr>
          <p:cNvPr id="191" name="Google Shape;191;p28"/>
          <p:cNvPicPr preferRelativeResize="0">
            <a:picLocks noGrp="1"/>
          </p:cNvPicPr>
          <p:nvPr>
            <p:ph type="body" idx="4"/>
          </p:nvPr>
        </p:nvPicPr>
        <p:blipFill rotWithShape="1">
          <a:blip r:embed="rId4">
            <a:alphaModFix/>
          </a:blip>
          <a:srcRect/>
          <a:stretch/>
        </p:blipFill>
        <p:spPr>
          <a:xfrm>
            <a:off x="4645025" y="1631950"/>
            <a:ext cx="4041775" cy="282534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p:nvPr/>
        </p:nvSpPr>
        <p:spPr>
          <a:xfrm>
            <a:off x="457200" y="1809750"/>
            <a:ext cx="4572000"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Arial"/>
              <a:buNone/>
            </a:pPr>
            <a:r>
              <a:rPr lang="en-US" sz="4000" b="1" i="0" u="none" strike="noStrike" cap="none">
                <a:solidFill>
                  <a:srgbClr val="FFFFFF"/>
                </a:solidFill>
                <a:latin typeface="Arial"/>
                <a:ea typeface="Arial"/>
                <a:cs typeface="Arial"/>
                <a:sym typeface="Arial"/>
              </a:rPr>
              <a:t>Section Title – Arial Bold</a:t>
            </a:r>
            <a:endParaRPr/>
          </a:p>
        </p:txBody>
      </p:sp>
      <p:sp>
        <p:nvSpPr>
          <p:cNvPr id="198" name="Google Shape;198;p29"/>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Arial"/>
              <a:buNone/>
            </a:pPr>
            <a:r>
              <a:rPr lang="en-US" sz="4000"/>
              <a:t>Trauma’s Effects</a:t>
            </a:r>
            <a:endParaRPr/>
          </a:p>
        </p:txBody>
      </p:sp>
      <p:sp>
        <p:nvSpPr>
          <p:cNvPr id="199" name="Google Shape;199;p29"/>
          <p:cNvSpPr txBox="1">
            <a:spLocks noGrp="1"/>
          </p:cNvSpPr>
          <p:nvPr>
            <p:ph type="body" idx="1"/>
          </p:nvPr>
        </p:nvSpPr>
        <p:spPr>
          <a:xfrm>
            <a:off x="457200" y="1150938"/>
            <a:ext cx="4040188" cy="48101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None/>
            </a:pPr>
            <a:r>
              <a:rPr lang="en-US"/>
              <a:t>Its Effects</a:t>
            </a:r>
            <a:endParaRPr/>
          </a:p>
        </p:txBody>
      </p:sp>
      <p:sp>
        <p:nvSpPr>
          <p:cNvPr id="200" name="Google Shape;200;p29"/>
          <p:cNvSpPr txBox="1">
            <a:spLocks noGrp="1"/>
          </p:cNvSpPr>
          <p:nvPr>
            <p:ph type="body" idx="3"/>
          </p:nvPr>
        </p:nvSpPr>
        <p:spPr>
          <a:xfrm>
            <a:off x="4645025" y="1150938"/>
            <a:ext cx="4041775" cy="48101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None/>
            </a:pPr>
            <a:endParaRPr/>
          </a:p>
        </p:txBody>
      </p:sp>
      <p:pic>
        <p:nvPicPr>
          <p:cNvPr id="201" name="Google Shape;201;p29"/>
          <p:cNvPicPr preferRelativeResize="0"/>
          <p:nvPr/>
        </p:nvPicPr>
        <p:blipFill rotWithShape="1">
          <a:blip r:embed="rId3">
            <a:alphaModFix/>
          </a:blip>
          <a:srcRect/>
          <a:stretch/>
        </p:blipFill>
        <p:spPr>
          <a:xfrm>
            <a:off x="7239000" y="4400550"/>
            <a:ext cx="1752599" cy="685799"/>
          </a:xfrm>
          <a:prstGeom prst="rect">
            <a:avLst/>
          </a:prstGeom>
          <a:noFill/>
          <a:ln>
            <a:noFill/>
          </a:ln>
        </p:spPr>
      </p:pic>
      <p:pic>
        <p:nvPicPr>
          <p:cNvPr id="202" name="Google Shape;202;p29"/>
          <p:cNvPicPr preferRelativeResize="0">
            <a:picLocks noGrp="1"/>
          </p:cNvPicPr>
          <p:nvPr>
            <p:ph type="body" idx="4"/>
          </p:nvPr>
        </p:nvPicPr>
        <p:blipFill rotWithShape="1">
          <a:blip r:embed="rId4">
            <a:alphaModFix/>
          </a:blip>
          <a:srcRect/>
          <a:stretch/>
        </p:blipFill>
        <p:spPr>
          <a:xfrm>
            <a:off x="4572001" y="1150938"/>
            <a:ext cx="4191000" cy="3257081"/>
          </a:xfrm>
          <a:prstGeom prst="rect">
            <a:avLst/>
          </a:prstGeom>
          <a:noFill/>
          <a:ln>
            <a:noFill/>
          </a:ln>
        </p:spPr>
      </p:pic>
      <p:pic>
        <p:nvPicPr>
          <p:cNvPr id="203" name="Google Shape;203;p29"/>
          <p:cNvPicPr preferRelativeResize="0">
            <a:picLocks noGrp="1"/>
          </p:cNvPicPr>
          <p:nvPr>
            <p:ph type="body" idx="2"/>
          </p:nvPr>
        </p:nvPicPr>
        <p:blipFill rotWithShape="1">
          <a:blip r:embed="rId5">
            <a:alphaModFix/>
          </a:blip>
          <a:srcRect/>
          <a:stretch/>
        </p:blipFill>
        <p:spPr>
          <a:xfrm>
            <a:off x="762925" y="1631951"/>
            <a:ext cx="3428737" cy="2768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0"/>
          <p:cNvSpPr txBox="1"/>
          <p:nvPr/>
        </p:nvSpPr>
        <p:spPr>
          <a:xfrm>
            <a:off x="457200" y="1809750"/>
            <a:ext cx="45720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Arial"/>
              <a:buNone/>
            </a:pPr>
            <a:r>
              <a:rPr lang="en-US" sz="4000" b="1" i="0" u="none" strike="noStrike" cap="none" dirty="0">
                <a:solidFill>
                  <a:srgbClr val="FFFFFF"/>
                </a:solidFill>
                <a:latin typeface="Arial"/>
                <a:ea typeface="Arial"/>
                <a:cs typeface="Arial"/>
                <a:sym typeface="Arial"/>
              </a:rPr>
              <a:t>Section Title – Arial Bold</a:t>
            </a:r>
            <a:endParaRPr dirty="0"/>
          </a:p>
        </p:txBody>
      </p:sp>
      <p:sp>
        <p:nvSpPr>
          <p:cNvPr id="209" name="Google Shape;209;p3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60"/>
              <a:buFont typeface="Arial"/>
              <a:buNone/>
            </a:pPr>
            <a:r>
              <a:rPr lang="en-US" sz="2800"/>
              <a:t>Trauma and Addiction</a:t>
            </a:r>
            <a:endParaRPr sz="2400"/>
          </a:p>
        </p:txBody>
      </p:sp>
      <p:sp>
        <p:nvSpPr>
          <p:cNvPr id="210" name="Google Shape;210;p30"/>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628650" indent="-285750">
              <a:spcBef>
                <a:spcPts val="314"/>
              </a:spcBef>
            </a:pPr>
            <a:r>
              <a:rPr lang="en-US" sz="1800" dirty="0">
                <a:solidFill>
                  <a:srgbClr val="232323"/>
                </a:solidFill>
                <a:highlight>
                  <a:srgbClr val="FFFFFF"/>
                </a:highlight>
                <a:latin typeface="Calibri"/>
                <a:ea typeface="Calibri"/>
                <a:cs typeface="Calibri"/>
                <a:sym typeface="Calibri"/>
              </a:rPr>
              <a:t>There is a well-established link between trauma and addiction</a:t>
            </a:r>
          </a:p>
          <a:p>
            <a:pPr marL="628650" indent="-285750">
              <a:spcBef>
                <a:spcPts val="314"/>
              </a:spcBef>
            </a:pPr>
            <a:r>
              <a:rPr lang="en-US" sz="1800" dirty="0">
                <a:solidFill>
                  <a:srgbClr val="232323"/>
                </a:solidFill>
                <a:highlight>
                  <a:srgbClr val="FFFFFF"/>
                </a:highlight>
                <a:latin typeface="Calibri"/>
                <a:ea typeface="Calibri"/>
                <a:cs typeface="Calibri"/>
                <a:sym typeface="Calibri"/>
              </a:rPr>
              <a:t>The experience of addiction may be traumatic in and of itself as it can put individuals in dangerous situations and affect health status</a:t>
            </a:r>
          </a:p>
          <a:p>
            <a:pPr marL="628650" indent="-285750">
              <a:spcBef>
                <a:spcPts val="314"/>
              </a:spcBef>
            </a:pPr>
            <a:r>
              <a:rPr lang="en-US" sz="1800" dirty="0">
                <a:solidFill>
                  <a:srgbClr val="232323"/>
                </a:solidFill>
                <a:highlight>
                  <a:srgbClr val="FFFFFF"/>
                </a:highlight>
                <a:latin typeface="Calibri"/>
                <a:ea typeface="Calibri"/>
                <a:cs typeface="Calibri"/>
                <a:sym typeface="Calibri"/>
              </a:rPr>
              <a:t>Individuals with substance use disorder often experience additional trauma</a:t>
            </a:r>
          </a:p>
          <a:p>
            <a:pPr marL="628650" indent="-285750">
              <a:spcBef>
                <a:spcPts val="314"/>
              </a:spcBef>
            </a:pPr>
            <a:endParaRPr lang="en-US" sz="1400" dirty="0">
              <a:solidFill>
                <a:srgbClr val="232323"/>
              </a:solidFill>
              <a:highlight>
                <a:srgbClr val="FFFFFF"/>
              </a:highlight>
              <a:latin typeface="Calibri"/>
              <a:ea typeface="Calibri"/>
              <a:cs typeface="Calibri"/>
              <a:sym typeface="Calibri"/>
            </a:endParaRPr>
          </a:p>
          <a:p>
            <a:pPr marL="628650" indent="-285750">
              <a:spcBef>
                <a:spcPts val="314"/>
              </a:spcBef>
            </a:pPr>
            <a:endParaRPr sz="1400" dirty="0">
              <a:solidFill>
                <a:srgbClr val="232323"/>
              </a:solidFill>
              <a:highlight>
                <a:srgbClr val="FFFFFF"/>
              </a:highlight>
              <a:latin typeface="Calibri"/>
              <a:ea typeface="Calibri"/>
              <a:cs typeface="Calibri"/>
              <a:sym typeface="Calibri"/>
            </a:endParaRPr>
          </a:p>
          <a:p>
            <a:pPr marL="0" lvl="0" indent="0" algn="l" rtl="0">
              <a:spcBef>
                <a:spcPts val="592"/>
              </a:spcBef>
              <a:spcAft>
                <a:spcPts val="0"/>
              </a:spcAft>
              <a:buClr>
                <a:schemeClr val="dk1"/>
              </a:buClr>
              <a:buSzPts val="3200"/>
              <a:buNone/>
            </a:pPr>
            <a:endParaRPr dirty="0"/>
          </a:p>
        </p:txBody>
      </p:sp>
      <p:sp>
        <p:nvSpPr>
          <p:cNvPr id="5" name="Text Placeholder 4">
            <a:extLst>
              <a:ext uri="{FF2B5EF4-FFF2-40B4-BE49-F238E27FC236}">
                <a16:creationId xmlns:a16="http://schemas.microsoft.com/office/drawing/2014/main" id="{CD468A08-F15D-42B1-95F9-CBA331B0FFB0}"/>
              </a:ext>
            </a:extLst>
          </p:cNvPr>
          <p:cNvSpPr>
            <a:spLocks noGrp="1"/>
          </p:cNvSpPr>
          <p:nvPr>
            <p:ph type="body" idx="2"/>
          </p:nvPr>
        </p:nvSpPr>
        <p:spPr/>
        <p:txBody>
          <a:bodyPr/>
          <a:lstStyle/>
          <a:p>
            <a:pPr marL="50800" indent="0">
              <a:buNone/>
            </a:pPr>
            <a:endParaRPr lang="en-US" dirty="0"/>
          </a:p>
        </p:txBody>
      </p:sp>
      <p:pic>
        <p:nvPicPr>
          <p:cNvPr id="211" name="Google Shape;211;p30"/>
          <p:cNvPicPr preferRelativeResize="0"/>
          <p:nvPr/>
        </p:nvPicPr>
        <p:blipFill rotWithShape="1">
          <a:blip r:embed="rId3">
            <a:alphaModFix/>
          </a:blip>
          <a:srcRect/>
          <a:stretch/>
        </p:blipFill>
        <p:spPr>
          <a:xfrm>
            <a:off x="7239000" y="4529350"/>
            <a:ext cx="1752600" cy="557000"/>
          </a:xfrm>
          <a:prstGeom prst="rect">
            <a:avLst/>
          </a:prstGeom>
          <a:noFill/>
          <a:ln>
            <a:noFill/>
          </a:ln>
        </p:spPr>
      </p:pic>
      <p:pic>
        <p:nvPicPr>
          <p:cNvPr id="9" name="Picture 8">
            <a:extLst>
              <a:ext uri="{FF2B5EF4-FFF2-40B4-BE49-F238E27FC236}">
                <a16:creationId xmlns:a16="http://schemas.microsoft.com/office/drawing/2014/main" id="{48394F3C-9F4E-4934-8217-38E8C4651DD3}"/>
              </a:ext>
            </a:extLst>
          </p:cNvPr>
          <p:cNvPicPr>
            <a:picLocks noChangeAspect="1"/>
          </p:cNvPicPr>
          <p:nvPr/>
        </p:nvPicPr>
        <p:blipFill>
          <a:blip r:embed="rId4">
            <a:lum contrast="-20000"/>
          </a:blip>
          <a:stretch>
            <a:fillRect/>
          </a:stretch>
        </p:blipFill>
        <p:spPr>
          <a:xfrm>
            <a:off x="4377018" y="1063625"/>
            <a:ext cx="4614582" cy="3582334"/>
          </a:xfrm>
          <a:prstGeom prst="rect">
            <a:avLst/>
          </a:prstGeom>
        </p:spPr>
      </p:pic>
    </p:spTree>
    <p:extLst>
      <p:ext uri="{BB962C8B-B14F-4D97-AF65-F5344CB8AC3E}">
        <p14:creationId xmlns:p14="http://schemas.microsoft.com/office/powerpoint/2010/main" val="1530788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4572000" cy="132343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Section Title – Arial Bold</a:t>
            </a:r>
          </a:p>
        </p:txBody>
      </p:sp>
      <p:sp>
        <p:nvSpPr>
          <p:cNvPr id="5" name="Title 4">
            <a:extLst>
              <a:ext uri="{FF2B5EF4-FFF2-40B4-BE49-F238E27FC236}">
                <a16:creationId xmlns:a16="http://schemas.microsoft.com/office/drawing/2014/main" id="{56A3903F-C33A-475D-A014-313FB1E3B8A0}"/>
              </a:ext>
            </a:extLst>
          </p:cNvPr>
          <p:cNvSpPr>
            <a:spLocks noGrp="1"/>
          </p:cNvSpPr>
          <p:nvPr>
            <p:ph type="title"/>
          </p:nvPr>
        </p:nvSpPr>
        <p:spPr/>
        <p:txBody>
          <a:bodyPr>
            <a:normAutofit/>
          </a:bodyPr>
          <a:lstStyle/>
          <a:p>
            <a:r>
              <a:rPr lang="en-US" sz="3200" dirty="0"/>
              <a:t>Stigma and People Who Use Drugs (PWUD)</a:t>
            </a:r>
          </a:p>
        </p:txBody>
      </p:sp>
      <p:sp>
        <p:nvSpPr>
          <p:cNvPr id="3" name="Text Placeholder 2">
            <a:extLst>
              <a:ext uri="{FF2B5EF4-FFF2-40B4-BE49-F238E27FC236}">
                <a16:creationId xmlns:a16="http://schemas.microsoft.com/office/drawing/2014/main" id="{45907C4F-06A0-4A51-9230-BAD8792042B7}"/>
              </a:ext>
            </a:extLst>
          </p:cNvPr>
          <p:cNvSpPr>
            <a:spLocks noGrp="1"/>
          </p:cNvSpPr>
          <p:nvPr>
            <p:ph type="body" idx="1"/>
          </p:nvPr>
        </p:nvSpPr>
        <p:spPr>
          <a:xfrm>
            <a:off x="457200" y="1150938"/>
            <a:ext cx="4040188" cy="354012"/>
          </a:xfrm>
        </p:spPr>
        <p:txBody>
          <a:bodyPr>
            <a:normAutofit fontScale="62500" lnSpcReduction="20000"/>
          </a:bodyPr>
          <a:lstStyle/>
          <a:p>
            <a:r>
              <a:rPr lang="en-US" dirty="0"/>
              <a:t>Stigma in Healthcare Settings</a:t>
            </a:r>
          </a:p>
        </p:txBody>
      </p:sp>
      <p:sp>
        <p:nvSpPr>
          <p:cNvPr id="6" name="Content Placeholder 5">
            <a:extLst>
              <a:ext uri="{FF2B5EF4-FFF2-40B4-BE49-F238E27FC236}">
                <a16:creationId xmlns:a16="http://schemas.microsoft.com/office/drawing/2014/main" id="{99FAAD01-DA55-4E08-992C-BC0175945C21}"/>
              </a:ext>
            </a:extLst>
          </p:cNvPr>
          <p:cNvSpPr>
            <a:spLocks noGrp="1"/>
          </p:cNvSpPr>
          <p:nvPr>
            <p:ph sz="half" idx="2"/>
          </p:nvPr>
        </p:nvSpPr>
        <p:spPr/>
        <p:txBody>
          <a:bodyPr>
            <a:normAutofit fontScale="62500" lnSpcReduction="20000"/>
          </a:bodyPr>
          <a:lstStyle/>
          <a:p>
            <a:pPr marL="457200" lvl="0" indent="-304800">
              <a:lnSpc>
                <a:spcPct val="100000"/>
              </a:lnSpc>
              <a:spcAft>
                <a:spcPts val="0"/>
              </a:spcAft>
              <a:buClrTx/>
              <a:buSzPts val="1200"/>
              <a:buFont typeface="Arial" panose="020B0604020202020204" pitchFamily="34" charset="0"/>
              <a:buChar char="●"/>
            </a:pPr>
            <a:r>
              <a:rPr lang="en-US" sz="1600" kern="1200" dirty="0">
                <a:solidFill>
                  <a:prstClr val="black"/>
                </a:solidFill>
                <a:ea typeface="+mn-ea"/>
                <a:cs typeface="Arial" panose="020B0604020202020204" pitchFamily="34" charset="0"/>
              </a:rPr>
              <a:t>Stigma includes attitudes, beliefs, behaviors, and structures at multiple levels (e.g., individuals, groups, organizations, systems) and can lead to prejudice or discrimination against people with mental health diagnoses and substance use disorders</a:t>
            </a:r>
          </a:p>
          <a:p>
            <a:pPr marL="457200" lvl="0" indent="-304800">
              <a:lnSpc>
                <a:spcPct val="100000"/>
              </a:lnSpc>
              <a:spcBef>
                <a:spcPts val="1000"/>
              </a:spcBef>
              <a:spcAft>
                <a:spcPts val="0"/>
              </a:spcAft>
              <a:buClrTx/>
              <a:buSzPts val="1200"/>
              <a:buFont typeface="Arial" panose="020B0604020202020204" pitchFamily="34" charset="0"/>
              <a:buChar char="●"/>
            </a:pPr>
            <a:r>
              <a:rPr lang="en-US" sz="1600" kern="1200" dirty="0">
                <a:solidFill>
                  <a:prstClr val="black"/>
                </a:solidFill>
                <a:ea typeface="+mn-ea"/>
                <a:cs typeface="Arial" panose="020B0604020202020204" pitchFamily="34" charset="0"/>
              </a:rPr>
              <a:t>Perpetuates stereotypes and assigns labels like dangerous, noncompliant or incapable of managing treatment, dirty, at fault, etc.</a:t>
            </a:r>
          </a:p>
          <a:p>
            <a:pPr marL="457200" lvl="0" indent="-304800">
              <a:lnSpc>
                <a:spcPct val="100000"/>
              </a:lnSpc>
              <a:spcBef>
                <a:spcPts val="1000"/>
              </a:spcBef>
              <a:spcAft>
                <a:spcPts val="0"/>
              </a:spcAft>
              <a:buClrTx/>
              <a:buSzPts val="1200"/>
              <a:buFont typeface="Arial" panose="020B0604020202020204" pitchFamily="34" charset="0"/>
              <a:buChar char="●"/>
            </a:pPr>
            <a:r>
              <a:rPr lang="en-US" sz="1600" kern="1200" dirty="0">
                <a:solidFill>
                  <a:prstClr val="black"/>
                </a:solidFill>
                <a:ea typeface="+mn-ea"/>
                <a:cs typeface="Arial" panose="020B0604020202020204" pitchFamily="34" charset="0"/>
              </a:rPr>
              <a:t>Can be internalized to make people feel they are not deserving of being treated with dignity and respect</a:t>
            </a:r>
          </a:p>
          <a:p>
            <a:pPr marL="914400" lvl="1" indent="-304800">
              <a:lnSpc>
                <a:spcPct val="100000"/>
              </a:lnSpc>
              <a:spcAft>
                <a:spcPts val="0"/>
              </a:spcAft>
              <a:buClrTx/>
              <a:buSzPts val="1200"/>
              <a:buFont typeface="Arial" panose="020B0604020202020204" pitchFamily="34" charset="0"/>
              <a:buChar char="○"/>
            </a:pPr>
            <a:r>
              <a:rPr lang="en-US" sz="1600" kern="1200" dirty="0">
                <a:solidFill>
                  <a:prstClr val="black"/>
                </a:solidFill>
                <a:ea typeface="+mn-ea"/>
                <a:cs typeface="Arial" panose="020B0604020202020204" pitchFamily="34" charset="0"/>
              </a:rPr>
              <a:t>Fear, shame, and isolation</a:t>
            </a:r>
          </a:p>
          <a:p>
            <a:pPr marL="914400" lvl="1" indent="-304800">
              <a:lnSpc>
                <a:spcPct val="100000"/>
              </a:lnSpc>
              <a:spcAft>
                <a:spcPts val="0"/>
              </a:spcAft>
              <a:buClrTx/>
              <a:buSzPts val="1200"/>
              <a:buFont typeface="Arial" panose="020B0604020202020204" pitchFamily="34" charset="0"/>
              <a:buChar char="○"/>
            </a:pPr>
            <a:r>
              <a:rPr lang="en-US" sz="1600" kern="1200" dirty="0">
                <a:solidFill>
                  <a:prstClr val="black"/>
                </a:solidFill>
                <a:ea typeface="+mn-ea"/>
                <a:cs typeface="Arial" panose="020B0604020202020204" pitchFamily="34" charset="0"/>
              </a:rPr>
              <a:t>Feeling unwelcome, judged, or unworthy of seeking or receiving services</a:t>
            </a:r>
          </a:p>
          <a:p>
            <a:pPr marL="457200" lvl="0" indent="-304800">
              <a:lnSpc>
                <a:spcPct val="100000"/>
              </a:lnSpc>
              <a:spcBef>
                <a:spcPts val="1000"/>
              </a:spcBef>
              <a:spcAft>
                <a:spcPts val="0"/>
              </a:spcAft>
              <a:buClrTx/>
              <a:buSzPts val="1200"/>
              <a:buFont typeface="Arial" panose="020B0604020202020204" pitchFamily="34" charset="0"/>
              <a:buChar char="●"/>
            </a:pPr>
            <a:r>
              <a:rPr lang="en-US" sz="1600" kern="1200" dirty="0">
                <a:solidFill>
                  <a:prstClr val="black"/>
                </a:solidFill>
                <a:ea typeface="+mn-ea"/>
                <a:cs typeface="Arial" panose="020B0604020202020204" pitchFamily="34" charset="0"/>
              </a:rPr>
              <a:t>Limits a person’s ability or desire to access services</a:t>
            </a:r>
          </a:p>
          <a:p>
            <a:pPr marL="457200" lvl="0" indent="-304800">
              <a:lnSpc>
                <a:spcPct val="100000"/>
              </a:lnSpc>
              <a:spcBef>
                <a:spcPts val="1000"/>
              </a:spcBef>
              <a:spcAft>
                <a:spcPts val="1000"/>
              </a:spcAft>
              <a:buClrTx/>
              <a:buSzPts val="1200"/>
              <a:buFont typeface="Arial" panose="020B0604020202020204" pitchFamily="34" charset="0"/>
              <a:buChar char="●"/>
            </a:pPr>
            <a:r>
              <a:rPr lang="en-US" sz="1600" b="1" kern="1200" dirty="0">
                <a:solidFill>
                  <a:prstClr val="black"/>
                </a:solidFill>
                <a:ea typeface="+mn-ea"/>
                <a:cs typeface="Arial" panose="020B0604020202020204" pitchFamily="34" charset="0"/>
              </a:rPr>
              <a:t>Ultimately, stigma contributes to suboptimal (and sometimes traumatic) healthcare experiences and health outcomes </a:t>
            </a:r>
          </a:p>
          <a:p>
            <a:pPr marL="0" indent="0">
              <a:buNone/>
            </a:pPr>
            <a:endParaRPr lang="en-US" dirty="0"/>
          </a:p>
        </p:txBody>
      </p:sp>
      <p:sp>
        <p:nvSpPr>
          <p:cNvPr id="4" name="Text Placeholder 3">
            <a:extLst>
              <a:ext uri="{FF2B5EF4-FFF2-40B4-BE49-F238E27FC236}">
                <a16:creationId xmlns:a16="http://schemas.microsoft.com/office/drawing/2014/main" id="{600C31FA-9D70-4D5E-B291-368B268D2DD2}"/>
              </a:ext>
            </a:extLst>
          </p:cNvPr>
          <p:cNvSpPr>
            <a:spLocks noGrp="1"/>
          </p:cNvSpPr>
          <p:nvPr>
            <p:ph type="body" sz="quarter" idx="3"/>
          </p:nvPr>
        </p:nvSpPr>
        <p:spPr/>
        <p:txBody>
          <a:bodyPr>
            <a:normAutofit fontScale="62500" lnSpcReduction="20000"/>
          </a:bodyPr>
          <a:lstStyle/>
          <a:p>
            <a:r>
              <a:rPr lang="en-US" dirty="0"/>
              <a:t>Consider the Relationship of Stigma and Trauma</a:t>
            </a:r>
          </a:p>
        </p:txBody>
      </p:sp>
      <p:sp>
        <p:nvSpPr>
          <p:cNvPr id="8" name="Content Placeholder 7">
            <a:extLst>
              <a:ext uri="{FF2B5EF4-FFF2-40B4-BE49-F238E27FC236}">
                <a16:creationId xmlns:a16="http://schemas.microsoft.com/office/drawing/2014/main" id="{7CBFC05D-0E67-470C-BFA6-39E80E014323}"/>
              </a:ext>
            </a:extLst>
          </p:cNvPr>
          <p:cNvSpPr>
            <a:spLocks noGrp="1"/>
          </p:cNvSpPr>
          <p:nvPr>
            <p:ph sz="quarter" idx="4"/>
          </p:nvPr>
        </p:nvSpPr>
        <p:spPr/>
        <p:txBody>
          <a:bodyPr>
            <a:normAutofit fontScale="62500" lnSpcReduction="20000"/>
          </a:bodyPr>
          <a:lstStyle/>
          <a:p>
            <a:pPr marL="457200" lvl="0" indent="-311150">
              <a:spcAft>
                <a:spcPts val="0"/>
              </a:spcAft>
              <a:buClr>
                <a:srgbClr val="666666"/>
              </a:buClr>
              <a:buSzPts val="1300"/>
              <a:buFont typeface="Roboto"/>
              <a:buChar char="●"/>
            </a:pPr>
            <a:r>
              <a:rPr lang="en-US" sz="1600" dirty="0">
                <a:ea typeface="Roboto"/>
                <a:cs typeface="Arial" panose="020B0604020202020204" pitchFamily="34" charset="0"/>
                <a:sym typeface="Roboto"/>
              </a:rPr>
              <a:t>Realize that most people have experienced trauma</a:t>
            </a:r>
          </a:p>
          <a:p>
            <a:pPr marL="914400" lvl="1" indent="-298450">
              <a:spcAft>
                <a:spcPts val="0"/>
              </a:spcAft>
              <a:buClr>
                <a:srgbClr val="666666"/>
              </a:buClr>
              <a:buSzPts val="1100"/>
              <a:buFont typeface="Roboto"/>
              <a:buChar char="○"/>
            </a:pPr>
            <a:r>
              <a:rPr lang="en-US" sz="1600" dirty="0">
                <a:ea typeface="Roboto"/>
                <a:cs typeface="Arial" panose="020B0604020202020204" pitchFamily="34" charset="0"/>
                <a:sym typeface="Roboto"/>
              </a:rPr>
              <a:t>Personal and/or generational/historical trauma</a:t>
            </a:r>
          </a:p>
          <a:p>
            <a:pPr marL="914400" lvl="1" indent="-298450">
              <a:spcAft>
                <a:spcPts val="0"/>
              </a:spcAft>
              <a:buClr>
                <a:srgbClr val="666666"/>
              </a:buClr>
              <a:buSzPts val="1100"/>
              <a:buFont typeface="Roboto"/>
              <a:buChar char="○"/>
            </a:pPr>
            <a:r>
              <a:rPr lang="en-US" sz="1600" dirty="0">
                <a:ea typeface="Roboto"/>
                <a:cs typeface="Arial" panose="020B0604020202020204" pitchFamily="34" charset="0"/>
                <a:sym typeface="Roboto"/>
              </a:rPr>
              <a:t>People with a substance use disorder (SUD) are more likely to have experienced trauma, including trauma in healthcare or pharmacy settings </a:t>
            </a:r>
          </a:p>
          <a:p>
            <a:pPr marL="457200" lvl="0" indent="-311150">
              <a:spcBef>
                <a:spcPts val="1000"/>
              </a:spcBef>
              <a:spcAft>
                <a:spcPts val="0"/>
              </a:spcAft>
              <a:buClr>
                <a:srgbClr val="666666"/>
              </a:buClr>
              <a:buSzPts val="1300"/>
              <a:buFont typeface="Roboto"/>
              <a:buChar char="●"/>
            </a:pPr>
            <a:r>
              <a:rPr lang="en-US" sz="1600" b="1" dirty="0">
                <a:ea typeface="Roboto"/>
                <a:cs typeface="Arial" panose="020B0604020202020204" pitchFamily="34" charset="0"/>
                <a:sym typeface="Roboto"/>
              </a:rPr>
              <a:t>Recognize how trauma affects people </a:t>
            </a:r>
          </a:p>
          <a:p>
            <a:pPr marL="914400" lvl="1" indent="-298450">
              <a:spcAft>
                <a:spcPts val="0"/>
              </a:spcAft>
              <a:buClr>
                <a:srgbClr val="666666"/>
              </a:buClr>
              <a:buSzPts val="1100"/>
              <a:buFont typeface="Roboto"/>
              <a:buChar char="○"/>
            </a:pPr>
            <a:r>
              <a:rPr lang="en-US" sz="1600" b="1" dirty="0">
                <a:ea typeface="Roboto"/>
                <a:cs typeface="Arial" panose="020B0604020202020204" pitchFamily="34" charset="0"/>
                <a:sym typeface="Roboto"/>
              </a:rPr>
              <a:t>Trauma impacts physical health; neurobiology; and cognitive, social, and emotional functioning</a:t>
            </a:r>
          </a:p>
          <a:p>
            <a:pPr marL="914400" lvl="1" indent="-298450">
              <a:spcAft>
                <a:spcPts val="0"/>
              </a:spcAft>
              <a:buClr>
                <a:srgbClr val="666666"/>
              </a:buClr>
              <a:buSzPts val="1100"/>
              <a:buFont typeface="Roboto"/>
              <a:buChar char="○"/>
            </a:pPr>
            <a:r>
              <a:rPr lang="en-US" sz="1600" b="1" dirty="0">
                <a:ea typeface="Roboto"/>
                <a:cs typeface="Arial" panose="020B0604020202020204" pitchFamily="34" charset="0"/>
                <a:sym typeface="Roboto"/>
              </a:rPr>
              <a:t>Perceived “high-risk behaviors” can be a way of coping with trauma </a:t>
            </a:r>
          </a:p>
          <a:p>
            <a:pPr marL="457200" lvl="0" indent="-311150">
              <a:spcBef>
                <a:spcPts val="1000"/>
              </a:spcBef>
              <a:spcAft>
                <a:spcPts val="0"/>
              </a:spcAft>
              <a:buClr>
                <a:srgbClr val="666666"/>
              </a:buClr>
              <a:buSzPts val="1300"/>
              <a:buFont typeface="Roboto"/>
              <a:buChar char="●"/>
            </a:pPr>
            <a:r>
              <a:rPr lang="en-US" sz="1600" dirty="0">
                <a:ea typeface="Roboto"/>
                <a:cs typeface="Arial" panose="020B0604020202020204" pitchFamily="34" charset="0"/>
                <a:sym typeface="Roboto"/>
              </a:rPr>
              <a:t>Consider how past histories of trauma, violence, layers of disadvantage and stigma</a:t>
            </a:r>
          </a:p>
          <a:p>
            <a:pPr marL="914400" lvl="1" indent="-298450">
              <a:spcAft>
                <a:spcPts val="0"/>
              </a:spcAft>
              <a:buClr>
                <a:srgbClr val="666666"/>
              </a:buClr>
              <a:buSzPts val="1100"/>
              <a:buFont typeface="Roboto"/>
              <a:buChar char="○"/>
            </a:pPr>
            <a:r>
              <a:rPr lang="en-US" sz="1600" dirty="0">
                <a:ea typeface="Roboto"/>
                <a:cs typeface="Arial" panose="020B0604020202020204" pitchFamily="34" charset="0"/>
                <a:sym typeface="Roboto"/>
              </a:rPr>
              <a:t>Consider how this may affect the way a person engages with providers and pharmacists</a:t>
            </a:r>
          </a:p>
          <a:p>
            <a:pPr marL="457200" lvl="0" indent="-311150">
              <a:spcBef>
                <a:spcPts val="1000"/>
              </a:spcBef>
              <a:spcAft>
                <a:spcPts val="1000"/>
              </a:spcAft>
              <a:buClr>
                <a:srgbClr val="666666"/>
              </a:buClr>
              <a:buSzPts val="1300"/>
              <a:buFont typeface="Roboto"/>
              <a:buChar char="●"/>
            </a:pPr>
            <a:r>
              <a:rPr lang="en-US" sz="1600" dirty="0">
                <a:ea typeface="Roboto"/>
                <a:cs typeface="Arial" panose="020B0604020202020204" pitchFamily="34" charset="0"/>
                <a:sym typeface="Roboto"/>
              </a:rPr>
              <a:t>Commit to not repeating trauma or creating more trauma (re-traumatizing) </a:t>
            </a:r>
          </a:p>
          <a:p>
            <a:pPr marL="0" indent="0">
              <a:buNone/>
            </a:pPr>
            <a:endParaRPr lang="en-US" dirty="0"/>
          </a:p>
        </p:txBody>
      </p:sp>
      <p:pic>
        <p:nvPicPr>
          <p:cNvPr id="7" name="Picture 6">
            <a:extLst>
              <a:ext uri="{FF2B5EF4-FFF2-40B4-BE49-F238E27FC236}">
                <a16:creationId xmlns:a16="http://schemas.microsoft.com/office/drawing/2014/main" id="{294216F7-2826-42DE-AD89-20E44172FF0A}"/>
              </a:ext>
            </a:extLst>
          </p:cNvPr>
          <p:cNvPicPr>
            <a:picLocks noChangeAspect="1"/>
          </p:cNvPicPr>
          <p:nvPr/>
        </p:nvPicPr>
        <p:blipFill>
          <a:blip r:embed="rId3"/>
          <a:stretch>
            <a:fillRect/>
          </a:stretch>
        </p:blipFill>
        <p:spPr>
          <a:xfrm>
            <a:off x="7239000" y="4400550"/>
            <a:ext cx="1752599" cy="685799"/>
          </a:xfrm>
          <a:prstGeom prst="rect">
            <a:avLst/>
          </a:prstGeom>
        </p:spPr>
      </p:pic>
    </p:spTree>
    <p:extLst>
      <p:ext uri="{BB962C8B-B14F-4D97-AF65-F5344CB8AC3E}">
        <p14:creationId xmlns:p14="http://schemas.microsoft.com/office/powerpoint/2010/main" val="3567589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1"/>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400"/>
              <a:buFont typeface="Arial"/>
              <a:buNone/>
            </a:pPr>
            <a:r>
              <a:rPr lang="en-US" sz="2400"/>
              <a:t>NSDUH 2020: SUD and Mental Health Comorbidity</a:t>
            </a:r>
            <a:endParaRPr/>
          </a:p>
        </p:txBody>
      </p:sp>
      <p:pic>
        <p:nvPicPr>
          <p:cNvPr id="221" name="Google Shape;221;p31" descr="Diagram&#10;&#10;Description automatically generated"/>
          <p:cNvPicPr preferRelativeResize="0">
            <a:picLocks noGrp="1"/>
          </p:cNvPicPr>
          <p:nvPr>
            <p:ph type="body" idx="1"/>
          </p:nvPr>
        </p:nvPicPr>
        <p:blipFill rotWithShape="1">
          <a:blip r:embed="rId3">
            <a:alphaModFix/>
          </a:blip>
          <a:srcRect/>
          <a:stretch/>
        </p:blipFill>
        <p:spPr>
          <a:xfrm>
            <a:off x="448800" y="1002275"/>
            <a:ext cx="4038600" cy="1965325"/>
          </a:xfrm>
          <a:prstGeom prst="rect">
            <a:avLst/>
          </a:prstGeom>
          <a:noFill/>
          <a:ln>
            <a:noFill/>
          </a:ln>
        </p:spPr>
      </p:pic>
      <p:pic>
        <p:nvPicPr>
          <p:cNvPr id="222" name="Google Shape;222;p31"/>
          <p:cNvPicPr preferRelativeResize="0"/>
          <p:nvPr/>
        </p:nvPicPr>
        <p:blipFill rotWithShape="1">
          <a:blip r:embed="rId4">
            <a:alphaModFix/>
          </a:blip>
          <a:srcRect/>
          <a:stretch/>
        </p:blipFill>
        <p:spPr>
          <a:xfrm>
            <a:off x="7315200" y="4400550"/>
            <a:ext cx="1676400" cy="609599"/>
          </a:xfrm>
          <a:prstGeom prst="rect">
            <a:avLst/>
          </a:prstGeom>
          <a:noFill/>
          <a:ln>
            <a:noFill/>
          </a:ln>
        </p:spPr>
      </p:pic>
      <p:pic>
        <p:nvPicPr>
          <p:cNvPr id="223" name="Google Shape;223;p31"/>
          <p:cNvPicPr preferRelativeResize="0"/>
          <p:nvPr/>
        </p:nvPicPr>
        <p:blipFill rotWithShape="1">
          <a:blip r:embed="rId5">
            <a:alphaModFix/>
          </a:blip>
          <a:srcRect/>
          <a:stretch/>
        </p:blipFill>
        <p:spPr>
          <a:xfrm>
            <a:off x="533400" y="2952750"/>
            <a:ext cx="3810000" cy="2133600"/>
          </a:xfrm>
          <a:prstGeom prst="rect">
            <a:avLst/>
          </a:prstGeom>
          <a:noFill/>
          <a:ln>
            <a:noFill/>
          </a:ln>
        </p:spPr>
      </p:pic>
      <p:pic>
        <p:nvPicPr>
          <p:cNvPr id="224" name="Google Shape;224;p31" descr="Chart, bar chart&#10;&#10;Description automatically generated"/>
          <p:cNvPicPr preferRelativeResize="0">
            <a:picLocks noGrp="1"/>
          </p:cNvPicPr>
          <p:nvPr>
            <p:ph type="body" idx="2"/>
          </p:nvPr>
        </p:nvPicPr>
        <p:blipFill rotWithShape="1">
          <a:blip r:embed="rId6">
            <a:alphaModFix/>
          </a:blip>
          <a:srcRect/>
          <a:stretch/>
        </p:blipFill>
        <p:spPr>
          <a:xfrm>
            <a:off x="4648200" y="1276350"/>
            <a:ext cx="4038600" cy="303434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2"/>
          <p:cNvSpPr txBox="1"/>
          <p:nvPr/>
        </p:nvSpPr>
        <p:spPr>
          <a:xfrm>
            <a:off x="457200" y="1809750"/>
            <a:ext cx="45720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Arial"/>
              <a:buNone/>
            </a:pPr>
            <a:r>
              <a:rPr lang="en-US" sz="4000" b="1" i="0" u="none" strike="noStrike" cap="none">
                <a:solidFill>
                  <a:srgbClr val="FFFFFF"/>
                </a:solidFill>
                <a:latin typeface="Arial"/>
                <a:ea typeface="Arial"/>
                <a:cs typeface="Arial"/>
                <a:sym typeface="Arial"/>
              </a:rPr>
              <a:t>Section Title – Arial Bold</a:t>
            </a:r>
            <a:endParaRPr/>
          </a:p>
        </p:txBody>
      </p:sp>
      <p:sp>
        <p:nvSpPr>
          <p:cNvPr id="230" name="Google Shape;230;p32"/>
          <p:cNvSpPr txBox="1">
            <a:spLocks noGrp="1"/>
          </p:cNvSpPr>
          <p:nvPr>
            <p:ph type="title"/>
          </p:nvPr>
        </p:nvSpPr>
        <p:spPr>
          <a:xfrm>
            <a:off x="457200" y="378025"/>
            <a:ext cx="8229600" cy="558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60"/>
              <a:buFont typeface="Arial"/>
              <a:buNone/>
            </a:pPr>
            <a:r>
              <a:rPr lang="en-US" sz="2400"/>
              <a:t>Additional Vulnerabilities for Developing SUD in Physicians</a:t>
            </a:r>
            <a:endParaRPr sz="2000"/>
          </a:p>
        </p:txBody>
      </p:sp>
      <p:sp>
        <p:nvSpPr>
          <p:cNvPr id="231" name="Google Shape;231;p32"/>
          <p:cNvSpPr txBox="1">
            <a:spLocks noGrp="1"/>
          </p:cNvSpPr>
          <p:nvPr>
            <p:ph type="body" idx="1"/>
          </p:nvPr>
        </p:nvSpPr>
        <p:spPr>
          <a:xfrm>
            <a:off x="457200" y="936624"/>
            <a:ext cx="8229600" cy="4053225"/>
          </a:xfrm>
          <a:prstGeom prst="rect">
            <a:avLst/>
          </a:prstGeom>
          <a:noFill/>
          <a:ln>
            <a:noFill/>
          </a:ln>
        </p:spPr>
        <p:txBody>
          <a:bodyPr spcFirstLastPara="1" wrap="square" lIns="91425" tIns="45700" rIns="91425" bIns="45700" anchor="t" anchorCtr="0">
            <a:normAutofit fontScale="25000" lnSpcReduction="20000"/>
          </a:bodyPr>
          <a:lstStyle/>
          <a:p>
            <a:pPr marL="342900" lvl="0" indent="-329972" algn="l" rtl="0">
              <a:spcBef>
                <a:spcPts val="314"/>
              </a:spcBef>
              <a:spcAft>
                <a:spcPts val="0"/>
              </a:spcAft>
              <a:buClr>
                <a:srgbClr val="000000"/>
              </a:buClr>
              <a:buSzPct val="100000"/>
              <a:buChar char="•"/>
            </a:pPr>
            <a:r>
              <a:rPr lang="en-US" sz="4800" dirty="0">
                <a:solidFill>
                  <a:srgbClr val="000000"/>
                </a:solidFill>
                <a:latin typeface="Calibri"/>
                <a:ea typeface="Calibri"/>
                <a:cs typeface="Calibri"/>
                <a:sym typeface="Calibri"/>
              </a:rPr>
              <a:t>Same vulnerabilities listed on the slide for the general population PLUS </a:t>
            </a:r>
            <a:endParaRPr sz="4800" dirty="0">
              <a:solidFill>
                <a:srgbClr val="000000"/>
              </a:solidFill>
              <a:latin typeface="Calibri"/>
              <a:ea typeface="Calibri"/>
              <a:cs typeface="Calibri"/>
              <a:sym typeface="Calibri"/>
            </a:endParaRPr>
          </a:p>
          <a:p>
            <a:pPr marL="342900" lvl="0" indent="-329972" algn="l" rtl="0">
              <a:spcBef>
                <a:spcPts val="314"/>
              </a:spcBef>
              <a:spcAft>
                <a:spcPts val="0"/>
              </a:spcAft>
              <a:buClr>
                <a:srgbClr val="000000"/>
              </a:buClr>
              <a:buSzPct val="100000"/>
              <a:buChar char="•"/>
            </a:pPr>
            <a:r>
              <a:rPr lang="en-US" sz="4800" dirty="0">
                <a:solidFill>
                  <a:srgbClr val="000000"/>
                </a:solidFill>
                <a:latin typeface="Calibri"/>
                <a:ea typeface="Calibri"/>
                <a:cs typeface="Calibri"/>
                <a:sym typeface="Calibri"/>
              </a:rPr>
              <a:t>Vulnerabilities unique to physicians, including:</a:t>
            </a:r>
            <a:endParaRPr sz="4800" dirty="0">
              <a:solidFill>
                <a:srgbClr val="000000"/>
              </a:solidFill>
              <a:latin typeface="Calibri"/>
              <a:ea typeface="Calibri"/>
              <a:cs typeface="Calibri"/>
              <a:sym typeface="Calibri"/>
            </a:endParaRPr>
          </a:p>
          <a:p>
            <a:pPr marL="742950" lvl="1" indent="-258344" algn="l" rtl="0">
              <a:spcBef>
                <a:spcPts val="314"/>
              </a:spcBef>
              <a:spcAft>
                <a:spcPts val="0"/>
              </a:spcAft>
              <a:buClr>
                <a:srgbClr val="000000"/>
              </a:buClr>
              <a:buSzPct val="100000"/>
              <a:buFont typeface="Calibri"/>
              <a:buChar char="–"/>
            </a:pPr>
            <a:r>
              <a:rPr lang="en-US" sz="4800" dirty="0">
                <a:solidFill>
                  <a:srgbClr val="000000"/>
                </a:solidFill>
                <a:latin typeface="Calibri"/>
                <a:ea typeface="Calibri"/>
                <a:cs typeface="Calibri"/>
                <a:sym typeface="Calibri"/>
              </a:rPr>
              <a:t>Greater access to prescription medications than non-physicians and ability to write prescriptions</a:t>
            </a:r>
            <a:endParaRPr sz="4800" dirty="0">
              <a:solidFill>
                <a:srgbClr val="000000"/>
              </a:solidFill>
              <a:latin typeface="Calibri"/>
              <a:ea typeface="Calibri"/>
              <a:cs typeface="Calibri"/>
              <a:sym typeface="Calibri"/>
            </a:endParaRPr>
          </a:p>
          <a:p>
            <a:pPr marL="742950" lvl="1" indent="-258344" algn="l" rtl="0">
              <a:spcBef>
                <a:spcPts val="314"/>
              </a:spcBef>
              <a:spcAft>
                <a:spcPts val="0"/>
              </a:spcAft>
              <a:buClr>
                <a:srgbClr val="000000"/>
              </a:buClr>
              <a:buSzPct val="100000"/>
              <a:buFont typeface="Calibri"/>
              <a:buChar char="–"/>
            </a:pPr>
            <a:r>
              <a:rPr lang="en-US" sz="4800" dirty="0">
                <a:solidFill>
                  <a:srgbClr val="000000"/>
                </a:solidFill>
                <a:latin typeface="Calibri"/>
                <a:ea typeface="Calibri"/>
                <a:cs typeface="Calibri"/>
                <a:sym typeface="Calibri"/>
              </a:rPr>
              <a:t>High work stress</a:t>
            </a:r>
            <a:endParaRPr sz="4800" dirty="0">
              <a:solidFill>
                <a:srgbClr val="000000"/>
              </a:solidFill>
              <a:latin typeface="Calibri"/>
              <a:ea typeface="Calibri"/>
              <a:cs typeface="Calibri"/>
              <a:sym typeface="Calibri"/>
            </a:endParaRPr>
          </a:p>
          <a:p>
            <a:pPr marL="742950" lvl="1" indent="-258344" algn="l" rtl="0">
              <a:spcBef>
                <a:spcPts val="314"/>
              </a:spcBef>
              <a:spcAft>
                <a:spcPts val="0"/>
              </a:spcAft>
              <a:buClr>
                <a:srgbClr val="000000"/>
              </a:buClr>
              <a:buSzPct val="100000"/>
              <a:buFont typeface="Calibri"/>
              <a:buChar char="–"/>
            </a:pPr>
            <a:r>
              <a:rPr lang="en-US" sz="4800" dirty="0">
                <a:solidFill>
                  <a:srgbClr val="232323"/>
                </a:solidFill>
                <a:highlight>
                  <a:srgbClr val="FFFFFF"/>
                </a:highlight>
                <a:latin typeface="Calibri"/>
                <a:ea typeface="Calibri"/>
                <a:cs typeface="Calibri"/>
                <a:sym typeface="Calibri"/>
              </a:rPr>
              <a:t>A culture of medical care and behaviors modeled in physician training have been faulted for promoting attributes that can interfere with physician wellness or obtaining clinical care for oneself as a physician</a:t>
            </a:r>
            <a:endParaRPr sz="4800" dirty="0">
              <a:solidFill>
                <a:srgbClr val="232323"/>
              </a:solidFill>
              <a:highlight>
                <a:srgbClr val="FFFFFF"/>
              </a:highlight>
              <a:latin typeface="Calibri"/>
              <a:ea typeface="Calibri"/>
              <a:cs typeface="Calibri"/>
              <a:sym typeface="Calibri"/>
            </a:endParaRPr>
          </a:p>
          <a:p>
            <a:pPr marL="1143000" lvl="2" indent="-201194" algn="l" rtl="0">
              <a:spcBef>
                <a:spcPts val="314"/>
              </a:spcBef>
              <a:spcAft>
                <a:spcPts val="0"/>
              </a:spcAft>
              <a:buClr>
                <a:srgbClr val="232323"/>
              </a:buClr>
              <a:buSzPct val="100000"/>
              <a:buFont typeface="Calibri"/>
              <a:buChar char="•"/>
            </a:pPr>
            <a:r>
              <a:rPr lang="en-US" sz="4800" dirty="0">
                <a:solidFill>
                  <a:srgbClr val="232323"/>
                </a:solidFill>
                <a:highlight>
                  <a:srgbClr val="FFFFFF"/>
                </a:highlight>
                <a:latin typeface="Calibri"/>
                <a:ea typeface="Calibri"/>
                <a:cs typeface="Calibri"/>
                <a:sym typeface="Calibri"/>
              </a:rPr>
              <a:t>Early assumption of responsibility (may be associated with poor communication and/or coping skills)</a:t>
            </a:r>
            <a:endParaRPr sz="4800" dirty="0">
              <a:solidFill>
                <a:srgbClr val="232323"/>
              </a:solidFill>
              <a:highlight>
                <a:srgbClr val="FFFFFF"/>
              </a:highlight>
              <a:latin typeface="Calibri"/>
              <a:ea typeface="Calibri"/>
              <a:cs typeface="Calibri"/>
              <a:sym typeface="Calibri"/>
            </a:endParaRPr>
          </a:p>
          <a:p>
            <a:pPr marL="1143000" lvl="2" indent="-201194" algn="l" rtl="0">
              <a:spcBef>
                <a:spcPts val="314"/>
              </a:spcBef>
              <a:spcAft>
                <a:spcPts val="0"/>
              </a:spcAft>
              <a:buClr>
                <a:srgbClr val="232323"/>
              </a:buClr>
              <a:buSzPct val="100000"/>
              <a:buFont typeface="Calibri"/>
              <a:buChar char="•"/>
            </a:pPr>
            <a:r>
              <a:rPr lang="en-US" sz="4800" dirty="0">
                <a:solidFill>
                  <a:srgbClr val="232323"/>
                </a:solidFill>
                <a:highlight>
                  <a:srgbClr val="FFFFFF"/>
                </a:highlight>
                <a:latin typeface="Calibri"/>
                <a:ea typeface="Calibri"/>
                <a:cs typeface="Calibri"/>
                <a:sym typeface="Calibri"/>
              </a:rPr>
              <a:t>Trained to be self-reliant and self-sufficient (may lead to self-treatment)</a:t>
            </a:r>
            <a:endParaRPr sz="4800" dirty="0">
              <a:solidFill>
                <a:srgbClr val="232323"/>
              </a:solidFill>
              <a:highlight>
                <a:srgbClr val="FFFFFF"/>
              </a:highlight>
              <a:latin typeface="Calibri"/>
              <a:ea typeface="Calibri"/>
              <a:cs typeface="Calibri"/>
              <a:sym typeface="Calibri"/>
            </a:endParaRPr>
          </a:p>
          <a:p>
            <a:pPr marL="1143000" lvl="2" indent="-201194" algn="l" rtl="0">
              <a:spcBef>
                <a:spcPts val="314"/>
              </a:spcBef>
              <a:spcAft>
                <a:spcPts val="0"/>
              </a:spcAft>
              <a:buClr>
                <a:srgbClr val="232323"/>
              </a:buClr>
              <a:buSzPct val="100000"/>
              <a:buFont typeface="Calibri"/>
              <a:buChar char="•"/>
            </a:pPr>
            <a:r>
              <a:rPr lang="en-US" sz="4800" dirty="0">
                <a:solidFill>
                  <a:srgbClr val="232323"/>
                </a:solidFill>
                <a:highlight>
                  <a:srgbClr val="FFFFFF"/>
                </a:highlight>
                <a:latin typeface="Calibri"/>
                <a:ea typeface="Calibri"/>
                <a:cs typeface="Calibri"/>
                <a:sym typeface="Calibri"/>
              </a:rPr>
              <a:t>Confidence in understanding medications may lead to self-medication</a:t>
            </a:r>
            <a:endParaRPr sz="4800" dirty="0">
              <a:solidFill>
                <a:srgbClr val="232323"/>
              </a:solidFill>
              <a:highlight>
                <a:srgbClr val="FFFFFF"/>
              </a:highlight>
              <a:latin typeface="Calibri"/>
              <a:ea typeface="Calibri"/>
              <a:cs typeface="Calibri"/>
              <a:sym typeface="Calibri"/>
            </a:endParaRPr>
          </a:p>
          <a:p>
            <a:pPr marL="1143000" lvl="2" indent="-201194" algn="l" rtl="0">
              <a:spcBef>
                <a:spcPts val="314"/>
              </a:spcBef>
              <a:spcAft>
                <a:spcPts val="0"/>
              </a:spcAft>
              <a:buClr>
                <a:srgbClr val="232323"/>
              </a:buClr>
              <a:buSzPct val="100000"/>
              <a:buFont typeface="Calibri"/>
              <a:buChar char="•"/>
            </a:pPr>
            <a:r>
              <a:rPr lang="en-US" sz="4800" dirty="0">
                <a:solidFill>
                  <a:srgbClr val="232323"/>
                </a:solidFill>
                <a:highlight>
                  <a:srgbClr val="FFFFFF"/>
                </a:highlight>
                <a:latin typeface="Calibri"/>
                <a:ea typeface="Calibri"/>
                <a:cs typeface="Calibri"/>
                <a:sym typeface="Calibri"/>
              </a:rPr>
              <a:t>The ability to perform under stress and despite personal difficulties is a hallmark of the profession</a:t>
            </a:r>
            <a:endParaRPr sz="4800" dirty="0">
              <a:solidFill>
                <a:srgbClr val="232323"/>
              </a:solidFill>
              <a:highlight>
                <a:srgbClr val="FFFFFF"/>
              </a:highlight>
              <a:latin typeface="Calibri"/>
              <a:ea typeface="Calibri"/>
              <a:cs typeface="Calibri"/>
              <a:sym typeface="Calibri"/>
            </a:endParaRPr>
          </a:p>
          <a:p>
            <a:pPr marL="1143000" lvl="2" indent="-201194" algn="l" rtl="0">
              <a:spcBef>
                <a:spcPts val="314"/>
              </a:spcBef>
              <a:spcAft>
                <a:spcPts val="0"/>
              </a:spcAft>
              <a:buClr>
                <a:srgbClr val="232323"/>
              </a:buClr>
              <a:buSzPct val="100000"/>
              <a:buFont typeface="Calibri"/>
              <a:buChar char="•"/>
            </a:pPr>
            <a:r>
              <a:rPr lang="en-US" sz="4800" dirty="0">
                <a:solidFill>
                  <a:srgbClr val="232323"/>
                </a:solidFill>
                <a:highlight>
                  <a:srgbClr val="FFFFFF"/>
                </a:highlight>
                <a:latin typeface="Calibri"/>
                <a:ea typeface="Calibri"/>
                <a:cs typeface="Calibri"/>
                <a:sym typeface="Calibri"/>
              </a:rPr>
              <a:t>Physicians often have sophisticated denial with elaborate justification and rationalization, making intervention more difficult; physicians may be better at concealing use</a:t>
            </a:r>
            <a:endParaRPr sz="4800" dirty="0">
              <a:solidFill>
                <a:srgbClr val="232323"/>
              </a:solidFill>
              <a:highlight>
                <a:srgbClr val="FFFFFF"/>
              </a:highlight>
              <a:latin typeface="Calibri"/>
              <a:ea typeface="Calibri"/>
              <a:cs typeface="Calibri"/>
              <a:sym typeface="Calibri"/>
            </a:endParaRPr>
          </a:p>
          <a:p>
            <a:pPr marL="1143000" lvl="2" indent="-201194" algn="l" rtl="0">
              <a:spcBef>
                <a:spcPts val="314"/>
              </a:spcBef>
              <a:spcAft>
                <a:spcPts val="0"/>
              </a:spcAft>
              <a:buClr>
                <a:srgbClr val="232323"/>
              </a:buClr>
              <a:buSzPct val="100000"/>
              <a:buFont typeface="Calibri"/>
              <a:buChar char="•"/>
            </a:pPr>
            <a:r>
              <a:rPr lang="en-US" sz="4800" dirty="0">
                <a:solidFill>
                  <a:srgbClr val="232323"/>
                </a:solidFill>
                <a:highlight>
                  <a:srgbClr val="FFFFFF"/>
                </a:highlight>
                <a:latin typeface="Calibri"/>
                <a:ea typeface="Calibri"/>
                <a:cs typeface="Calibri"/>
                <a:sym typeface="Calibri"/>
              </a:rPr>
              <a:t>Professional arrogance (overconfidence) can lead to difficulty taking directions or input from others</a:t>
            </a:r>
            <a:endParaRPr sz="4800" dirty="0">
              <a:solidFill>
                <a:srgbClr val="232323"/>
              </a:solidFill>
              <a:highlight>
                <a:srgbClr val="FFFFFF"/>
              </a:highlight>
              <a:latin typeface="Calibri"/>
              <a:ea typeface="Calibri"/>
              <a:cs typeface="Calibri"/>
              <a:sym typeface="Calibri"/>
            </a:endParaRPr>
          </a:p>
          <a:p>
            <a:pPr marL="1143000" lvl="2" indent="-201194" algn="l" rtl="0">
              <a:spcBef>
                <a:spcPts val="314"/>
              </a:spcBef>
              <a:spcAft>
                <a:spcPts val="0"/>
              </a:spcAft>
              <a:buClr>
                <a:srgbClr val="232323"/>
              </a:buClr>
              <a:buSzPct val="100000"/>
              <a:buFont typeface="Calibri"/>
              <a:buChar char="•"/>
            </a:pPr>
            <a:r>
              <a:rPr lang="en-US" sz="4800" dirty="0">
                <a:solidFill>
                  <a:srgbClr val="232323"/>
                </a:solidFill>
                <a:highlight>
                  <a:srgbClr val="FFFFFF"/>
                </a:highlight>
                <a:latin typeface="Calibri"/>
                <a:ea typeface="Calibri"/>
                <a:cs typeface="Calibri"/>
                <a:sym typeface="Calibri"/>
              </a:rPr>
              <a:t>Gender may be an issue; research studies suggest that female physicians with a substance use disorder (SUD) are not referred for treatment as frequently as male physicians; also telescoping effect in women (quicker progression to unhealthy use and consequences due to use)</a:t>
            </a:r>
            <a:endParaRPr sz="4800" dirty="0">
              <a:solidFill>
                <a:srgbClr val="232323"/>
              </a:solidFill>
              <a:highlight>
                <a:srgbClr val="FFFFFF"/>
              </a:highlight>
              <a:latin typeface="Calibri"/>
              <a:ea typeface="Calibri"/>
              <a:cs typeface="Calibri"/>
              <a:sym typeface="Calibri"/>
            </a:endParaRPr>
          </a:p>
          <a:p>
            <a:pPr marL="0" lvl="0" indent="0" algn="l" rtl="0">
              <a:spcBef>
                <a:spcPts val="592"/>
              </a:spcBef>
              <a:spcAft>
                <a:spcPts val="0"/>
              </a:spcAft>
              <a:buClr>
                <a:schemeClr val="dk1"/>
              </a:buClr>
              <a:buSzPct val="100000"/>
              <a:buNone/>
            </a:pPr>
            <a:endParaRPr dirty="0"/>
          </a:p>
        </p:txBody>
      </p:sp>
      <p:pic>
        <p:nvPicPr>
          <p:cNvPr id="232" name="Google Shape;232;p32"/>
          <p:cNvPicPr preferRelativeResize="0"/>
          <p:nvPr/>
        </p:nvPicPr>
        <p:blipFill rotWithShape="1">
          <a:blip r:embed="rId3">
            <a:alphaModFix/>
          </a:blip>
          <a:srcRect/>
          <a:stretch/>
        </p:blipFill>
        <p:spPr>
          <a:xfrm>
            <a:off x="7239000" y="4400550"/>
            <a:ext cx="1752599" cy="6857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3"/>
          <p:cNvSpPr txBox="1"/>
          <p:nvPr/>
        </p:nvSpPr>
        <p:spPr>
          <a:xfrm>
            <a:off x="457200" y="1809750"/>
            <a:ext cx="45720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Arial"/>
              <a:buNone/>
            </a:pPr>
            <a:r>
              <a:rPr lang="en-US" sz="4000" b="1" i="0" u="none" strike="noStrike" cap="none">
                <a:solidFill>
                  <a:srgbClr val="FFFFFF"/>
                </a:solidFill>
                <a:latin typeface="Arial"/>
                <a:ea typeface="Arial"/>
                <a:cs typeface="Arial"/>
                <a:sym typeface="Arial"/>
              </a:rPr>
              <a:t>Section Title – Arial Bold</a:t>
            </a:r>
            <a:endParaRPr/>
          </a:p>
        </p:txBody>
      </p:sp>
      <p:sp>
        <p:nvSpPr>
          <p:cNvPr id="238" name="Google Shape;238;p33"/>
          <p:cNvSpPr txBox="1">
            <a:spLocks noGrp="1"/>
          </p:cNvSpPr>
          <p:nvPr>
            <p:ph type="title"/>
          </p:nvPr>
        </p:nvSpPr>
        <p:spPr>
          <a:xfrm>
            <a:off x="457200" y="377975"/>
            <a:ext cx="8229600" cy="685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sz="3600"/>
              <a:t>Prevalence of SUD Among Physicians</a:t>
            </a:r>
            <a:endParaRPr sz="3600"/>
          </a:p>
        </p:txBody>
      </p:sp>
      <p:sp>
        <p:nvSpPr>
          <p:cNvPr id="239" name="Google Shape;239;p33"/>
          <p:cNvSpPr txBox="1">
            <a:spLocks noGrp="1"/>
          </p:cNvSpPr>
          <p:nvPr>
            <p:ph type="body" idx="1"/>
          </p:nvPr>
        </p:nvSpPr>
        <p:spPr>
          <a:xfrm>
            <a:off x="457200" y="867335"/>
            <a:ext cx="8229600" cy="3830815"/>
          </a:xfrm>
          <a:prstGeom prst="rect">
            <a:avLst/>
          </a:prstGeom>
          <a:noFill/>
          <a:ln>
            <a:noFill/>
          </a:ln>
        </p:spPr>
        <p:txBody>
          <a:bodyPr spcFirstLastPara="1" wrap="square" lIns="91425" tIns="45700" rIns="91425" bIns="45700" anchor="t" anchorCtr="0">
            <a:normAutofit fontScale="92500" lnSpcReduction="20000"/>
          </a:bodyPr>
          <a:lstStyle/>
          <a:p>
            <a:pPr marL="457200" lvl="0" indent="-302021" algn="l" rtl="0">
              <a:lnSpc>
                <a:spcPct val="162500"/>
              </a:lnSpc>
              <a:spcBef>
                <a:spcPts val="1200"/>
              </a:spcBef>
              <a:spcAft>
                <a:spcPts val="0"/>
              </a:spcAft>
              <a:buSzPct val="100000"/>
              <a:buChar char="•"/>
            </a:pPr>
            <a:r>
              <a:rPr lang="en-US" sz="1250" dirty="0">
                <a:solidFill>
                  <a:srgbClr val="232323"/>
                </a:solidFill>
                <a:highlight>
                  <a:srgbClr val="FFFFFF"/>
                </a:highlight>
              </a:rPr>
              <a:t>A 2012 study involving 7197 American surgeons (28.7 percent response rate) found that 15.4 percent had a score on the Alcohol Use Disorders Identification Test (AUDIT-C) suggesting the presence of an alcohol use disorder.</a:t>
            </a:r>
            <a:endParaRPr sz="1250" dirty="0">
              <a:solidFill>
                <a:srgbClr val="232323"/>
              </a:solidFill>
              <a:highlight>
                <a:srgbClr val="FFFFFF"/>
              </a:highlight>
            </a:endParaRPr>
          </a:p>
          <a:p>
            <a:pPr marL="457200" lvl="0" indent="-302021" algn="l" rtl="0">
              <a:lnSpc>
                <a:spcPct val="162500"/>
              </a:lnSpc>
              <a:spcBef>
                <a:spcPts val="0"/>
              </a:spcBef>
              <a:spcAft>
                <a:spcPts val="0"/>
              </a:spcAft>
              <a:buSzPct val="100000"/>
              <a:buChar char="•"/>
            </a:pPr>
            <a:r>
              <a:rPr lang="en-US" sz="1250" dirty="0">
                <a:solidFill>
                  <a:srgbClr val="232323"/>
                </a:solidFill>
                <a:highlight>
                  <a:srgbClr val="FFFFFF"/>
                </a:highlight>
              </a:rPr>
              <a:t>A 2015 study of 7206 American physicians of various specialties (26.7 percent response rate) showed that 21.4 percent had a likely substance use disorder (alcohol and/or other substances), based on screening with the AUDIT-C and World Health Organization Alcohol, Smoking, and Substance Involvement Screening Test measures.</a:t>
            </a:r>
            <a:endParaRPr sz="1250" dirty="0">
              <a:solidFill>
                <a:srgbClr val="232323"/>
              </a:solidFill>
              <a:highlight>
                <a:srgbClr val="FFFFFF"/>
              </a:highlight>
            </a:endParaRPr>
          </a:p>
          <a:p>
            <a:pPr marL="457200" lvl="0" indent="-302021" algn="l" rtl="0">
              <a:lnSpc>
                <a:spcPct val="162500"/>
              </a:lnSpc>
              <a:spcBef>
                <a:spcPts val="0"/>
              </a:spcBef>
              <a:spcAft>
                <a:spcPts val="0"/>
              </a:spcAft>
              <a:buSzPct val="100000"/>
              <a:buChar char="•"/>
            </a:pPr>
            <a:r>
              <a:rPr lang="en-US" sz="1250" dirty="0">
                <a:solidFill>
                  <a:srgbClr val="232323"/>
                </a:solidFill>
                <a:highlight>
                  <a:srgbClr val="FFFFFF"/>
                </a:highlight>
              </a:rPr>
              <a:t>Alcohol has been found to be the most frequently misused substance in several United States samples of physicians with SUDs; prescription opioids have typically been found to be the second most frequently misused substance. </a:t>
            </a:r>
            <a:endParaRPr sz="1250" dirty="0">
              <a:solidFill>
                <a:srgbClr val="232323"/>
              </a:solidFill>
              <a:highlight>
                <a:srgbClr val="FFFFFF"/>
              </a:highlight>
            </a:endParaRPr>
          </a:p>
          <a:p>
            <a:pPr marL="457200" lvl="0" indent="-302021" algn="l" rtl="0">
              <a:lnSpc>
                <a:spcPct val="162500"/>
              </a:lnSpc>
              <a:spcBef>
                <a:spcPts val="0"/>
              </a:spcBef>
              <a:spcAft>
                <a:spcPts val="0"/>
              </a:spcAft>
              <a:buSzPct val="100000"/>
              <a:buChar char="•"/>
            </a:pPr>
            <a:r>
              <a:rPr lang="en-US" sz="1250" dirty="0">
                <a:solidFill>
                  <a:srgbClr val="232323"/>
                </a:solidFill>
                <a:highlight>
                  <a:srgbClr val="FFFFFF"/>
                </a:highlight>
              </a:rPr>
              <a:t>Physicians have been found to have higher rates of prescription drug misuse, notably benzodiazepines and opioids, compared with the general population. Prescription drugs misused by physicians are frequently self-prescribed or otherwise obtained through the physician’s professional access.</a:t>
            </a:r>
            <a:endParaRPr sz="1250" dirty="0">
              <a:solidFill>
                <a:srgbClr val="232323"/>
              </a:solidFill>
              <a:highlight>
                <a:srgbClr val="FFFFFF"/>
              </a:highlight>
            </a:endParaRPr>
          </a:p>
          <a:p>
            <a:pPr marL="0" lvl="0" indent="0" algn="l" rtl="0">
              <a:spcBef>
                <a:spcPts val="1200"/>
              </a:spcBef>
              <a:spcAft>
                <a:spcPts val="0"/>
              </a:spcAft>
              <a:buClr>
                <a:schemeClr val="dk1"/>
              </a:buClr>
              <a:buSzPct val="188235"/>
              <a:buNone/>
            </a:pPr>
            <a:endParaRPr sz="1700" dirty="0">
              <a:solidFill>
                <a:srgbClr val="000000"/>
              </a:solidFill>
              <a:latin typeface="Calibri"/>
              <a:ea typeface="Calibri"/>
              <a:cs typeface="Calibri"/>
              <a:sym typeface="Calibri"/>
            </a:endParaRPr>
          </a:p>
        </p:txBody>
      </p:sp>
      <p:pic>
        <p:nvPicPr>
          <p:cNvPr id="240" name="Google Shape;240;p33"/>
          <p:cNvPicPr preferRelativeResize="0"/>
          <p:nvPr/>
        </p:nvPicPr>
        <p:blipFill rotWithShape="1">
          <a:blip r:embed="rId3">
            <a:alphaModFix/>
          </a:blip>
          <a:srcRect/>
          <a:stretch/>
        </p:blipFill>
        <p:spPr>
          <a:xfrm>
            <a:off x="7239000" y="4400550"/>
            <a:ext cx="1752599" cy="6857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4"/>
          <p:cNvSpPr txBox="1"/>
          <p:nvPr/>
        </p:nvSpPr>
        <p:spPr>
          <a:xfrm>
            <a:off x="457200" y="1809750"/>
            <a:ext cx="45720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Arial"/>
              <a:buNone/>
            </a:pPr>
            <a:r>
              <a:rPr lang="en-US" sz="4000" b="1" i="0" u="none" strike="noStrike" cap="none">
                <a:solidFill>
                  <a:srgbClr val="FFFFFF"/>
                </a:solidFill>
                <a:latin typeface="Arial"/>
                <a:ea typeface="Arial"/>
                <a:cs typeface="Arial"/>
                <a:sym typeface="Arial"/>
              </a:rPr>
              <a:t>Section Title – Arial Bold</a:t>
            </a:r>
            <a:endParaRPr/>
          </a:p>
        </p:txBody>
      </p:sp>
      <p:sp>
        <p:nvSpPr>
          <p:cNvPr id="246" name="Google Shape;246;p34"/>
          <p:cNvSpPr txBox="1">
            <a:spLocks noGrp="1"/>
          </p:cNvSpPr>
          <p:nvPr>
            <p:ph type="title"/>
          </p:nvPr>
        </p:nvSpPr>
        <p:spPr>
          <a:xfrm>
            <a:off x="457200" y="377975"/>
            <a:ext cx="8229600" cy="685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sz="3600"/>
              <a:t>Prevalence of SUD Among Physicians</a:t>
            </a:r>
            <a:endParaRPr sz="3600"/>
          </a:p>
        </p:txBody>
      </p:sp>
      <p:sp>
        <p:nvSpPr>
          <p:cNvPr id="247" name="Google Shape;247;p34"/>
          <p:cNvSpPr txBox="1">
            <a:spLocks noGrp="1"/>
          </p:cNvSpPr>
          <p:nvPr>
            <p:ph type="body" idx="1"/>
          </p:nvPr>
        </p:nvSpPr>
        <p:spPr>
          <a:xfrm>
            <a:off x="457200" y="934572"/>
            <a:ext cx="4040100" cy="5715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62500"/>
              </a:lnSpc>
              <a:spcBef>
                <a:spcPts val="1200"/>
              </a:spcBef>
              <a:spcAft>
                <a:spcPts val="0"/>
              </a:spcAft>
              <a:buNone/>
            </a:pPr>
            <a:r>
              <a:rPr lang="en-US" sz="9600" dirty="0">
                <a:solidFill>
                  <a:srgbClr val="232323"/>
                </a:solidFill>
                <a:highlight>
                  <a:srgbClr val="FFFFFF"/>
                </a:highlight>
              </a:rPr>
              <a:t>Substances of choice</a:t>
            </a:r>
            <a:endParaRPr sz="9600" dirty="0">
              <a:solidFill>
                <a:srgbClr val="232323"/>
              </a:solidFill>
              <a:highlight>
                <a:srgbClr val="FFFFFF"/>
              </a:highlight>
            </a:endParaRPr>
          </a:p>
          <a:p>
            <a:pPr marL="0" lvl="0" indent="0" algn="l" rtl="0">
              <a:spcBef>
                <a:spcPts val="1200"/>
              </a:spcBef>
              <a:spcAft>
                <a:spcPts val="0"/>
              </a:spcAft>
              <a:buClr>
                <a:schemeClr val="dk1"/>
              </a:buClr>
              <a:buSzPct val="188235"/>
              <a:buNone/>
            </a:pPr>
            <a:endParaRPr sz="1700" dirty="0">
              <a:solidFill>
                <a:srgbClr val="000000"/>
              </a:solidFill>
              <a:latin typeface="Calibri"/>
              <a:ea typeface="Calibri"/>
              <a:cs typeface="Calibri"/>
              <a:sym typeface="Calibri"/>
            </a:endParaRPr>
          </a:p>
        </p:txBody>
      </p:sp>
      <p:pic>
        <p:nvPicPr>
          <p:cNvPr id="248" name="Google Shape;248;p34"/>
          <p:cNvPicPr preferRelativeResize="0"/>
          <p:nvPr/>
        </p:nvPicPr>
        <p:blipFill rotWithShape="1">
          <a:blip r:embed="rId3">
            <a:alphaModFix/>
          </a:blip>
          <a:srcRect/>
          <a:stretch/>
        </p:blipFill>
        <p:spPr>
          <a:xfrm>
            <a:off x="7239000" y="4400550"/>
            <a:ext cx="1752599" cy="685799"/>
          </a:xfrm>
          <a:prstGeom prst="rect">
            <a:avLst/>
          </a:prstGeom>
          <a:noFill/>
          <a:ln>
            <a:noFill/>
          </a:ln>
        </p:spPr>
      </p:pic>
      <p:sp>
        <p:nvSpPr>
          <p:cNvPr id="249" name="Google Shape;249;p34"/>
          <p:cNvSpPr txBox="1">
            <a:spLocks noGrp="1"/>
          </p:cNvSpPr>
          <p:nvPr>
            <p:ph type="body" idx="2"/>
          </p:nvPr>
        </p:nvSpPr>
        <p:spPr>
          <a:xfrm>
            <a:off x="457200" y="1719000"/>
            <a:ext cx="4040100" cy="3163449"/>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sz="1100" dirty="0"/>
              <a:t>As an example of types of substances used, a retrospective study of physician health program (PHP) medical records of 3604 physicians monitored between 1980 and 2002 reported “drug of choice,” as follows:</a:t>
            </a:r>
            <a:endParaRPr sz="1100" dirty="0"/>
          </a:p>
          <a:p>
            <a:pPr marL="0" lvl="0" indent="0" algn="l" rtl="0">
              <a:spcBef>
                <a:spcPts val="480"/>
              </a:spcBef>
              <a:spcAft>
                <a:spcPts val="0"/>
              </a:spcAft>
              <a:buNone/>
            </a:pPr>
            <a:endParaRPr sz="1100" dirty="0"/>
          </a:p>
          <a:p>
            <a:pPr marL="0" lvl="0" indent="0" algn="l" rtl="0">
              <a:spcBef>
                <a:spcPts val="480"/>
              </a:spcBef>
              <a:spcAft>
                <a:spcPts val="0"/>
              </a:spcAft>
              <a:buNone/>
            </a:pPr>
            <a:r>
              <a:rPr lang="en-US" sz="1100" dirty="0"/>
              <a:t>●Alcohol – 25 percent	●Opioids – 25 percent</a:t>
            </a:r>
            <a:endParaRPr sz="1100" dirty="0"/>
          </a:p>
          <a:p>
            <a:pPr marL="0" lvl="0" indent="0" algn="l" rtl="0">
              <a:spcBef>
                <a:spcPts val="480"/>
              </a:spcBef>
              <a:spcAft>
                <a:spcPts val="0"/>
              </a:spcAft>
              <a:buNone/>
            </a:pPr>
            <a:endParaRPr sz="1100" dirty="0"/>
          </a:p>
          <a:p>
            <a:pPr marL="0" lvl="0" indent="0" algn="l" rtl="0">
              <a:spcBef>
                <a:spcPts val="480"/>
              </a:spcBef>
              <a:spcAft>
                <a:spcPts val="0"/>
              </a:spcAft>
              <a:buNone/>
            </a:pPr>
            <a:r>
              <a:rPr lang="en-US" sz="1100" dirty="0"/>
              <a:t>●Marijuana – 12 percent	●Cocaine – 11 percent</a:t>
            </a:r>
            <a:endParaRPr sz="1100" dirty="0"/>
          </a:p>
          <a:p>
            <a:pPr marL="0" lvl="0" indent="0" algn="l" rtl="0">
              <a:spcBef>
                <a:spcPts val="480"/>
              </a:spcBef>
              <a:spcAft>
                <a:spcPts val="0"/>
              </a:spcAft>
              <a:buNone/>
            </a:pPr>
            <a:endParaRPr sz="1100" dirty="0"/>
          </a:p>
          <a:p>
            <a:pPr marL="0" lvl="0" indent="0" algn="l" rtl="0">
              <a:spcBef>
                <a:spcPts val="480"/>
              </a:spcBef>
              <a:spcAft>
                <a:spcPts val="0"/>
              </a:spcAft>
              <a:buNone/>
            </a:pPr>
            <a:r>
              <a:rPr lang="en-US" sz="1100" dirty="0"/>
              <a:t>●Sedatives – 10 percent	●Amphetamines – 4 percent</a:t>
            </a:r>
            <a:endParaRPr sz="1100" dirty="0"/>
          </a:p>
          <a:p>
            <a:pPr marL="0" lvl="0" indent="0" algn="l" rtl="0">
              <a:spcBef>
                <a:spcPts val="480"/>
              </a:spcBef>
              <a:spcAft>
                <a:spcPts val="0"/>
              </a:spcAft>
              <a:buNone/>
            </a:pPr>
            <a:endParaRPr sz="1100" dirty="0"/>
          </a:p>
          <a:p>
            <a:pPr marL="0" lvl="0" indent="0" algn="l" rtl="0">
              <a:spcBef>
                <a:spcPts val="480"/>
              </a:spcBef>
              <a:spcAft>
                <a:spcPts val="0"/>
              </a:spcAft>
              <a:buNone/>
            </a:pPr>
            <a:r>
              <a:rPr lang="en-US" sz="1100" dirty="0"/>
              <a:t>●Inhalants – 1 percent	●Other – 8 percent</a:t>
            </a:r>
            <a:endParaRPr sz="1100" dirty="0"/>
          </a:p>
        </p:txBody>
      </p:sp>
      <p:sp>
        <p:nvSpPr>
          <p:cNvPr id="250" name="Google Shape;250;p34"/>
          <p:cNvSpPr txBox="1">
            <a:spLocks noGrp="1"/>
          </p:cNvSpPr>
          <p:nvPr>
            <p:ph type="body" idx="3"/>
          </p:nvPr>
        </p:nvSpPr>
        <p:spPr>
          <a:xfrm>
            <a:off x="4645025" y="1150938"/>
            <a:ext cx="4041900" cy="480900"/>
          </a:xfrm>
          <a:prstGeom prst="rect">
            <a:avLst/>
          </a:prstGeom>
        </p:spPr>
        <p:txBody>
          <a:bodyPr spcFirstLastPara="1" wrap="square" lIns="91425" tIns="45700" rIns="91425" bIns="45700" anchor="b" anchorCtr="0">
            <a:noAutofit/>
          </a:bodyPr>
          <a:lstStyle/>
          <a:p>
            <a:pPr marL="0" lvl="0" indent="0" algn="l" rtl="0">
              <a:spcBef>
                <a:spcPts val="480"/>
              </a:spcBef>
              <a:spcAft>
                <a:spcPts val="0"/>
              </a:spcAft>
              <a:buNone/>
            </a:pPr>
            <a:r>
              <a:rPr lang="en-US" dirty="0"/>
              <a:t>Trends over time</a:t>
            </a:r>
            <a:endParaRPr dirty="0"/>
          </a:p>
        </p:txBody>
      </p:sp>
      <p:sp>
        <p:nvSpPr>
          <p:cNvPr id="251" name="Google Shape;251;p34"/>
          <p:cNvSpPr txBox="1">
            <a:spLocks noGrp="1"/>
          </p:cNvSpPr>
          <p:nvPr>
            <p:ph type="body" idx="4"/>
          </p:nvPr>
        </p:nvSpPr>
        <p:spPr>
          <a:xfrm>
            <a:off x="4645025" y="1631950"/>
            <a:ext cx="4041900" cy="2962200"/>
          </a:xfrm>
          <a:prstGeom prst="rect">
            <a:avLst/>
          </a:prstGeom>
        </p:spPr>
        <p:txBody>
          <a:bodyPr spcFirstLastPara="1" wrap="square" lIns="91425" tIns="45700" rIns="91425" bIns="45700" anchor="t" anchorCtr="0">
            <a:normAutofit/>
          </a:bodyPr>
          <a:lstStyle/>
          <a:p>
            <a:pPr marL="457200" lvl="0" indent="-317500" algn="l" rtl="0">
              <a:spcBef>
                <a:spcPts val="480"/>
              </a:spcBef>
              <a:spcAft>
                <a:spcPts val="0"/>
              </a:spcAft>
              <a:buClr>
                <a:srgbClr val="232323"/>
              </a:buClr>
              <a:buSzPts val="1400"/>
              <a:buChar char="•"/>
            </a:pPr>
            <a:r>
              <a:rPr lang="en-US" sz="1400">
                <a:solidFill>
                  <a:srgbClr val="232323"/>
                </a:solidFill>
                <a:highlight>
                  <a:srgbClr val="FFFFFF"/>
                </a:highlight>
              </a:rPr>
              <a:t>Though published data are not available, clinical experience suggests that the number of physicians assessed and treated for an SUD has increased significantly in recent years. </a:t>
            </a:r>
            <a:endParaRPr sz="1400">
              <a:solidFill>
                <a:srgbClr val="232323"/>
              </a:solidFill>
              <a:highlight>
                <a:srgbClr val="FFFFFF"/>
              </a:highlight>
            </a:endParaRPr>
          </a:p>
          <a:p>
            <a:pPr marL="457200" lvl="0" indent="-317500" algn="l" rtl="0">
              <a:spcBef>
                <a:spcPts val="0"/>
              </a:spcBef>
              <a:spcAft>
                <a:spcPts val="0"/>
              </a:spcAft>
              <a:buClr>
                <a:srgbClr val="232323"/>
              </a:buClr>
              <a:buSzPts val="1400"/>
              <a:buChar char="•"/>
            </a:pPr>
            <a:r>
              <a:rPr lang="en-US" sz="1400">
                <a:solidFill>
                  <a:srgbClr val="232323"/>
                </a:solidFill>
                <a:highlight>
                  <a:srgbClr val="FFFFFF"/>
                </a:highlight>
              </a:rPr>
              <a:t>Enhanced awareness of the problem and an increased emphasis on risk management may have contributed to this increase.</a:t>
            </a:r>
            <a:endParaRPr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5"/>
          <p:cNvSpPr txBox="1"/>
          <p:nvPr/>
        </p:nvSpPr>
        <p:spPr>
          <a:xfrm>
            <a:off x="457200" y="1809750"/>
            <a:ext cx="45720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Arial"/>
              <a:buNone/>
            </a:pPr>
            <a:r>
              <a:rPr lang="en-US" sz="4000" b="1" i="0" u="none" strike="noStrike" cap="none">
                <a:solidFill>
                  <a:srgbClr val="FFFFFF"/>
                </a:solidFill>
                <a:latin typeface="Arial"/>
                <a:ea typeface="Arial"/>
                <a:cs typeface="Arial"/>
                <a:sym typeface="Arial"/>
              </a:rPr>
              <a:t>Section Title – Arial Bold</a:t>
            </a:r>
            <a:endParaRPr/>
          </a:p>
        </p:txBody>
      </p:sp>
      <p:sp>
        <p:nvSpPr>
          <p:cNvPr id="257" name="Google Shape;257;p35"/>
          <p:cNvSpPr txBox="1">
            <a:spLocks noGrp="1"/>
          </p:cNvSpPr>
          <p:nvPr>
            <p:ph type="title"/>
          </p:nvPr>
        </p:nvSpPr>
        <p:spPr>
          <a:xfrm>
            <a:off x="457200" y="739587"/>
            <a:ext cx="8229600" cy="32423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47481"/>
              <a:buFont typeface="Arial"/>
              <a:buNone/>
            </a:pPr>
            <a:r>
              <a:rPr lang="en-US" sz="2000" dirty="0"/>
              <a:t>The Prevalence of Substance Use Disorders in American Physicians</a:t>
            </a:r>
            <a:endParaRPr sz="2000" dirty="0"/>
          </a:p>
          <a:p>
            <a:pPr marL="0" lvl="0" indent="0" algn="ctr" rtl="0">
              <a:spcBef>
                <a:spcPts val="0"/>
              </a:spcBef>
              <a:spcAft>
                <a:spcPts val="0"/>
              </a:spcAft>
              <a:buClr>
                <a:schemeClr val="dk1"/>
              </a:buClr>
              <a:buSzPct val="122222"/>
              <a:buFont typeface="Arial"/>
              <a:buNone/>
            </a:pPr>
            <a:endParaRPr sz="3600" dirty="0"/>
          </a:p>
        </p:txBody>
      </p:sp>
      <p:sp>
        <p:nvSpPr>
          <p:cNvPr id="258" name="Google Shape;258;p35"/>
          <p:cNvSpPr txBox="1">
            <a:spLocks noGrp="1"/>
          </p:cNvSpPr>
          <p:nvPr>
            <p:ph type="body" idx="1"/>
          </p:nvPr>
        </p:nvSpPr>
        <p:spPr>
          <a:xfrm>
            <a:off x="457200" y="900954"/>
            <a:ext cx="8229600" cy="3797322"/>
          </a:xfrm>
          <a:prstGeom prst="rect">
            <a:avLst/>
          </a:prstGeom>
          <a:noFill/>
          <a:ln>
            <a:noFill/>
          </a:ln>
        </p:spPr>
        <p:txBody>
          <a:bodyPr spcFirstLastPara="1" wrap="square" lIns="91425" tIns="45700" rIns="91425" bIns="45700" anchor="t" anchorCtr="0">
            <a:noAutofit/>
          </a:bodyPr>
          <a:lstStyle/>
          <a:p>
            <a:pPr marL="457200" lvl="0" indent="-285750" algn="l" rtl="0">
              <a:lnSpc>
                <a:spcPct val="162500"/>
              </a:lnSpc>
              <a:spcBef>
                <a:spcPts val="1200"/>
              </a:spcBef>
              <a:spcAft>
                <a:spcPts val="0"/>
              </a:spcAft>
              <a:buSzPts val="900"/>
              <a:buChar char="•"/>
            </a:pPr>
            <a:r>
              <a:rPr lang="en-US" sz="900" b="1" u="sng" dirty="0">
                <a:solidFill>
                  <a:srgbClr val="232323"/>
                </a:solidFill>
                <a:highlight>
                  <a:srgbClr val="FFFFFF"/>
                </a:highlight>
              </a:rPr>
              <a:t>Background</a:t>
            </a:r>
            <a:r>
              <a:rPr lang="en-US" sz="900" dirty="0">
                <a:solidFill>
                  <a:srgbClr val="232323"/>
                </a:solidFill>
                <a:highlight>
                  <a:srgbClr val="FFFFFF"/>
                </a:highlight>
              </a:rPr>
              <a:t>: There have been few studies on the prevalence of substance use disorders (SUDS) in the physician population at large nor have any studies compared the prevalence of SUDS in American physicians by specialty.</a:t>
            </a:r>
            <a:endParaRPr sz="900" dirty="0">
              <a:solidFill>
                <a:srgbClr val="232323"/>
              </a:solidFill>
              <a:highlight>
                <a:srgbClr val="FFFFFF"/>
              </a:highlight>
            </a:endParaRPr>
          </a:p>
          <a:p>
            <a:pPr marL="457200" lvl="0" indent="-285750" algn="l" rtl="0">
              <a:lnSpc>
                <a:spcPct val="162500"/>
              </a:lnSpc>
              <a:spcBef>
                <a:spcPts val="0"/>
              </a:spcBef>
              <a:spcAft>
                <a:spcPts val="0"/>
              </a:spcAft>
              <a:buSzPts val="900"/>
              <a:buChar char="•"/>
            </a:pPr>
            <a:r>
              <a:rPr lang="en-US" sz="900" b="1" u="sng" dirty="0">
                <a:solidFill>
                  <a:srgbClr val="232323"/>
                </a:solidFill>
                <a:highlight>
                  <a:srgbClr val="FFFFFF"/>
                </a:highlight>
              </a:rPr>
              <a:t>Methods</a:t>
            </a:r>
            <a:r>
              <a:rPr lang="en-US" sz="900" dirty="0">
                <a:solidFill>
                  <a:srgbClr val="232323"/>
                </a:solidFill>
                <a:highlight>
                  <a:srgbClr val="FFFFFF"/>
                </a:highlight>
              </a:rPr>
              <a:t>: We conducted a national study of SUDS in a large sample of U.S. physicians from all specialty disciplines using the AMA Physician Masterfile. Substance Use Disorders (SUDS) were measured using validated instruments.</a:t>
            </a:r>
            <a:endParaRPr sz="900" dirty="0">
              <a:solidFill>
                <a:srgbClr val="232323"/>
              </a:solidFill>
              <a:highlight>
                <a:srgbClr val="FFFFFF"/>
              </a:highlight>
            </a:endParaRPr>
          </a:p>
          <a:p>
            <a:pPr marL="457200" lvl="0" indent="-285750" algn="l" rtl="0">
              <a:lnSpc>
                <a:spcPct val="162500"/>
              </a:lnSpc>
              <a:spcBef>
                <a:spcPts val="0"/>
              </a:spcBef>
              <a:spcAft>
                <a:spcPts val="0"/>
              </a:spcAft>
              <a:buSzPts val="900"/>
              <a:buChar char="•"/>
            </a:pPr>
            <a:r>
              <a:rPr lang="en-US" sz="900" b="1" u="sng" dirty="0">
                <a:solidFill>
                  <a:srgbClr val="232323"/>
                </a:solidFill>
                <a:highlight>
                  <a:srgbClr val="FFFFFF"/>
                </a:highlight>
              </a:rPr>
              <a:t>Results</a:t>
            </a:r>
            <a:r>
              <a:rPr lang="en-US" sz="900" dirty="0">
                <a:solidFill>
                  <a:srgbClr val="232323"/>
                </a:solidFill>
                <a:highlight>
                  <a:srgbClr val="FFFFFF"/>
                </a:highlight>
              </a:rPr>
              <a:t>: Of the 27,276 physicians who received an invitation to participate, 7,288 (26.7%) completed surveys. 12.9% of male physicians and 21.4% of female physicians met diagnostic criteria for alcohol abuse or dependence [DSM-IV criteria, pre-DSM-5].  Abuse of prescription drugs and use of illicit drugs was rare. Factors independently associated with alcohol abuse or dependence were age (OR 0.985; p &lt; .0001), hours worked (OR 0.994; p = 0.0094), male gender (OR 0.597; p &lt; .0001), being married (OR 1.296; p =0.0424) or partnered (OR 1.989; p =0.0003), having children (OR 0.745; p -0.0049), and being in any specialty other than internal medicine (OR 1.757; p =0..0060). Specialty choice was strongly associated with alcohol abuse or dependence (p =0..0011). Alcohol abuse or dependence was associated with burnout (p &lt; .0001), depression (p &lt; .0001), suicidal ideation (p =0.0004), lower quality of life (p &lt; .0001), lower career satisfaction (p =0.0036), and recent medical errors (p =0.0011).</a:t>
            </a:r>
            <a:endParaRPr sz="900" dirty="0">
              <a:solidFill>
                <a:srgbClr val="232323"/>
              </a:solidFill>
              <a:highlight>
                <a:srgbClr val="FFFFFF"/>
              </a:highlight>
            </a:endParaRPr>
          </a:p>
          <a:p>
            <a:pPr marL="457200" lvl="0" indent="-285750" algn="l" rtl="0">
              <a:lnSpc>
                <a:spcPct val="162500"/>
              </a:lnSpc>
              <a:spcBef>
                <a:spcPts val="0"/>
              </a:spcBef>
              <a:spcAft>
                <a:spcPts val="0"/>
              </a:spcAft>
              <a:buSzPts val="900"/>
              <a:buChar char="•"/>
            </a:pPr>
            <a:r>
              <a:rPr lang="en-US" sz="900" b="1" u="sng" dirty="0">
                <a:solidFill>
                  <a:srgbClr val="232323"/>
                </a:solidFill>
                <a:highlight>
                  <a:srgbClr val="FFFFFF"/>
                </a:highlight>
              </a:rPr>
              <a:t>Conclusion</a:t>
            </a:r>
            <a:r>
              <a:rPr lang="en-US" sz="900" dirty="0">
                <a:solidFill>
                  <a:srgbClr val="232323"/>
                </a:solidFill>
                <a:highlight>
                  <a:srgbClr val="FFFFFF"/>
                </a:highlight>
              </a:rPr>
              <a:t>: </a:t>
            </a:r>
            <a:r>
              <a:rPr lang="en-US" sz="900" b="1" i="1" dirty="0">
                <a:solidFill>
                  <a:srgbClr val="232323"/>
                </a:solidFill>
                <a:highlight>
                  <a:srgbClr val="FFFFFF"/>
                </a:highlight>
              </a:rPr>
              <a:t>Alcohol abuse or dependence is a significant problem among American physicians. Since prognosis for recovery of physicians from chemical dependency is exceptionally high, organizational approaches for the early identification of problematic alcohol consumption in physicians followed by intervention and treatment where indicated should be strongly supported. </a:t>
            </a:r>
            <a:endParaRPr sz="900" b="1" i="1" dirty="0">
              <a:solidFill>
                <a:srgbClr val="232323"/>
              </a:solidFill>
              <a:highlight>
                <a:srgbClr val="FFFFFF"/>
              </a:highlight>
            </a:endParaRPr>
          </a:p>
          <a:p>
            <a:pPr marL="457200" lvl="0" indent="0" algn="l" rtl="0">
              <a:lnSpc>
                <a:spcPct val="162500"/>
              </a:lnSpc>
              <a:spcBef>
                <a:spcPts val="1200"/>
              </a:spcBef>
              <a:spcAft>
                <a:spcPts val="0"/>
              </a:spcAft>
              <a:buNone/>
            </a:pPr>
            <a:r>
              <a:rPr lang="en-US" sz="900" dirty="0">
                <a:solidFill>
                  <a:srgbClr val="232323"/>
                </a:solidFill>
                <a:highlight>
                  <a:srgbClr val="FFFFFF"/>
                </a:highlight>
              </a:rPr>
              <a:t>(Am J Addict 2015;24:30–38)</a:t>
            </a:r>
            <a:endParaRPr sz="900" dirty="0">
              <a:solidFill>
                <a:srgbClr val="232323"/>
              </a:solidFill>
              <a:highlight>
                <a:srgbClr val="FFFFFF"/>
              </a:highlight>
            </a:endParaRPr>
          </a:p>
          <a:p>
            <a:pPr marL="457200" lvl="0" indent="0" algn="l" rtl="0">
              <a:lnSpc>
                <a:spcPct val="162500"/>
              </a:lnSpc>
              <a:spcBef>
                <a:spcPts val="1200"/>
              </a:spcBef>
              <a:spcAft>
                <a:spcPts val="0"/>
              </a:spcAft>
              <a:buNone/>
            </a:pPr>
            <a:endParaRPr sz="900" dirty="0">
              <a:solidFill>
                <a:srgbClr val="232323"/>
              </a:solidFill>
              <a:highlight>
                <a:srgbClr val="FFFFFF"/>
              </a:highlight>
            </a:endParaRPr>
          </a:p>
          <a:p>
            <a:pPr marL="0" lvl="0" indent="0" algn="l" rtl="0">
              <a:spcBef>
                <a:spcPts val="1200"/>
              </a:spcBef>
              <a:spcAft>
                <a:spcPts val="0"/>
              </a:spcAft>
              <a:buClr>
                <a:schemeClr val="dk1"/>
              </a:buClr>
              <a:buSzPts val="3200"/>
              <a:buNone/>
            </a:pPr>
            <a:endParaRPr sz="1700" dirty="0">
              <a:solidFill>
                <a:srgbClr val="000000"/>
              </a:solidFill>
              <a:latin typeface="Calibri"/>
              <a:ea typeface="Calibri"/>
              <a:cs typeface="Calibri"/>
              <a:sym typeface="Calibri"/>
            </a:endParaRPr>
          </a:p>
        </p:txBody>
      </p:sp>
      <p:pic>
        <p:nvPicPr>
          <p:cNvPr id="259" name="Google Shape;259;p35"/>
          <p:cNvPicPr preferRelativeResize="0"/>
          <p:nvPr/>
        </p:nvPicPr>
        <p:blipFill rotWithShape="1">
          <a:blip r:embed="rId3">
            <a:alphaModFix/>
          </a:blip>
          <a:srcRect/>
          <a:stretch/>
        </p:blipFill>
        <p:spPr>
          <a:xfrm>
            <a:off x="7239000" y="4400550"/>
            <a:ext cx="1752599" cy="6857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6"/>
          <p:cNvSpPr txBox="1"/>
          <p:nvPr/>
        </p:nvSpPr>
        <p:spPr>
          <a:xfrm>
            <a:off x="457200" y="1809750"/>
            <a:ext cx="45720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Arial"/>
              <a:buNone/>
            </a:pPr>
            <a:r>
              <a:rPr lang="en-US" sz="4000" b="1" i="0" u="none" strike="noStrike" cap="none">
                <a:solidFill>
                  <a:srgbClr val="FFFFFF"/>
                </a:solidFill>
                <a:latin typeface="Arial"/>
                <a:ea typeface="Arial"/>
                <a:cs typeface="Arial"/>
                <a:sym typeface="Arial"/>
              </a:rPr>
              <a:t>Section Title – Arial Bold</a:t>
            </a:r>
            <a:endParaRPr/>
          </a:p>
        </p:txBody>
      </p:sp>
      <p:sp>
        <p:nvSpPr>
          <p:cNvPr id="265" name="Google Shape;265;p36"/>
          <p:cNvSpPr txBox="1">
            <a:spLocks noGrp="1"/>
          </p:cNvSpPr>
          <p:nvPr>
            <p:ph type="title"/>
          </p:nvPr>
        </p:nvSpPr>
        <p:spPr>
          <a:xfrm>
            <a:off x="457200" y="377975"/>
            <a:ext cx="8229600" cy="685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sz="3600"/>
              <a:t>SUD Among Physicians: Comorbidities</a:t>
            </a:r>
            <a:endParaRPr sz="3600"/>
          </a:p>
        </p:txBody>
      </p:sp>
      <p:sp>
        <p:nvSpPr>
          <p:cNvPr id="266" name="Google Shape;266;p36"/>
          <p:cNvSpPr txBox="1">
            <a:spLocks noGrp="1"/>
          </p:cNvSpPr>
          <p:nvPr>
            <p:ph type="body" idx="1"/>
          </p:nvPr>
        </p:nvSpPr>
        <p:spPr>
          <a:xfrm>
            <a:off x="457200" y="840441"/>
            <a:ext cx="8229600" cy="4103534"/>
          </a:xfrm>
          <a:prstGeom prst="rect">
            <a:avLst/>
          </a:prstGeom>
          <a:noFill/>
          <a:ln>
            <a:noFill/>
          </a:ln>
        </p:spPr>
        <p:txBody>
          <a:bodyPr spcFirstLastPara="1" wrap="square" lIns="91425" tIns="45700" rIns="91425" bIns="45700" anchor="t" anchorCtr="0">
            <a:noAutofit/>
          </a:bodyPr>
          <a:lstStyle/>
          <a:p>
            <a:pPr marL="457200" lvl="0" indent="-285750" algn="l" rtl="0">
              <a:lnSpc>
                <a:spcPct val="162500"/>
              </a:lnSpc>
              <a:spcBef>
                <a:spcPts val="1200"/>
              </a:spcBef>
              <a:spcAft>
                <a:spcPts val="0"/>
              </a:spcAft>
              <a:buSzPts val="900"/>
              <a:buChar char="•"/>
            </a:pPr>
            <a:r>
              <a:rPr lang="en-US" sz="900" dirty="0">
                <a:solidFill>
                  <a:srgbClr val="232323"/>
                </a:solidFill>
                <a:highlight>
                  <a:srgbClr val="FFFFFF"/>
                </a:highlight>
              </a:rPr>
              <a:t>The prevalence of co-occurring mental disorders in physicians with an SUD is high, with estimates from 25 to 75 percent. </a:t>
            </a:r>
            <a:endParaRPr sz="900" dirty="0">
              <a:solidFill>
                <a:srgbClr val="232323"/>
              </a:solidFill>
              <a:highlight>
                <a:srgbClr val="FFFFFF"/>
              </a:highlight>
            </a:endParaRPr>
          </a:p>
          <a:p>
            <a:pPr marL="457200" lvl="0" indent="-285750" algn="l" rtl="0">
              <a:lnSpc>
                <a:spcPct val="162500"/>
              </a:lnSpc>
              <a:spcBef>
                <a:spcPts val="0"/>
              </a:spcBef>
              <a:spcAft>
                <a:spcPts val="0"/>
              </a:spcAft>
              <a:buSzPts val="900"/>
              <a:buChar char="•"/>
            </a:pPr>
            <a:r>
              <a:rPr lang="en-US" sz="900" dirty="0">
                <a:solidFill>
                  <a:srgbClr val="232323"/>
                </a:solidFill>
                <a:highlight>
                  <a:srgbClr val="FFFFFF"/>
                </a:highlight>
              </a:rPr>
              <a:t>A study of 99 physicians who completed a PHP diagnostic evaluation by the Florida PHP found high rates of co-occurring mental disorders:</a:t>
            </a:r>
            <a:endParaRPr sz="900" dirty="0">
              <a:solidFill>
                <a:srgbClr val="232323"/>
              </a:solidFill>
              <a:highlight>
                <a:srgbClr val="FFFFFF"/>
              </a:highlight>
            </a:endParaRPr>
          </a:p>
          <a:p>
            <a:pPr marL="914400" lvl="1" indent="-285750" algn="l" rtl="0">
              <a:lnSpc>
                <a:spcPct val="162500"/>
              </a:lnSpc>
              <a:spcBef>
                <a:spcPts val="0"/>
              </a:spcBef>
              <a:spcAft>
                <a:spcPts val="0"/>
              </a:spcAft>
              <a:buSzPts val="900"/>
              <a:buChar char="–"/>
            </a:pPr>
            <a:r>
              <a:rPr lang="en-US" sz="900" dirty="0">
                <a:solidFill>
                  <a:srgbClr val="232323"/>
                </a:solidFill>
                <a:highlight>
                  <a:srgbClr val="FFFFFF"/>
                </a:highlight>
              </a:rPr>
              <a:t>Major depressive disorder – 30.3 percent</a:t>
            </a:r>
            <a:endParaRPr sz="900" dirty="0">
              <a:solidFill>
                <a:srgbClr val="232323"/>
              </a:solidFill>
              <a:highlight>
                <a:srgbClr val="FFFFFF"/>
              </a:highlight>
            </a:endParaRPr>
          </a:p>
          <a:p>
            <a:pPr marL="914400" lvl="1" indent="-285750" algn="l" rtl="0">
              <a:lnSpc>
                <a:spcPct val="162500"/>
              </a:lnSpc>
              <a:spcBef>
                <a:spcPts val="0"/>
              </a:spcBef>
              <a:spcAft>
                <a:spcPts val="0"/>
              </a:spcAft>
              <a:buSzPts val="900"/>
              <a:buChar char="–"/>
            </a:pPr>
            <a:r>
              <a:rPr lang="en-US" sz="900" dirty="0">
                <a:solidFill>
                  <a:srgbClr val="232323"/>
                </a:solidFill>
                <a:highlight>
                  <a:srgbClr val="FFFFFF"/>
                </a:highlight>
              </a:rPr>
              <a:t>Bipolar disorder – 11.4 percent</a:t>
            </a:r>
            <a:endParaRPr sz="900" dirty="0">
              <a:solidFill>
                <a:srgbClr val="232323"/>
              </a:solidFill>
              <a:highlight>
                <a:srgbClr val="FFFFFF"/>
              </a:highlight>
            </a:endParaRPr>
          </a:p>
          <a:p>
            <a:pPr marL="914400" lvl="1" indent="-285750" algn="l" rtl="0">
              <a:lnSpc>
                <a:spcPct val="162500"/>
              </a:lnSpc>
              <a:spcBef>
                <a:spcPts val="0"/>
              </a:spcBef>
              <a:spcAft>
                <a:spcPts val="0"/>
              </a:spcAft>
              <a:buSzPts val="900"/>
              <a:buChar char="–"/>
            </a:pPr>
            <a:r>
              <a:rPr lang="en-US" sz="900" dirty="0">
                <a:solidFill>
                  <a:srgbClr val="232323"/>
                </a:solidFill>
                <a:highlight>
                  <a:srgbClr val="FFFFFF"/>
                </a:highlight>
              </a:rPr>
              <a:t>Antisocial personality disorder – 7.2 percent</a:t>
            </a:r>
            <a:endParaRPr sz="900" dirty="0">
              <a:solidFill>
                <a:srgbClr val="232323"/>
              </a:solidFill>
              <a:highlight>
                <a:srgbClr val="FFFFFF"/>
              </a:highlight>
            </a:endParaRPr>
          </a:p>
          <a:p>
            <a:pPr marL="914400" lvl="1" indent="-285750" algn="l" rtl="0">
              <a:lnSpc>
                <a:spcPct val="162500"/>
              </a:lnSpc>
              <a:spcBef>
                <a:spcPts val="0"/>
              </a:spcBef>
              <a:spcAft>
                <a:spcPts val="0"/>
              </a:spcAft>
              <a:buSzPts val="900"/>
              <a:buChar char="–"/>
            </a:pPr>
            <a:r>
              <a:rPr lang="en-US" sz="900" dirty="0">
                <a:solidFill>
                  <a:srgbClr val="232323"/>
                </a:solidFill>
                <a:highlight>
                  <a:srgbClr val="FFFFFF"/>
                </a:highlight>
              </a:rPr>
              <a:t>Generalized anxiety disorder – 7.1 percent</a:t>
            </a:r>
            <a:endParaRPr sz="900" dirty="0">
              <a:solidFill>
                <a:srgbClr val="232323"/>
              </a:solidFill>
              <a:highlight>
                <a:srgbClr val="FFFFFF"/>
              </a:highlight>
            </a:endParaRPr>
          </a:p>
          <a:p>
            <a:pPr marL="914400" lvl="1" indent="-285750" algn="l" rtl="0">
              <a:lnSpc>
                <a:spcPct val="162500"/>
              </a:lnSpc>
              <a:spcBef>
                <a:spcPts val="0"/>
              </a:spcBef>
              <a:spcAft>
                <a:spcPts val="0"/>
              </a:spcAft>
              <a:buSzPts val="900"/>
              <a:buChar char="–"/>
            </a:pPr>
            <a:r>
              <a:rPr lang="en-US" sz="900" dirty="0">
                <a:solidFill>
                  <a:srgbClr val="232323"/>
                </a:solidFill>
                <a:highlight>
                  <a:srgbClr val="FFFFFF"/>
                </a:highlight>
              </a:rPr>
              <a:t>Social phobia – 5.1 percent</a:t>
            </a:r>
            <a:endParaRPr sz="900" dirty="0">
              <a:solidFill>
                <a:srgbClr val="232323"/>
              </a:solidFill>
              <a:highlight>
                <a:srgbClr val="FFFFFF"/>
              </a:highlight>
            </a:endParaRPr>
          </a:p>
          <a:p>
            <a:pPr marL="457200" lvl="0" indent="-285750" algn="l" rtl="0">
              <a:lnSpc>
                <a:spcPct val="162500"/>
              </a:lnSpc>
              <a:spcBef>
                <a:spcPts val="0"/>
              </a:spcBef>
              <a:spcAft>
                <a:spcPts val="0"/>
              </a:spcAft>
              <a:buSzPts val="900"/>
              <a:buChar char="•"/>
            </a:pPr>
            <a:r>
              <a:rPr lang="en-US" sz="900" dirty="0">
                <a:solidFill>
                  <a:srgbClr val="232323"/>
                </a:solidFill>
                <a:highlight>
                  <a:srgbClr val="FFFFFF"/>
                </a:highlight>
              </a:rPr>
              <a:t>A study of 157 physicians referred to the Virginia PHP found that 39 percent were referred for an uncomplicated SUD, 39 percent for a mental disorder without an SUD, and 21 percent had a dual diagnosis of a SUD with a co-occurring a mental disorder.  The most prevalent comorbid disorders among the physicians with an SUD were:</a:t>
            </a:r>
            <a:endParaRPr sz="900" dirty="0">
              <a:solidFill>
                <a:srgbClr val="232323"/>
              </a:solidFill>
              <a:highlight>
                <a:srgbClr val="FFFFFF"/>
              </a:highlight>
            </a:endParaRPr>
          </a:p>
          <a:p>
            <a:pPr marL="914400" lvl="1" indent="-285750" algn="l" rtl="0">
              <a:lnSpc>
                <a:spcPct val="162500"/>
              </a:lnSpc>
              <a:spcBef>
                <a:spcPts val="0"/>
              </a:spcBef>
              <a:spcAft>
                <a:spcPts val="0"/>
              </a:spcAft>
              <a:buSzPts val="900"/>
              <a:buChar char="–"/>
            </a:pPr>
            <a:r>
              <a:rPr lang="en-US" sz="900" dirty="0">
                <a:solidFill>
                  <a:srgbClr val="232323"/>
                </a:solidFill>
                <a:highlight>
                  <a:srgbClr val="FFFFFF"/>
                </a:highlight>
              </a:rPr>
              <a:t>Bipolar disorder – 33 percent</a:t>
            </a:r>
            <a:endParaRPr sz="900" dirty="0">
              <a:solidFill>
                <a:srgbClr val="232323"/>
              </a:solidFill>
              <a:highlight>
                <a:srgbClr val="FFFFFF"/>
              </a:highlight>
            </a:endParaRPr>
          </a:p>
          <a:p>
            <a:pPr marL="914400" lvl="1" indent="-285750" algn="l" rtl="0">
              <a:lnSpc>
                <a:spcPct val="162500"/>
              </a:lnSpc>
              <a:spcBef>
                <a:spcPts val="0"/>
              </a:spcBef>
              <a:spcAft>
                <a:spcPts val="0"/>
              </a:spcAft>
              <a:buSzPts val="900"/>
              <a:buChar char="–"/>
            </a:pPr>
            <a:r>
              <a:rPr lang="en-US" sz="900" dirty="0">
                <a:solidFill>
                  <a:srgbClr val="232323"/>
                </a:solidFill>
                <a:highlight>
                  <a:srgbClr val="FFFFFF"/>
                </a:highlight>
              </a:rPr>
              <a:t>Depression – 24 percent</a:t>
            </a:r>
            <a:endParaRPr sz="900" dirty="0">
              <a:solidFill>
                <a:srgbClr val="232323"/>
              </a:solidFill>
              <a:highlight>
                <a:srgbClr val="FFFFFF"/>
              </a:highlight>
            </a:endParaRPr>
          </a:p>
          <a:p>
            <a:pPr marL="914400" lvl="1" indent="-285750" algn="l" rtl="0">
              <a:lnSpc>
                <a:spcPct val="162500"/>
              </a:lnSpc>
              <a:spcBef>
                <a:spcPts val="0"/>
              </a:spcBef>
              <a:spcAft>
                <a:spcPts val="0"/>
              </a:spcAft>
              <a:buSzPts val="900"/>
              <a:buChar char="–"/>
            </a:pPr>
            <a:r>
              <a:rPr lang="en-US" sz="900" dirty="0">
                <a:solidFill>
                  <a:srgbClr val="232323"/>
                </a:solidFill>
                <a:highlight>
                  <a:srgbClr val="FFFFFF"/>
                </a:highlight>
              </a:rPr>
              <a:t>Antisocial personality disorder – 9 percent</a:t>
            </a:r>
            <a:endParaRPr sz="900" dirty="0">
              <a:solidFill>
                <a:srgbClr val="232323"/>
              </a:solidFill>
              <a:highlight>
                <a:srgbClr val="FFFFFF"/>
              </a:highlight>
            </a:endParaRPr>
          </a:p>
          <a:p>
            <a:pPr marL="914400" lvl="1" indent="-285750" algn="l" rtl="0">
              <a:lnSpc>
                <a:spcPct val="162500"/>
              </a:lnSpc>
              <a:spcBef>
                <a:spcPts val="0"/>
              </a:spcBef>
              <a:spcAft>
                <a:spcPts val="0"/>
              </a:spcAft>
              <a:buSzPts val="900"/>
              <a:buChar char="–"/>
            </a:pPr>
            <a:r>
              <a:rPr lang="en-US" sz="900" dirty="0">
                <a:solidFill>
                  <a:srgbClr val="232323"/>
                </a:solidFill>
                <a:highlight>
                  <a:srgbClr val="FFFFFF"/>
                </a:highlight>
              </a:rPr>
              <a:t>Generalized anxiety disorder – 9 percent</a:t>
            </a:r>
            <a:endParaRPr sz="900" dirty="0">
              <a:solidFill>
                <a:srgbClr val="232323"/>
              </a:solidFill>
              <a:highlight>
                <a:srgbClr val="FFFFFF"/>
              </a:highlight>
            </a:endParaRPr>
          </a:p>
          <a:p>
            <a:pPr marL="457200" lvl="0" indent="-285750" algn="l" rtl="0">
              <a:lnSpc>
                <a:spcPct val="162500"/>
              </a:lnSpc>
              <a:spcBef>
                <a:spcPts val="0"/>
              </a:spcBef>
              <a:spcAft>
                <a:spcPts val="0"/>
              </a:spcAft>
              <a:buSzPts val="900"/>
              <a:buChar char="•"/>
            </a:pPr>
            <a:r>
              <a:rPr lang="en-US" sz="900" dirty="0">
                <a:solidFill>
                  <a:srgbClr val="232323"/>
                </a:solidFill>
                <a:highlight>
                  <a:srgbClr val="FFFFFF"/>
                </a:highlight>
              </a:rPr>
              <a:t>The presence of a coexisting psychiatric disorder was associated with higher risk of SUD relapse among 292 health care professionals enrolled in the Washington PHP.</a:t>
            </a:r>
            <a:endParaRPr sz="900" dirty="0">
              <a:solidFill>
                <a:srgbClr val="232323"/>
              </a:solidFill>
              <a:highlight>
                <a:srgbClr val="FFFFFF"/>
              </a:highlight>
            </a:endParaRPr>
          </a:p>
          <a:p>
            <a:pPr marL="0" lvl="0" indent="0" algn="l" rtl="0">
              <a:lnSpc>
                <a:spcPct val="162500"/>
              </a:lnSpc>
              <a:spcBef>
                <a:spcPts val="1200"/>
              </a:spcBef>
              <a:spcAft>
                <a:spcPts val="0"/>
              </a:spcAft>
              <a:buNone/>
            </a:pPr>
            <a:endParaRPr sz="900" dirty="0">
              <a:solidFill>
                <a:srgbClr val="232323"/>
              </a:solidFill>
              <a:highlight>
                <a:srgbClr val="FFFFFF"/>
              </a:highlight>
            </a:endParaRPr>
          </a:p>
          <a:p>
            <a:pPr marL="0" lvl="0" indent="0" algn="l" rtl="0">
              <a:spcBef>
                <a:spcPts val="1200"/>
              </a:spcBef>
              <a:spcAft>
                <a:spcPts val="0"/>
              </a:spcAft>
              <a:buClr>
                <a:schemeClr val="dk1"/>
              </a:buClr>
              <a:buSzPts val="3200"/>
              <a:buNone/>
            </a:pPr>
            <a:endParaRPr sz="900" dirty="0">
              <a:solidFill>
                <a:srgbClr val="000000"/>
              </a:solidFill>
              <a:latin typeface="Calibri"/>
              <a:ea typeface="Calibri"/>
              <a:cs typeface="Calibri"/>
              <a:sym typeface="Calibri"/>
            </a:endParaRPr>
          </a:p>
        </p:txBody>
      </p:sp>
      <p:pic>
        <p:nvPicPr>
          <p:cNvPr id="267" name="Google Shape;267;p36"/>
          <p:cNvPicPr preferRelativeResize="0"/>
          <p:nvPr/>
        </p:nvPicPr>
        <p:blipFill rotWithShape="1">
          <a:blip r:embed="rId3">
            <a:alphaModFix/>
          </a:blip>
          <a:srcRect/>
          <a:stretch/>
        </p:blipFill>
        <p:spPr>
          <a:xfrm>
            <a:off x="7239000" y="4400550"/>
            <a:ext cx="1752599" cy="6857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0"/>
          <p:cNvPicPr preferRelativeResize="0"/>
          <p:nvPr/>
        </p:nvPicPr>
        <p:blipFill rotWithShape="1">
          <a:blip r:embed="rId3">
            <a:alphaModFix/>
          </a:blip>
          <a:srcRect/>
          <a:stretch/>
        </p:blipFill>
        <p:spPr>
          <a:xfrm>
            <a:off x="7086600" y="4476750"/>
            <a:ext cx="1904999" cy="533399"/>
          </a:xfrm>
          <a:prstGeom prst="rect">
            <a:avLst/>
          </a:prstGeom>
          <a:noFill/>
          <a:ln>
            <a:noFill/>
          </a:ln>
        </p:spPr>
      </p:pic>
      <p:sp>
        <p:nvSpPr>
          <p:cNvPr id="123" name="Google Shape;123;p20"/>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a:t>Disclosures</a:t>
            </a:r>
            <a:endParaRPr/>
          </a:p>
        </p:txBody>
      </p:sp>
      <p:sp>
        <p:nvSpPr>
          <p:cNvPr id="124" name="Google Shape;124;p20"/>
          <p:cNvSpPr txBox="1">
            <a:spLocks noGrp="1"/>
          </p:cNvSpPr>
          <p:nvPr>
            <p:ph type="body" idx="1"/>
          </p:nvPr>
        </p:nvSpPr>
        <p:spPr>
          <a:xfrm>
            <a:off x="457200" y="1200150"/>
            <a:ext cx="8229600" cy="3394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i="1"/>
              <a:t>Dr. Ramsey does not have any financial relationships to disclose.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7"/>
          <p:cNvSpPr txBox="1"/>
          <p:nvPr/>
        </p:nvSpPr>
        <p:spPr>
          <a:xfrm>
            <a:off x="457200" y="1809750"/>
            <a:ext cx="45720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Arial"/>
              <a:buNone/>
            </a:pPr>
            <a:r>
              <a:rPr lang="en-US" sz="4000" b="1" i="0" u="none" strike="noStrike" cap="none">
                <a:solidFill>
                  <a:srgbClr val="FFFFFF"/>
                </a:solidFill>
                <a:latin typeface="Arial"/>
                <a:ea typeface="Arial"/>
                <a:cs typeface="Arial"/>
                <a:sym typeface="Arial"/>
              </a:rPr>
              <a:t>Section Title – Arial Bold</a:t>
            </a:r>
            <a:endParaRPr/>
          </a:p>
        </p:txBody>
      </p:sp>
      <p:sp>
        <p:nvSpPr>
          <p:cNvPr id="273" name="Google Shape;273;p37"/>
          <p:cNvSpPr txBox="1">
            <a:spLocks noGrp="1"/>
          </p:cNvSpPr>
          <p:nvPr>
            <p:ph type="title"/>
          </p:nvPr>
        </p:nvSpPr>
        <p:spPr>
          <a:xfrm>
            <a:off x="457200" y="377975"/>
            <a:ext cx="8229600" cy="685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sz="2400"/>
              <a:t>SUD Among Physicians: Clinical Specialties</a:t>
            </a:r>
            <a:endParaRPr sz="2400"/>
          </a:p>
        </p:txBody>
      </p:sp>
      <p:sp>
        <p:nvSpPr>
          <p:cNvPr id="274" name="Google Shape;274;p37"/>
          <p:cNvSpPr txBox="1">
            <a:spLocks noGrp="1"/>
          </p:cNvSpPr>
          <p:nvPr>
            <p:ph type="body" idx="1"/>
          </p:nvPr>
        </p:nvSpPr>
        <p:spPr>
          <a:xfrm>
            <a:off x="457200" y="948018"/>
            <a:ext cx="8229600" cy="3996057"/>
          </a:xfrm>
          <a:prstGeom prst="rect">
            <a:avLst/>
          </a:prstGeom>
          <a:noFill/>
          <a:ln>
            <a:noFill/>
          </a:ln>
        </p:spPr>
        <p:txBody>
          <a:bodyPr spcFirstLastPara="1" wrap="square" lIns="91425" tIns="45700" rIns="91425" bIns="45700" anchor="t" anchorCtr="0">
            <a:noAutofit/>
          </a:bodyPr>
          <a:lstStyle/>
          <a:p>
            <a:pPr marL="457200" lvl="0" indent="-285750" algn="l" rtl="0">
              <a:lnSpc>
                <a:spcPct val="162500"/>
              </a:lnSpc>
              <a:spcBef>
                <a:spcPts val="1200"/>
              </a:spcBef>
              <a:spcAft>
                <a:spcPts val="0"/>
              </a:spcAft>
              <a:buSzPts val="900"/>
              <a:buFont typeface="Calibri"/>
              <a:buChar char="•"/>
            </a:pPr>
            <a:r>
              <a:rPr lang="en-US" sz="1200" dirty="0">
                <a:solidFill>
                  <a:srgbClr val="232323"/>
                </a:solidFill>
                <a:highlight>
                  <a:srgbClr val="FFFFFF"/>
                </a:highlight>
                <a:latin typeface="Calibri"/>
                <a:ea typeface="Calibri"/>
                <a:cs typeface="Calibri"/>
                <a:sym typeface="Calibri"/>
              </a:rPr>
              <a:t>Addiction is seen in physicians across medical specialties but appears to occur at a higher rate among physicians in anesthesiology, emergency medicine, psychiatry, and family practice. Multiple studies suggest that pediatricians have the lowest rate of addiction. </a:t>
            </a:r>
            <a:endParaRPr sz="1200" dirty="0">
              <a:solidFill>
                <a:srgbClr val="232323"/>
              </a:solidFill>
              <a:highlight>
                <a:srgbClr val="FFFFFF"/>
              </a:highlight>
              <a:latin typeface="Calibri"/>
              <a:ea typeface="Calibri"/>
              <a:cs typeface="Calibri"/>
              <a:sym typeface="Calibri"/>
            </a:endParaRPr>
          </a:p>
          <a:p>
            <a:pPr marL="457200" lvl="0" indent="-285750" algn="l" rtl="0">
              <a:lnSpc>
                <a:spcPct val="162500"/>
              </a:lnSpc>
              <a:spcBef>
                <a:spcPts val="0"/>
              </a:spcBef>
              <a:spcAft>
                <a:spcPts val="0"/>
              </a:spcAft>
              <a:buSzPts val="900"/>
              <a:buFont typeface="Calibri"/>
              <a:buChar char="•"/>
            </a:pPr>
            <a:r>
              <a:rPr lang="en-US" sz="1200" dirty="0">
                <a:solidFill>
                  <a:srgbClr val="232323"/>
                </a:solidFill>
                <a:highlight>
                  <a:srgbClr val="FFFFFF"/>
                </a:highlight>
                <a:latin typeface="Calibri"/>
                <a:ea typeface="Calibri"/>
                <a:cs typeface="Calibri"/>
                <a:sym typeface="Calibri"/>
              </a:rPr>
              <a:t>Research suggests that use of specific substance classes may vary across medical specialties. Emergency medicine residents reported higher rates of current cocaine use compared with other specialties; rates of marijuana use were higher among physicians in emergency medicine, family practice, anesthesiology, and psychiatry. Psychiatrists have been reported to have a higher rate of benzodiazepine misuse; female surgeons have been reported to have a higher rate of alcohol use compared with other female physicians.</a:t>
            </a:r>
            <a:endParaRPr sz="1200" dirty="0">
              <a:solidFill>
                <a:srgbClr val="232323"/>
              </a:solidFill>
              <a:highlight>
                <a:srgbClr val="FFFFFF"/>
              </a:highlight>
              <a:latin typeface="Calibri"/>
              <a:ea typeface="Calibri"/>
              <a:cs typeface="Calibri"/>
              <a:sym typeface="Calibri"/>
            </a:endParaRPr>
          </a:p>
          <a:p>
            <a:pPr marL="457200" lvl="0" indent="-285750" algn="l" rtl="0">
              <a:lnSpc>
                <a:spcPct val="162500"/>
              </a:lnSpc>
              <a:spcBef>
                <a:spcPts val="0"/>
              </a:spcBef>
              <a:spcAft>
                <a:spcPts val="0"/>
              </a:spcAft>
              <a:buSzPts val="900"/>
              <a:buFont typeface="Calibri"/>
              <a:buChar char="•"/>
            </a:pPr>
            <a:r>
              <a:rPr lang="en-US" sz="1200" dirty="0">
                <a:solidFill>
                  <a:srgbClr val="232323"/>
                </a:solidFill>
                <a:highlight>
                  <a:srgbClr val="FFFFFF"/>
                </a:highlight>
                <a:latin typeface="Calibri"/>
                <a:ea typeface="Calibri"/>
                <a:cs typeface="Calibri"/>
                <a:sym typeface="Calibri"/>
              </a:rPr>
              <a:t>Anesthesiologists have been found to be more likely than other physicians to use drugs intravenously, and to misuse opioids and propofol. Anesthesiologists have greater proximity and access to these medications. There is also the possibility that people with a predisposition toward substance use are more likely to pursue anesthesiology as a specialty.</a:t>
            </a:r>
            <a:endParaRPr sz="1200" dirty="0">
              <a:solidFill>
                <a:srgbClr val="232323"/>
              </a:solidFill>
              <a:highlight>
                <a:srgbClr val="FFFFFF"/>
              </a:highlight>
              <a:latin typeface="Calibri"/>
              <a:ea typeface="Calibri"/>
              <a:cs typeface="Calibri"/>
              <a:sym typeface="Calibri"/>
            </a:endParaRPr>
          </a:p>
          <a:p>
            <a:pPr marL="457200" lvl="0" indent="0" algn="l" rtl="0">
              <a:lnSpc>
                <a:spcPct val="162500"/>
              </a:lnSpc>
              <a:spcBef>
                <a:spcPts val="1200"/>
              </a:spcBef>
              <a:spcAft>
                <a:spcPts val="0"/>
              </a:spcAft>
              <a:buNone/>
            </a:pPr>
            <a:endParaRPr sz="1200" dirty="0">
              <a:solidFill>
                <a:srgbClr val="232323"/>
              </a:solidFill>
              <a:highlight>
                <a:srgbClr val="FFFFFF"/>
              </a:highlight>
              <a:latin typeface="Helvetica Neue"/>
              <a:ea typeface="Helvetica Neue"/>
              <a:cs typeface="Helvetica Neue"/>
              <a:sym typeface="Helvetica Neue"/>
            </a:endParaRPr>
          </a:p>
          <a:p>
            <a:pPr marL="457200" lvl="0" indent="0" algn="l" rtl="0">
              <a:lnSpc>
                <a:spcPct val="162500"/>
              </a:lnSpc>
              <a:spcBef>
                <a:spcPts val="1200"/>
              </a:spcBef>
              <a:spcAft>
                <a:spcPts val="0"/>
              </a:spcAft>
              <a:buNone/>
            </a:pPr>
            <a:endParaRPr sz="900" dirty="0">
              <a:solidFill>
                <a:srgbClr val="232323"/>
              </a:solidFill>
              <a:highlight>
                <a:srgbClr val="FFFFFF"/>
              </a:highlight>
            </a:endParaRPr>
          </a:p>
          <a:p>
            <a:pPr marL="0" lvl="0" indent="0" algn="l" rtl="0">
              <a:lnSpc>
                <a:spcPct val="162500"/>
              </a:lnSpc>
              <a:spcBef>
                <a:spcPts val="1200"/>
              </a:spcBef>
              <a:spcAft>
                <a:spcPts val="0"/>
              </a:spcAft>
              <a:buNone/>
            </a:pPr>
            <a:endParaRPr sz="900" dirty="0">
              <a:solidFill>
                <a:srgbClr val="232323"/>
              </a:solidFill>
              <a:highlight>
                <a:srgbClr val="FFFFFF"/>
              </a:highlight>
            </a:endParaRPr>
          </a:p>
          <a:p>
            <a:pPr marL="0" lvl="0" indent="0" algn="l" rtl="0">
              <a:spcBef>
                <a:spcPts val="1200"/>
              </a:spcBef>
              <a:spcAft>
                <a:spcPts val="0"/>
              </a:spcAft>
              <a:buClr>
                <a:schemeClr val="dk1"/>
              </a:buClr>
              <a:buSzPts val="3200"/>
              <a:buNone/>
            </a:pPr>
            <a:endParaRPr sz="900" dirty="0">
              <a:solidFill>
                <a:srgbClr val="000000"/>
              </a:solidFill>
              <a:latin typeface="Calibri"/>
              <a:ea typeface="Calibri"/>
              <a:cs typeface="Calibri"/>
              <a:sym typeface="Calibri"/>
            </a:endParaRPr>
          </a:p>
        </p:txBody>
      </p:sp>
      <p:pic>
        <p:nvPicPr>
          <p:cNvPr id="275" name="Google Shape;275;p37"/>
          <p:cNvPicPr preferRelativeResize="0"/>
          <p:nvPr/>
        </p:nvPicPr>
        <p:blipFill rotWithShape="1">
          <a:blip r:embed="rId3">
            <a:alphaModFix/>
          </a:blip>
          <a:srcRect/>
          <a:stretch/>
        </p:blipFill>
        <p:spPr>
          <a:xfrm>
            <a:off x="7239000" y="4400550"/>
            <a:ext cx="1752599" cy="6857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8"/>
          <p:cNvSpPr txBox="1"/>
          <p:nvPr/>
        </p:nvSpPr>
        <p:spPr>
          <a:xfrm>
            <a:off x="457200" y="1809750"/>
            <a:ext cx="45720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Arial"/>
              <a:buNone/>
            </a:pPr>
            <a:r>
              <a:rPr lang="en-US" sz="4000" b="1" i="0" u="none" strike="noStrike" cap="none">
                <a:solidFill>
                  <a:srgbClr val="FFFFFF"/>
                </a:solidFill>
                <a:latin typeface="Arial"/>
                <a:ea typeface="Arial"/>
                <a:cs typeface="Arial"/>
                <a:sym typeface="Arial"/>
              </a:rPr>
              <a:t>Section Title – Arial Bold</a:t>
            </a:r>
            <a:endParaRPr/>
          </a:p>
        </p:txBody>
      </p:sp>
      <p:sp>
        <p:nvSpPr>
          <p:cNvPr id="281" name="Google Shape;281;p38"/>
          <p:cNvSpPr txBox="1">
            <a:spLocks noGrp="1"/>
          </p:cNvSpPr>
          <p:nvPr>
            <p:ph type="title"/>
          </p:nvPr>
        </p:nvSpPr>
        <p:spPr>
          <a:xfrm>
            <a:off x="457200" y="614150"/>
            <a:ext cx="8229600" cy="5835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283870"/>
              <a:buFont typeface="Arial"/>
              <a:buNone/>
            </a:pPr>
            <a:r>
              <a:rPr lang="en-US" sz="1550"/>
              <a:t>SUD Among Physicians: Clinical Specialties: Substance Use Disorder</a:t>
            </a:r>
            <a:endParaRPr sz="1550"/>
          </a:p>
          <a:p>
            <a:pPr marL="0" lvl="0" indent="0" algn="ctr" rtl="0">
              <a:spcBef>
                <a:spcPts val="0"/>
              </a:spcBef>
              <a:spcAft>
                <a:spcPts val="0"/>
              </a:spcAft>
              <a:buClr>
                <a:schemeClr val="dk1"/>
              </a:buClr>
              <a:buSzPct val="70967"/>
              <a:buFont typeface="Arial"/>
              <a:buNone/>
            </a:pPr>
            <a:r>
              <a:rPr lang="en-US" sz="1550"/>
              <a:t>in Physicians after Completion of Training in Anesthesiology in the</a:t>
            </a:r>
            <a:endParaRPr sz="1550"/>
          </a:p>
          <a:p>
            <a:pPr marL="0" lvl="0" indent="0" algn="ctr" rtl="0">
              <a:spcBef>
                <a:spcPts val="0"/>
              </a:spcBef>
              <a:spcAft>
                <a:spcPts val="0"/>
              </a:spcAft>
              <a:buClr>
                <a:schemeClr val="dk1"/>
              </a:buClr>
              <a:buSzPct val="70967"/>
              <a:buFont typeface="Arial"/>
              <a:buNone/>
            </a:pPr>
            <a:r>
              <a:rPr lang="en-US" sz="1550"/>
              <a:t>United States from 1977 to 2013</a:t>
            </a:r>
            <a:endParaRPr sz="1550"/>
          </a:p>
          <a:p>
            <a:pPr marL="0" lvl="0" indent="0" algn="ctr" rtl="0">
              <a:spcBef>
                <a:spcPts val="0"/>
              </a:spcBef>
              <a:spcAft>
                <a:spcPts val="0"/>
              </a:spcAft>
              <a:buClr>
                <a:schemeClr val="dk1"/>
              </a:buClr>
              <a:buSzPct val="183333"/>
              <a:buFont typeface="Arial"/>
              <a:buNone/>
            </a:pPr>
            <a:endParaRPr sz="2400"/>
          </a:p>
        </p:txBody>
      </p:sp>
      <p:sp>
        <p:nvSpPr>
          <p:cNvPr id="282" name="Google Shape;282;p38"/>
          <p:cNvSpPr txBox="1">
            <a:spLocks noGrp="1"/>
          </p:cNvSpPr>
          <p:nvPr>
            <p:ph type="body" idx="1"/>
          </p:nvPr>
        </p:nvSpPr>
        <p:spPr>
          <a:xfrm>
            <a:off x="457200" y="968188"/>
            <a:ext cx="8229600" cy="3975887"/>
          </a:xfrm>
          <a:prstGeom prst="rect">
            <a:avLst/>
          </a:prstGeom>
          <a:noFill/>
          <a:ln>
            <a:noFill/>
          </a:ln>
        </p:spPr>
        <p:txBody>
          <a:bodyPr spcFirstLastPara="1" wrap="square" lIns="91425" tIns="45700" rIns="91425" bIns="45700" anchor="t" anchorCtr="0">
            <a:noAutofit/>
          </a:bodyPr>
          <a:lstStyle/>
          <a:p>
            <a:pPr marL="457200" lvl="0" indent="-266700" algn="l" rtl="0">
              <a:lnSpc>
                <a:spcPct val="162500"/>
              </a:lnSpc>
              <a:spcBef>
                <a:spcPts val="1200"/>
              </a:spcBef>
              <a:spcAft>
                <a:spcPts val="0"/>
              </a:spcAft>
              <a:buSzPts val="600"/>
              <a:buFont typeface="Calibri"/>
              <a:buChar char="•"/>
            </a:pPr>
            <a:r>
              <a:rPr lang="en-US" sz="900" b="1" u="sng" dirty="0">
                <a:solidFill>
                  <a:srgbClr val="232323"/>
                </a:solidFill>
                <a:highlight>
                  <a:srgbClr val="FFFFFF"/>
                </a:highlight>
                <a:latin typeface="Calibri"/>
                <a:ea typeface="Calibri"/>
                <a:cs typeface="Calibri"/>
                <a:sym typeface="Calibri"/>
              </a:rPr>
              <a:t>Background</a:t>
            </a:r>
            <a:r>
              <a:rPr lang="en-US" sz="900" dirty="0">
                <a:solidFill>
                  <a:srgbClr val="232323"/>
                </a:solidFill>
                <a:highlight>
                  <a:srgbClr val="FFFFFF"/>
                </a:highlight>
                <a:latin typeface="Calibri"/>
                <a:ea typeface="Calibri"/>
                <a:cs typeface="Calibri"/>
                <a:sym typeface="Calibri"/>
              </a:rPr>
              <a:t>: Substance use disorder among physicians can expose both physicians and their patients to significant risk. Data regarding the epidemiology and outcomes of physician substance use disorder are scarce but could guide policy formulation and individual treatment decisions. This article describes the incidence and outcomes of substance use disorder that resulted in either a report to a certifying body or death in physicians after the completion of anesthesiology training.</a:t>
            </a:r>
            <a:endParaRPr sz="900" dirty="0">
              <a:solidFill>
                <a:srgbClr val="232323"/>
              </a:solidFill>
              <a:highlight>
                <a:srgbClr val="FFFFFF"/>
              </a:highlight>
              <a:latin typeface="Calibri"/>
              <a:ea typeface="Calibri"/>
              <a:cs typeface="Calibri"/>
              <a:sym typeface="Calibri"/>
            </a:endParaRPr>
          </a:p>
          <a:p>
            <a:pPr marL="457200" lvl="0" indent="-266700" algn="l" rtl="0">
              <a:lnSpc>
                <a:spcPct val="162500"/>
              </a:lnSpc>
              <a:spcBef>
                <a:spcPts val="0"/>
              </a:spcBef>
              <a:spcAft>
                <a:spcPts val="0"/>
              </a:spcAft>
              <a:buSzPts val="600"/>
              <a:buFont typeface="Calibri"/>
              <a:buChar char="•"/>
            </a:pPr>
            <a:r>
              <a:rPr lang="en-US" sz="900" b="1" u="sng" dirty="0">
                <a:solidFill>
                  <a:srgbClr val="232323"/>
                </a:solidFill>
                <a:highlight>
                  <a:srgbClr val="FFFFFF"/>
                </a:highlight>
                <a:latin typeface="Calibri"/>
                <a:ea typeface="Calibri"/>
                <a:cs typeface="Calibri"/>
                <a:sym typeface="Calibri"/>
              </a:rPr>
              <a:t>Methods</a:t>
            </a:r>
            <a:r>
              <a:rPr lang="en-US" sz="900" dirty="0">
                <a:solidFill>
                  <a:srgbClr val="232323"/>
                </a:solidFill>
                <a:highlight>
                  <a:srgbClr val="FFFFFF"/>
                </a:highlight>
                <a:latin typeface="Calibri"/>
                <a:ea typeface="Calibri"/>
                <a:cs typeface="Calibri"/>
                <a:sym typeface="Calibri"/>
              </a:rPr>
              <a:t>: Physicians who completed training in U.S. anesthesiology residency programs from 1977 to 2013 and maintained at least one active medical license were included in this retrospective cohort study (n = 44,736). Substance use disorder cases were ascertained through records of the American Board of Anesthesiology and the National Death Index.</a:t>
            </a:r>
            <a:endParaRPr sz="900" dirty="0">
              <a:solidFill>
                <a:srgbClr val="232323"/>
              </a:solidFill>
              <a:highlight>
                <a:srgbClr val="FFFFFF"/>
              </a:highlight>
              <a:latin typeface="Calibri"/>
              <a:ea typeface="Calibri"/>
              <a:cs typeface="Calibri"/>
              <a:sym typeface="Calibri"/>
            </a:endParaRPr>
          </a:p>
          <a:p>
            <a:pPr marL="457200" lvl="0" indent="-266700" algn="l" rtl="0">
              <a:lnSpc>
                <a:spcPct val="162500"/>
              </a:lnSpc>
              <a:spcBef>
                <a:spcPts val="0"/>
              </a:spcBef>
              <a:spcAft>
                <a:spcPts val="0"/>
              </a:spcAft>
              <a:buSzPts val="600"/>
              <a:buFont typeface="Calibri"/>
              <a:buChar char="•"/>
            </a:pPr>
            <a:r>
              <a:rPr lang="en-US" sz="900" b="1" u="sng" dirty="0">
                <a:solidFill>
                  <a:srgbClr val="232323"/>
                </a:solidFill>
                <a:highlight>
                  <a:srgbClr val="FFFFFF"/>
                </a:highlight>
                <a:latin typeface="Calibri"/>
                <a:ea typeface="Calibri"/>
                <a:cs typeface="Calibri"/>
                <a:sym typeface="Calibri"/>
              </a:rPr>
              <a:t>Results</a:t>
            </a:r>
            <a:r>
              <a:rPr lang="en-US" sz="900" dirty="0">
                <a:solidFill>
                  <a:srgbClr val="232323"/>
                </a:solidFill>
                <a:highlight>
                  <a:srgbClr val="FFFFFF"/>
                </a:highlight>
                <a:latin typeface="Calibri"/>
                <a:ea typeface="Calibri"/>
                <a:cs typeface="Calibri"/>
                <a:sym typeface="Calibri"/>
              </a:rPr>
              <a:t>: Six hundred and one physicians had evidence of substance use disorder after completion of training, with an overall incidence of 0.75 per 1,000 physician-years (95% CI, 0.71 to 0.80; 0.84 [0.78 to 0.90] in men, 0.43 [0.35 to 0.52] in women). The highest incidence rate occurred in 1992 (1.79 per 1,000 physician-years [95% CI, 1.12 to 2.59]). The cumulative percentage expected to develop substance use disorder within 30 </a:t>
            </a:r>
            <a:r>
              <a:rPr lang="en-US" sz="900" dirty="0" err="1">
                <a:solidFill>
                  <a:srgbClr val="232323"/>
                </a:solidFill>
                <a:highlight>
                  <a:srgbClr val="FFFFFF"/>
                </a:highlight>
                <a:latin typeface="Calibri"/>
                <a:ea typeface="Calibri"/>
                <a:cs typeface="Calibri"/>
                <a:sym typeface="Calibri"/>
              </a:rPr>
              <a:t>yr</a:t>
            </a:r>
            <a:r>
              <a:rPr lang="en-US" sz="900" dirty="0">
                <a:solidFill>
                  <a:srgbClr val="232323"/>
                </a:solidFill>
                <a:highlight>
                  <a:srgbClr val="FFFFFF"/>
                </a:highlight>
                <a:latin typeface="Calibri"/>
                <a:ea typeface="Calibri"/>
                <a:cs typeface="Calibri"/>
                <a:sym typeface="Calibri"/>
              </a:rPr>
              <a:t> estimated by Kaplan–Meier analysis equaled 1.6% (95% CI, 1.4 to 1.7%). The most common substances used by 353 individuals for whom information was available were opioids (193 [55%]), alcohol (141 [40%]), and anesthetics/hypnotics (69 [20%]). Based on a median of 11.1 (interquartile range, 4.4 to 19.8) </a:t>
            </a:r>
            <a:r>
              <a:rPr lang="en-US" sz="900" dirty="0" err="1">
                <a:solidFill>
                  <a:srgbClr val="232323"/>
                </a:solidFill>
                <a:highlight>
                  <a:srgbClr val="FFFFFF"/>
                </a:highlight>
                <a:latin typeface="Calibri"/>
                <a:ea typeface="Calibri"/>
                <a:cs typeface="Calibri"/>
                <a:sym typeface="Calibri"/>
              </a:rPr>
              <a:t>yr</a:t>
            </a:r>
            <a:r>
              <a:rPr lang="en-US" sz="900" dirty="0">
                <a:solidFill>
                  <a:srgbClr val="232323"/>
                </a:solidFill>
                <a:highlight>
                  <a:srgbClr val="FFFFFF"/>
                </a:highlight>
                <a:latin typeface="Calibri"/>
                <a:ea typeface="Calibri"/>
                <a:cs typeface="Calibri"/>
                <a:sym typeface="Calibri"/>
              </a:rPr>
              <a:t> of follow-up, the cumulative proportion of survivors estimated to experience at least one relapse within 30 </a:t>
            </a:r>
            <a:r>
              <a:rPr lang="en-US" sz="900" dirty="0" err="1">
                <a:solidFill>
                  <a:srgbClr val="232323"/>
                </a:solidFill>
                <a:highlight>
                  <a:srgbClr val="FFFFFF"/>
                </a:highlight>
                <a:latin typeface="Calibri"/>
                <a:ea typeface="Calibri"/>
                <a:cs typeface="Calibri"/>
                <a:sym typeface="Calibri"/>
              </a:rPr>
              <a:t>yr</a:t>
            </a:r>
            <a:r>
              <a:rPr lang="en-US" sz="900" dirty="0">
                <a:solidFill>
                  <a:srgbClr val="232323"/>
                </a:solidFill>
                <a:highlight>
                  <a:srgbClr val="FFFFFF"/>
                </a:highlight>
                <a:latin typeface="Calibri"/>
                <a:ea typeface="Calibri"/>
                <a:cs typeface="Calibri"/>
                <a:sym typeface="Calibri"/>
              </a:rPr>
              <a:t> was 38% (95% CI, 31 to 43%). Of the 601 physicians with substance use disorder, 114 (19%) were dead from a substance use disorder–related cause at last follow-up.</a:t>
            </a:r>
            <a:endParaRPr sz="900" dirty="0">
              <a:solidFill>
                <a:srgbClr val="232323"/>
              </a:solidFill>
              <a:highlight>
                <a:srgbClr val="FFFFFF"/>
              </a:highlight>
              <a:latin typeface="Calibri"/>
              <a:ea typeface="Calibri"/>
              <a:cs typeface="Calibri"/>
              <a:sym typeface="Calibri"/>
            </a:endParaRPr>
          </a:p>
          <a:p>
            <a:pPr marL="457200" lvl="0" indent="-266700" algn="l" rtl="0">
              <a:lnSpc>
                <a:spcPct val="162500"/>
              </a:lnSpc>
              <a:spcBef>
                <a:spcPts val="0"/>
              </a:spcBef>
              <a:spcAft>
                <a:spcPts val="0"/>
              </a:spcAft>
              <a:buSzPts val="600"/>
              <a:buFont typeface="Calibri"/>
              <a:buChar char="•"/>
            </a:pPr>
            <a:r>
              <a:rPr lang="en-US" sz="900" b="1" u="sng" dirty="0">
                <a:solidFill>
                  <a:srgbClr val="232323"/>
                </a:solidFill>
                <a:highlight>
                  <a:srgbClr val="FFFFFF"/>
                </a:highlight>
                <a:latin typeface="Calibri"/>
                <a:ea typeface="Calibri"/>
                <a:cs typeface="Calibri"/>
                <a:sym typeface="Calibri"/>
              </a:rPr>
              <a:t>Conclusions</a:t>
            </a:r>
            <a:r>
              <a:rPr lang="en-US" sz="900" dirty="0">
                <a:solidFill>
                  <a:srgbClr val="232323"/>
                </a:solidFill>
                <a:highlight>
                  <a:srgbClr val="FFFFFF"/>
                </a:highlight>
                <a:latin typeface="Calibri"/>
                <a:ea typeface="Calibri"/>
                <a:cs typeface="Calibri"/>
                <a:sym typeface="Calibri"/>
              </a:rPr>
              <a:t>: </a:t>
            </a:r>
            <a:r>
              <a:rPr lang="en-US" sz="900" b="1" i="1" dirty="0">
                <a:solidFill>
                  <a:srgbClr val="232323"/>
                </a:solidFill>
                <a:highlight>
                  <a:srgbClr val="FFFFFF"/>
                </a:highlight>
                <a:latin typeface="Calibri"/>
                <a:ea typeface="Calibri"/>
                <a:cs typeface="Calibri"/>
                <a:sym typeface="Calibri"/>
              </a:rPr>
              <a:t>A substantial proportion of anesthesiologists who develop substance use disorder after the completion of training die of this condition, and the risk of relapse is high in those who survive.</a:t>
            </a:r>
            <a:endParaRPr sz="900" b="1" i="1" dirty="0">
              <a:solidFill>
                <a:srgbClr val="232323"/>
              </a:solidFill>
              <a:highlight>
                <a:srgbClr val="FFFFFF"/>
              </a:highlight>
              <a:latin typeface="Calibri"/>
              <a:ea typeface="Calibri"/>
              <a:cs typeface="Calibri"/>
              <a:sym typeface="Calibri"/>
            </a:endParaRPr>
          </a:p>
          <a:p>
            <a:pPr marL="457200" lvl="0" indent="0" algn="l" rtl="0">
              <a:lnSpc>
                <a:spcPct val="162500"/>
              </a:lnSpc>
              <a:spcBef>
                <a:spcPts val="1200"/>
              </a:spcBef>
              <a:spcAft>
                <a:spcPts val="0"/>
              </a:spcAft>
              <a:buNone/>
            </a:pPr>
            <a:r>
              <a:rPr lang="en-US" sz="900" dirty="0">
                <a:solidFill>
                  <a:srgbClr val="232323"/>
                </a:solidFill>
                <a:highlight>
                  <a:srgbClr val="FFFFFF"/>
                </a:highlight>
                <a:latin typeface="Calibri"/>
                <a:ea typeface="Calibri"/>
                <a:cs typeface="Calibri"/>
                <a:sym typeface="Calibri"/>
              </a:rPr>
              <a:t>(ANESTHESIOLOGY 2020; 133:342–9)</a:t>
            </a:r>
            <a:endParaRPr sz="900" dirty="0">
              <a:solidFill>
                <a:srgbClr val="232323"/>
              </a:solidFill>
              <a:highlight>
                <a:srgbClr val="FFFFFF"/>
              </a:highlight>
              <a:latin typeface="Calibri"/>
              <a:ea typeface="Calibri"/>
              <a:cs typeface="Calibri"/>
              <a:sym typeface="Calibri"/>
            </a:endParaRPr>
          </a:p>
          <a:p>
            <a:pPr marL="457200" lvl="0" indent="0" algn="l" rtl="0">
              <a:lnSpc>
                <a:spcPct val="162500"/>
              </a:lnSpc>
              <a:spcBef>
                <a:spcPts val="1200"/>
              </a:spcBef>
              <a:spcAft>
                <a:spcPts val="0"/>
              </a:spcAft>
              <a:buNone/>
            </a:pPr>
            <a:endParaRPr sz="900" dirty="0">
              <a:solidFill>
                <a:srgbClr val="232323"/>
              </a:solidFill>
              <a:highlight>
                <a:srgbClr val="FFFFFF"/>
              </a:highlight>
            </a:endParaRPr>
          </a:p>
          <a:p>
            <a:pPr marL="0" lvl="0" indent="0" algn="l" rtl="0">
              <a:lnSpc>
                <a:spcPct val="162500"/>
              </a:lnSpc>
              <a:spcBef>
                <a:spcPts val="1200"/>
              </a:spcBef>
              <a:spcAft>
                <a:spcPts val="0"/>
              </a:spcAft>
              <a:buNone/>
            </a:pPr>
            <a:endParaRPr sz="900" dirty="0">
              <a:solidFill>
                <a:srgbClr val="232323"/>
              </a:solidFill>
              <a:highlight>
                <a:srgbClr val="FFFFFF"/>
              </a:highlight>
            </a:endParaRPr>
          </a:p>
          <a:p>
            <a:pPr marL="0" lvl="0" indent="0" algn="l" rtl="0">
              <a:spcBef>
                <a:spcPts val="1200"/>
              </a:spcBef>
              <a:spcAft>
                <a:spcPts val="0"/>
              </a:spcAft>
              <a:buClr>
                <a:schemeClr val="dk1"/>
              </a:buClr>
              <a:buSzPts val="3200"/>
              <a:buNone/>
            </a:pPr>
            <a:endParaRPr sz="900" dirty="0">
              <a:solidFill>
                <a:srgbClr val="000000"/>
              </a:solidFill>
              <a:latin typeface="Calibri"/>
              <a:ea typeface="Calibri"/>
              <a:cs typeface="Calibri"/>
              <a:sym typeface="Calibri"/>
            </a:endParaRPr>
          </a:p>
        </p:txBody>
      </p:sp>
      <p:pic>
        <p:nvPicPr>
          <p:cNvPr id="283" name="Google Shape;283;p38"/>
          <p:cNvPicPr preferRelativeResize="0"/>
          <p:nvPr/>
        </p:nvPicPr>
        <p:blipFill rotWithShape="1">
          <a:blip r:embed="rId3">
            <a:alphaModFix/>
          </a:blip>
          <a:srcRect/>
          <a:stretch/>
        </p:blipFill>
        <p:spPr>
          <a:xfrm>
            <a:off x="7239000" y="4400550"/>
            <a:ext cx="1752599" cy="6857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p:nvPr/>
        </p:nvSpPr>
        <p:spPr>
          <a:xfrm>
            <a:off x="457200" y="1809750"/>
            <a:ext cx="45720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Arial"/>
              <a:buNone/>
            </a:pPr>
            <a:r>
              <a:rPr lang="en-US" sz="4000" b="1" i="0" u="none" strike="noStrike" cap="none">
                <a:solidFill>
                  <a:srgbClr val="FFFFFF"/>
                </a:solidFill>
                <a:latin typeface="Arial"/>
                <a:ea typeface="Arial"/>
                <a:cs typeface="Arial"/>
                <a:sym typeface="Arial"/>
              </a:rPr>
              <a:t>Section Title – Arial Bold</a:t>
            </a:r>
            <a:endParaRPr/>
          </a:p>
        </p:txBody>
      </p:sp>
      <p:sp>
        <p:nvSpPr>
          <p:cNvPr id="289" name="Google Shape;289;p39"/>
          <p:cNvSpPr txBox="1">
            <a:spLocks noGrp="1"/>
          </p:cNvSpPr>
          <p:nvPr>
            <p:ph type="title"/>
          </p:nvPr>
        </p:nvSpPr>
        <p:spPr>
          <a:xfrm>
            <a:off x="457200" y="291725"/>
            <a:ext cx="8229600" cy="685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sz="2400"/>
              <a:t>SUD Among Physicians: Clinical Manifestations</a:t>
            </a:r>
            <a:endParaRPr sz="2400"/>
          </a:p>
        </p:txBody>
      </p:sp>
      <p:sp>
        <p:nvSpPr>
          <p:cNvPr id="290" name="Google Shape;290;p39"/>
          <p:cNvSpPr txBox="1">
            <a:spLocks noGrp="1"/>
          </p:cNvSpPr>
          <p:nvPr>
            <p:ph type="body" idx="1"/>
          </p:nvPr>
        </p:nvSpPr>
        <p:spPr>
          <a:xfrm>
            <a:off x="457200" y="658906"/>
            <a:ext cx="8229600" cy="4285194"/>
          </a:xfrm>
          <a:prstGeom prst="rect">
            <a:avLst/>
          </a:prstGeom>
          <a:noFill/>
          <a:ln>
            <a:noFill/>
          </a:ln>
        </p:spPr>
        <p:txBody>
          <a:bodyPr spcFirstLastPara="1" wrap="square" lIns="91425" tIns="45700" rIns="91425" bIns="45700" anchor="t" anchorCtr="0">
            <a:noAutofit/>
          </a:bodyPr>
          <a:lstStyle/>
          <a:p>
            <a:pPr marL="457200" lvl="0" indent="-292100" algn="l" rtl="0">
              <a:lnSpc>
                <a:spcPct val="162500"/>
              </a:lnSpc>
              <a:spcBef>
                <a:spcPts val="1200"/>
              </a:spcBef>
              <a:spcAft>
                <a:spcPts val="0"/>
              </a:spcAft>
              <a:buSzPts val="1000"/>
              <a:buFont typeface="Calibri"/>
              <a:buChar char="•"/>
            </a:pPr>
            <a:r>
              <a:rPr lang="en-US" sz="1000" dirty="0">
                <a:solidFill>
                  <a:srgbClr val="232323"/>
                </a:solidFill>
                <a:highlight>
                  <a:srgbClr val="FFFFFF"/>
                </a:highlight>
                <a:latin typeface="Calibri"/>
                <a:ea typeface="Calibri"/>
                <a:cs typeface="Calibri"/>
                <a:sym typeface="Calibri"/>
              </a:rPr>
              <a:t>Changes in mood/affect – </a:t>
            </a:r>
            <a:r>
              <a:rPr lang="en-US" sz="1000" dirty="0" err="1">
                <a:solidFill>
                  <a:srgbClr val="232323"/>
                </a:solidFill>
                <a:highlight>
                  <a:srgbClr val="FFFFFF"/>
                </a:highlight>
                <a:latin typeface="Calibri"/>
                <a:ea typeface="Calibri"/>
                <a:cs typeface="Calibri"/>
                <a:sym typeface="Calibri"/>
              </a:rPr>
              <a:t>eg</a:t>
            </a:r>
            <a:r>
              <a:rPr lang="en-US" sz="1000" dirty="0">
                <a:solidFill>
                  <a:srgbClr val="232323"/>
                </a:solidFill>
                <a:highlight>
                  <a:srgbClr val="FFFFFF"/>
                </a:highlight>
                <a:latin typeface="Calibri"/>
                <a:ea typeface="Calibri"/>
                <a:cs typeface="Calibri"/>
                <a:sym typeface="Calibri"/>
              </a:rPr>
              <a:t>, mood swings, depression, blunted affect, irritability, appearing overwhelmed, denial</a:t>
            </a:r>
            <a:endParaRPr sz="1000" dirty="0">
              <a:solidFill>
                <a:srgbClr val="232323"/>
              </a:solidFill>
              <a:highlight>
                <a:srgbClr val="FFFFFF"/>
              </a:highlight>
              <a:latin typeface="Calibri"/>
              <a:ea typeface="Calibri"/>
              <a:cs typeface="Calibri"/>
              <a:sym typeface="Calibri"/>
            </a:endParaRPr>
          </a:p>
          <a:p>
            <a:pPr marL="457200" lvl="0" indent="-292100" algn="l" rtl="0">
              <a:lnSpc>
                <a:spcPct val="162500"/>
              </a:lnSpc>
              <a:spcBef>
                <a:spcPts val="0"/>
              </a:spcBef>
              <a:spcAft>
                <a:spcPts val="0"/>
              </a:spcAft>
              <a:buSzPts val="1000"/>
              <a:buFont typeface="Calibri"/>
              <a:buChar char="•"/>
            </a:pPr>
            <a:r>
              <a:rPr lang="en-US" sz="1000" dirty="0">
                <a:solidFill>
                  <a:srgbClr val="232323"/>
                </a:solidFill>
                <a:highlight>
                  <a:srgbClr val="FFFFFF"/>
                </a:highlight>
                <a:latin typeface="Calibri"/>
                <a:ea typeface="Calibri"/>
                <a:cs typeface="Calibri"/>
                <a:sym typeface="Calibri"/>
              </a:rPr>
              <a:t>Decreased productivity – </a:t>
            </a:r>
            <a:r>
              <a:rPr lang="en-US" sz="1000" dirty="0" err="1">
                <a:solidFill>
                  <a:srgbClr val="232323"/>
                </a:solidFill>
                <a:highlight>
                  <a:srgbClr val="FFFFFF"/>
                </a:highlight>
                <a:latin typeface="Calibri"/>
                <a:ea typeface="Calibri"/>
                <a:cs typeface="Calibri"/>
                <a:sym typeface="Calibri"/>
              </a:rPr>
              <a:t>eg</a:t>
            </a:r>
            <a:r>
              <a:rPr lang="en-US" sz="1000" dirty="0">
                <a:solidFill>
                  <a:srgbClr val="232323"/>
                </a:solidFill>
                <a:highlight>
                  <a:srgbClr val="FFFFFF"/>
                </a:highlight>
                <a:latin typeface="Calibri"/>
                <a:ea typeface="Calibri"/>
                <a:cs typeface="Calibri"/>
                <a:sym typeface="Calibri"/>
              </a:rPr>
              <a:t>, tardiness, absenteeism, frequent breaks, missed appointments</a:t>
            </a:r>
            <a:endParaRPr sz="1000" dirty="0">
              <a:solidFill>
                <a:srgbClr val="232323"/>
              </a:solidFill>
              <a:highlight>
                <a:srgbClr val="FFFFFF"/>
              </a:highlight>
              <a:latin typeface="Calibri"/>
              <a:ea typeface="Calibri"/>
              <a:cs typeface="Calibri"/>
              <a:sym typeface="Calibri"/>
            </a:endParaRPr>
          </a:p>
          <a:p>
            <a:pPr marL="457200" lvl="0" indent="-292100" algn="l" rtl="0">
              <a:lnSpc>
                <a:spcPct val="162500"/>
              </a:lnSpc>
              <a:spcBef>
                <a:spcPts val="0"/>
              </a:spcBef>
              <a:spcAft>
                <a:spcPts val="0"/>
              </a:spcAft>
              <a:buSzPts val="1000"/>
              <a:buFont typeface="Calibri"/>
              <a:buChar char="•"/>
            </a:pPr>
            <a:r>
              <a:rPr lang="en-US" sz="1000" dirty="0">
                <a:solidFill>
                  <a:srgbClr val="232323"/>
                </a:solidFill>
                <a:highlight>
                  <a:srgbClr val="FFFFFF"/>
                </a:highlight>
                <a:latin typeface="Calibri"/>
                <a:ea typeface="Calibri"/>
                <a:cs typeface="Calibri"/>
                <a:sym typeface="Calibri"/>
              </a:rPr>
              <a:t>Increased mistakes – </a:t>
            </a:r>
            <a:r>
              <a:rPr lang="en-US" sz="1000" dirty="0" err="1">
                <a:solidFill>
                  <a:srgbClr val="232323"/>
                </a:solidFill>
                <a:highlight>
                  <a:srgbClr val="FFFFFF"/>
                </a:highlight>
                <a:latin typeface="Calibri"/>
                <a:ea typeface="Calibri"/>
                <a:cs typeface="Calibri"/>
                <a:sym typeface="Calibri"/>
              </a:rPr>
              <a:t>eg</a:t>
            </a:r>
            <a:r>
              <a:rPr lang="en-US" sz="1000" dirty="0">
                <a:solidFill>
                  <a:srgbClr val="232323"/>
                </a:solidFill>
                <a:highlight>
                  <a:srgbClr val="FFFFFF"/>
                </a:highlight>
                <a:latin typeface="Calibri"/>
                <a:ea typeface="Calibri"/>
                <a:cs typeface="Calibri"/>
                <a:sym typeface="Calibri"/>
              </a:rPr>
              <a:t>, medical errors, charting errors, forgetfulness, impaired judgment</a:t>
            </a:r>
            <a:endParaRPr sz="1000" dirty="0">
              <a:solidFill>
                <a:srgbClr val="232323"/>
              </a:solidFill>
              <a:highlight>
                <a:srgbClr val="FFFFFF"/>
              </a:highlight>
              <a:latin typeface="Calibri"/>
              <a:ea typeface="Calibri"/>
              <a:cs typeface="Calibri"/>
              <a:sym typeface="Calibri"/>
            </a:endParaRPr>
          </a:p>
          <a:p>
            <a:pPr marL="457200" lvl="0" indent="-292100" algn="l" rtl="0">
              <a:lnSpc>
                <a:spcPct val="162500"/>
              </a:lnSpc>
              <a:spcBef>
                <a:spcPts val="0"/>
              </a:spcBef>
              <a:spcAft>
                <a:spcPts val="0"/>
              </a:spcAft>
              <a:buSzPts val="1000"/>
              <a:buFont typeface="Calibri"/>
              <a:buChar char="•"/>
            </a:pPr>
            <a:r>
              <a:rPr lang="en-US" sz="1000" dirty="0">
                <a:solidFill>
                  <a:srgbClr val="232323"/>
                </a:solidFill>
                <a:highlight>
                  <a:srgbClr val="FFFFFF"/>
                </a:highlight>
                <a:latin typeface="Calibri"/>
                <a:ea typeface="Calibri"/>
                <a:cs typeface="Calibri"/>
                <a:sym typeface="Calibri"/>
              </a:rPr>
              <a:t>Inconsistent hours – </a:t>
            </a:r>
            <a:r>
              <a:rPr lang="en-US" sz="1000" dirty="0" err="1">
                <a:solidFill>
                  <a:srgbClr val="232323"/>
                </a:solidFill>
                <a:highlight>
                  <a:srgbClr val="FFFFFF"/>
                </a:highlight>
                <a:latin typeface="Calibri"/>
                <a:ea typeface="Calibri"/>
                <a:cs typeface="Calibri"/>
                <a:sym typeface="Calibri"/>
              </a:rPr>
              <a:t>eg</a:t>
            </a:r>
            <a:r>
              <a:rPr lang="en-US" sz="1000" dirty="0">
                <a:solidFill>
                  <a:srgbClr val="232323"/>
                </a:solidFill>
                <a:highlight>
                  <a:srgbClr val="FFFFFF"/>
                </a:highlight>
                <a:latin typeface="Calibri"/>
                <a:ea typeface="Calibri"/>
                <a:cs typeface="Calibri"/>
                <a:sym typeface="Calibri"/>
              </a:rPr>
              <a:t>, rounding at variable times, unexplained disappearances, taking extra shifts, especially at night</a:t>
            </a:r>
            <a:endParaRPr sz="1000" dirty="0">
              <a:solidFill>
                <a:srgbClr val="232323"/>
              </a:solidFill>
              <a:highlight>
                <a:srgbClr val="FFFFFF"/>
              </a:highlight>
              <a:latin typeface="Calibri"/>
              <a:ea typeface="Calibri"/>
              <a:cs typeface="Calibri"/>
              <a:sym typeface="Calibri"/>
            </a:endParaRPr>
          </a:p>
          <a:p>
            <a:pPr marL="457200" lvl="0" indent="-292100" algn="l" rtl="0">
              <a:lnSpc>
                <a:spcPct val="162500"/>
              </a:lnSpc>
              <a:spcBef>
                <a:spcPts val="0"/>
              </a:spcBef>
              <a:spcAft>
                <a:spcPts val="0"/>
              </a:spcAft>
              <a:buSzPts val="1000"/>
              <a:buFont typeface="Calibri"/>
              <a:buChar char="•"/>
            </a:pPr>
            <a:r>
              <a:rPr lang="en-US" sz="1000" dirty="0">
                <a:solidFill>
                  <a:srgbClr val="232323"/>
                </a:solidFill>
                <a:highlight>
                  <a:srgbClr val="FFFFFF"/>
                </a:highlight>
                <a:latin typeface="Calibri"/>
                <a:ea typeface="Calibri"/>
                <a:cs typeface="Calibri"/>
                <a:sym typeface="Calibri"/>
              </a:rPr>
              <a:t>Complaints from patients, colleagues, supervisors, or lawsuits</a:t>
            </a:r>
            <a:endParaRPr sz="1000" dirty="0">
              <a:solidFill>
                <a:srgbClr val="232323"/>
              </a:solidFill>
              <a:highlight>
                <a:srgbClr val="FFFFFF"/>
              </a:highlight>
              <a:latin typeface="Calibri"/>
              <a:ea typeface="Calibri"/>
              <a:cs typeface="Calibri"/>
              <a:sym typeface="Calibri"/>
            </a:endParaRPr>
          </a:p>
          <a:p>
            <a:pPr marL="457200" lvl="0" indent="-292100" algn="l" rtl="0">
              <a:lnSpc>
                <a:spcPct val="200000"/>
              </a:lnSpc>
              <a:spcBef>
                <a:spcPts val="0"/>
              </a:spcBef>
              <a:spcAft>
                <a:spcPts val="0"/>
              </a:spcAft>
              <a:buSzPts val="1000"/>
              <a:buFont typeface="Calibri"/>
              <a:buChar char="•"/>
            </a:pPr>
            <a:r>
              <a:rPr lang="en-US" sz="1000" dirty="0">
                <a:solidFill>
                  <a:srgbClr val="232323"/>
                </a:solidFill>
                <a:highlight>
                  <a:srgbClr val="FFFFFF"/>
                </a:highlight>
                <a:latin typeface="Calibri"/>
                <a:ea typeface="Calibri"/>
                <a:cs typeface="Calibri"/>
                <a:sym typeface="Calibri"/>
              </a:rPr>
              <a:t>Evidence of diversion – </a:t>
            </a:r>
            <a:r>
              <a:rPr lang="en-US" sz="1000" dirty="0" err="1">
                <a:solidFill>
                  <a:srgbClr val="232323"/>
                </a:solidFill>
                <a:highlight>
                  <a:srgbClr val="FFFFFF"/>
                </a:highlight>
                <a:latin typeface="Calibri"/>
                <a:ea typeface="Calibri"/>
                <a:cs typeface="Calibri"/>
                <a:sym typeface="Calibri"/>
              </a:rPr>
              <a:t>eg</a:t>
            </a:r>
            <a:r>
              <a:rPr lang="en-US" sz="1000" dirty="0">
                <a:solidFill>
                  <a:srgbClr val="232323"/>
                </a:solidFill>
                <a:highlight>
                  <a:srgbClr val="FFFFFF"/>
                </a:highlight>
                <a:latin typeface="Calibri"/>
                <a:ea typeface="Calibri"/>
                <a:cs typeface="Calibri"/>
                <a:sym typeface="Calibri"/>
              </a:rPr>
              <a:t>, missing/broken vials, failure to document appropriately, extra attention to patients receiving </a:t>
            </a:r>
            <a:r>
              <a:rPr lang="en-US" sz="1000" dirty="0" err="1">
                <a:solidFill>
                  <a:srgbClr val="232323"/>
                </a:solidFill>
                <a:highlight>
                  <a:srgbClr val="FFFFFF"/>
                </a:highlight>
                <a:latin typeface="Calibri"/>
                <a:ea typeface="Calibri"/>
                <a:cs typeface="Calibri"/>
                <a:sym typeface="Calibri"/>
              </a:rPr>
              <a:t>misusable</a:t>
            </a:r>
            <a:r>
              <a:rPr lang="en-US" sz="1000" dirty="0">
                <a:solidFill>
                  <a:srgbClr val="232323"/>
                </a:solidFill>
                <a:highlight>
                  <a:srgbClr val="FFFFFF"/>
                </a:highlight>
                <a:latin typeface="Calibri"/>
                <a:ea typeface="Calibri"/>
                <a:cs typeface="Calibri"/>
                <a:sym typeface="Calibri"/>
              </a:rPr>
              <a:t> medications, inappropriate prescribing</a:t>
            </a:r>
            <a:endParaRPr sz="1000" dirty="0">
              <a:solidFill>
                <a:srgbClr val="232323"/>
              </a:solidFill>
              <a:highlight>
                <a:srgbClr val="FFFFFF"/>
              </a:highlight>
              <a:latin typeface="Calibri"/>
              <a:ea typeface="Calibri"/>
              <a:cs typeface="Calibri"/>
              <a:sym typeface="Calibri"/>
            </a:endParaRPr>
          </a:p>
          <a:p>
            <a:pPr marL="457200" lvl="0" indent="-292100" algn="l" rtl="0">
              <a:lnSpc>
                <a:spcPct val="162500"/>
              </a:lnSpc>
              <a:spcBef>
                <a:spcPts val="0"/>
              </a:spcBef>
              <a:spcAft>
                <a:spcPts val="0"/>
              </a:spcAft>
              <a:buSzPts val="1000"/>
              <a:buFont typeface="Calibri"/>
              <a:buChar char="•"/>
            </a:pPr>
            <a:r>
              <a:rPr lang="en-US" sz="1000" dirty="0">
                <a:solidFill>
                  <a:srgbClr val="232323"/>
                </a:solidFill>
                <a:highlight>
                  <a:srgbClr val="FFFFFF"/>
                </a:highlight>
                <a:latin typeface="Calibri"/>
                <a:ea typeface="Calibri"/>
                <a:cs typeface="Calibri"/>
                <a:sym typeface="Calibri"/>
              </a:rPr>
              <a:t>Deterioration in appearance – </a:t>
            </a:r>
            <a:r>
              <a:rPr lang="en-US" sz="1000" dirty="0" err="1">
                <a:solidFill>
                  <a:srgbClr val="232323"/>
                </a:solidFill>
                <a:highlight>
                  <a:srgbClr val="FFFFFF"/>
                </a:highlight>
                <a:latin typeface="Calibri"/>
                <a:ea typeface="Calibri"/>
                <a:cs typeface="Calibri"/>
                <a:sym typeface="Calibri"/>
              </a:rPr>
              <a:t>eg</a:t>
            </a:r>
            <a:r>
              <a:rPr lang="en-US" sz="1000" dirty="0">
                <a:solidFill>
                  <a:srgbClr val="232323"/>
                </a:solidFill>
                <a:highlight>
                  <a:srgbClr val="FFFFFF"/>
                </a:highlight>
                <a:latin typeface="Calibri"/>
                <a:ea typeface="Calibri"/>
                <a:cs typeface="Calibri"/>
                <a:sym typeface="Calibri"/>
              </a:rPr>
              <a:t>, disheveled, poor hygiene, wearing long sleeves in hot weather</a:t>
            </a:r>
            <a:endParaRPr sz="1000" dirty="0">
              <a:solidFill>
                <a:srgbClr val="232323"/>
              </a:solidFill>
              <a:highlight>
                <a:srgbClr val="FFFFFF"/>
              </a:highlight>
              <a:latin typeface="Calibri"/>
              <a:ea typeface="Calibri"/>
              <a:cs typeface="Calibri"/>
              <a:sym typeface="Calibri"/>
            </a:endParaRPr>
          </a:p>
          <a:p>
            <a:pPr marL="457200" lvl="0" indent="-292100" algn="l" rtl="0">
              <a:lnSpc>
                <a:spcPct val="162500"/>
              </a:lnSpc>
              <a:spcBef>
                <a:spcPts val="0"/>
              </a:spcBef>
              <a:spcAft>
                <a:spcPts val="0"/>
              </a:spcAft>
              <a:buSzPts val="1000"/>
              <a:buFont typeface="Calibri"/>
              <a:buChar char="•"/>
            </a:pPr>
            <a:r>
              <a:rPr lang="en-US" sz="1000" dirty="0">
                <a:solidFill>
                  <a:srgbClr val="232323"/>
                </a:solidFill>
                <a:highlight>
                  <a:srgbClr val="FFFFFF"/>
                </a:highlight>
                <a:latin typeface="Calibri"/>
                <a:ea typeface="Calibri"/>
                <a:cs typeface="Calibri"/>
                <a:sym typeface="Calibri"/>
              </a:rPr>
              <a:t>Deterioration in physical health – </a:t>
            </a:r>
            <a:r>
              <a:rPr lang="en-US" sz="1000" dirty="0" err="1">
                <a:solidFill>
                  <a:srgbClr val="232323"/>
                </a:solidFill>
                <a:highlight>
                  <a:srgbClr val="FFFFFF"/>
                </a:highlight>
                <a:latin typeface="Calibri"/>
                <a:ea typeface="Calibri"/>
                <a:cs typeface="Calibri"/>
                <a:sym typeface="Calibri"/>
              </a:rPr>
              <a:t>eg</a:t>
            </a:r>
            <a:r>
              <a:rPr lang="en-US" sz="1000" dirty="0">
                <a:solidFill>
                  <a:srgbClr val="232323"/>
                </a:solidFill>
                <a:highlight>
                  <a:srgbClr val="FFFFFF"/>
                </a:highlight>
                <a:latin typeface="Calibri"/>
                <a:ea typeface="Calibri"/>
                <a:cs typeface="Calibri"/>
                <a:sym typeface="Calibri"/>
              </a:rPr>
              <a:t>, flu like symptoms, appearance of oversedation, bloodshot/watery eyes, weight loss/gain, lack of coordination or tremors</a:t>
            </a:r>
            <a:endParaRPr sz="1000" dirty="0">
              <a:solidFill>
                <a:srgbClr val="232323"/>
              </a:solidFill>
              <a:highlight>
                <a:srgbClr val="FFFFFF"/>
              </a:highlight>
              <a:latin typeface="Calibri"/>
              <a:ea typeface="Calibri"/>
              <a:cs typeface="Calibri"/>
              <a:sym typeface="Calibri"/>
            </a:endParaRPr>
          </a:p>
          <a:p>
            <a:pPr marL="457200" lvl="0" indent="-292100" algn="l" rtl="0">
              <a:lnSpc>
                <a:spcPct val="162500"/>
              </a:lnSpc>
              <a:spcBef>
                <a:spcPts val="0"/>
              </a:spcBef>
              <a:spcAft>
                <a:spcPts val="0"/>
              </a:spcAft>
              <a:buSzPts val="1000"/>
              <a:buFont typeface="Calibri"/>
              <a:buChar char="•"/>
            </a:pPr>
            <a:r>
              <a:rPr lang="en-US" sz="1000" dirty="0">
                <a:solidFill>
                  <a:srgbClr val="232323"/>
                </a:solidFill>
                <a:highlight>
                  <a:srgbClr val="FFFFFF"/>
                </a:highlight>
                <a:latin typeface="Calibri"/>
                <a:ea typeface="Calibri"/>
                <a:cs typeface="Calibri"/>
                <a:sym typeface="Calibri"/>
              </a:rPr>
              <a:t>Changes in social interaction – </a:t>
            </a:r>
            <a:r>
              <a:rPr lang="en-US" sz="1000" dirty="0" err="1">
                <a:solidFill>
                  <a:srgbClr val="232323"/>
                </a:solidFill>
                <a:highlight>
                  <a:srgbClr val="FFFFFF"/>
                </a:highlight>
                <a:latin typeface="Calibri"/>
                <a:ea typeface="Calibri"/>
                <a:cs typeface="Calibri"/>
                <a:sym typeface="Calibri"/>
              </a:rPr>
              <a:t>eg</a:t>
            </a:r>
            <a:r>
              <a:rPr lang="en-US" sz="1000" dirty="0">
                <a:solidFill>
                  <a:srgbClr val="232323"/>
                </a:solidFill>
                <a:highlight>
                  <a:srgbClr val="FFFFFF"/>
                </a:highlight>
                <a:latin typeface="Calibri"/>
                <a:ea typeface="Calibri"/>
                <a:cs typeface="Calibri"/>
                <a:sym typeface="Calibri"/>
              </a:rPr>
              <a:t>, social withdrawal, increased conflicts, excessive drinking at events, inappropriate behavior</a:t>
            </a:r>
            <a:endParaRPr sz="1000" dirty="0">
              <a:solidFill>
                <a:srgbClr val="232323"/>
              </a:solidFill>
              <a:highlight>
                <a:srgbClr val="FFFFFF"/>
              </a:highlight>
              <a:latin typeface="Calibri"/>
              <a:ea typeface="Calibri"/>
              <a:cs typeface="Calibri"/>
              <a:sym typeface="Calibri"/>
            </a:endParaRPr>
          </a:p>
          <a:p>
            <a:pPr marL="457200" lvl="0" indent="-292100" algn="l" rtl="0">
              <a:lnSpc>
                <a:spcPct val="162500"/>
              </a:lnSpc>
              <a:spcBef>
                <a:spcPts val="0"/>
              </a:spcBef>
              <a:spcAft>
                <a:spcPts val="0"/>
              </a:spcAft>
              <a:buClr>
                <a:srgbClr val="232323"/>
              </a:buClr>
              <a:buSzPts val="1000"/>
              <a:buFont typeface="Calibri"/>
              <a:buChar char="•"/>
            </a:pPr>
            <a:r>
              <a:rPr lang="en-US" sz="1000" dirty="0">
                <a:solidFill>
                  <a:srgbClr val="232323"/>
                </a:solidFill>
                <a:highlight>
                  <a:srgbClr val="FFFFFF"/>
                </a:highlight>
                <a:latin typeface="Calibri"/>
                <a:ea typeface="Calibri"/>
                <a:cs typeface="Calibri"/>
                <a:sym typeface="Calibri"/>
              </a:rPr>
              <a:t>Legal issues - </a:t>
            </a:r>
            <a:r>
              <a:rPr lang="en-US" sz="1000" dirty="0" err="1">
                <a:solidFill>
                  <a:srgbClr val="232323"/>
                </a:solidFill>
                <a:highlight>
                  <a:srgbClr val="FFFFFF"/>
                </a:highlight>
                <a:latin typeface="Calibri"/>
                <a:ea typeface="Calibri"/>
                <a:cs typeface="Calibri"/>
                <a:sym typeface="Calibri"/>
              </a:rPr>
              <a:t>eg</a:t>
            </a:r>
            <a:r>
              <a:rPr lang="en-US" sz="1000" dirty="0">
                <a:solidFill>
                  <a:srgbClr val="232323"/>
                </a:solidFill>
                <a:highlight>
                  <a:srgbClr val="FFFFFF"/>
                </a:highlight>
                <a:latin typeface="Calibri"/>
                <a:ea typeface="Calibri"/>
                <a:cs typeface="Calibri"/>
                <a:sym typeface="Calibri"/>
              </a:rPr>
              <a:t>, arrests, DUIs</a:t>
            </a:r>
            <a:endParaRPr sz="1000" dirty="0">
              <a:solidFill>
                <a:srgbClr val="232323"/>
              </a:solidFill>
              <a:highlight>
                <a:srgbClr val="FFFFFF"/>
              </a:highlight>
              <a:latin typeface="Calibri"/>
              <a:ea typeface="Calibri"/>
              <a:cs typeface="Calibri"/>
              <a:sym typeface="Calibri"/>
            </a:endParaRPr>
          </a:p>
          <a:p>
            <a:pPr marL="457200" lvl="0" indent="-292100" algn="l" rtl="0">
              <a:lnSpc>
                <a:spcPct val="162500"/>
              </a:lnSpc>
              <a:spcBef>
                <a:spcPts val="0"/>
              </a:spcBef>
              <a:spcAft>
                <a:spcPts val="0"/>
              </a:spcAft>
              <a:buClr>
                <a:srgbClr val="232323"/>
              </a:buClr>
              <a:buSzPts val="1000"/>
              <a:buFont typeface="Calibri"/>
              <a:buChar char="•"/>
            </a:pPr>
            <a:r>
              <a:rPr lang="en-US" sz="1000" dirty="0">
                <a:solidFill>
                  <a:srgbClr val="232323"/>
                </a:solidFill>
                <a:highlight>
                  <a:srgbClr val="FFFFFF"/>
                </a:highlight>
                <a:latin typeface="Calibri"/>
                <a:ea typeface="Calibri"/>
                <a:cs typeface="Calibri"/>
                <a:sym typeface="Calibri"/>
              </a:rPr>
              <a:t>Suicidality - </a:t>
            </a:r>
            <a:r>
              <a:rPr lang="en-US" sz="1000" dirty="0" err="1">
                <a:solidFill>
                  <a:srgbClr val="232323"/>
                </a:solidFill>
                <a:highlight>
                  <a:srgbClr val="FFFFFF"/>
                </a:highlight>
                <a:latin typeface="Calibri"/>
                <a:ea typeface="Calibri"/>
                <a:cs typeface="Calibri"/>
                <a:sym typeface="Calibri"/>
              </a:rPr>
              <a:t>eg</a:t>
            </a:r>
            <a:r>
              <a:rPr lang="en-US" sz="1000" dirty="0">
                <a:solidFill>
                  <a:srgbClr val="232323"/>
                </a:solidFill>
                <a:highlight>
                  <a:srgbClr val="FFFFFF"/>
                </a:highlight>
                <a:latin typeface="Calibri"/>
                <a:ea typeface="Calibri"/>
                <a:cs typeface="Calibri"/>
                <a:sym typeface="Calibri"/>
              </a:rPr>
              <a:t>, overdose, SI, suicide attempts; suicide rates among physicians are higher than in the general population; rates among female physicians are particularly concerning: in one meta-analysis, rates of suicide were 70 percent higher in age-matched males and 250 to 400 percent higher in age-matched females compared with the general population.</a:t>
            </a:r>
            <a:endParaRPr sz="1000" dirty="0">
              <a:solidFill>
                <a:srgbClr val="232323"/>
              </a:solidFill>
              <a:highlight>
                <a:srgbClr val="FFFFFF"/>
              </a:highlight>
              <a:latin typeface="Calibri"/>
              <a:ea typeface="Calibri"/>
              <a:cs typeface="Calibri"/>
              <a:sym typeface="Calibri"/>
            </a:endParaRPr>
          </a:p>
          <a:p>
            <a:pPr marL="457200" lvl="0" indent="0" algn="l" rtl="0">
              <a:lnSpc>
                <a:spcPct val="162500"/>
              </a:lnSpc>
              <a:spcBef>
                <a:spcPts val="1200"/>
              </a:spcBef>
              <a:spcAft>
                <a:spcPts val="0"/>
              </a:spcAft>
              <a:buNone/>
            </a:pPr>
            <a:endParaRPr sz="900" dirty="0">
              <a:solidFill>
                <a:srgbClr val="232323"/>
              </a:solidFill>
              <a:highlight>
                <a:srgbClr val="FFFFFF"/>
              </a:highlight>
            </a:endParaRPr>
          </a:p>
          <a:p>
            <a:pPr marL="0" lvl="0" indent="0" algn="l" rtl="0">
              <a:lnSpc>
                <a:spcPct val="162500"/>
              </a:lnSpc>
              <a:spcBef>
                <a:spcPts val="1200"/>
              </a:spcBef>
              <a:spcAft>
                <a:spcPts val="0"/>
              </a:spcAft>
              <a:buNone/>
            </a:pPr>
            <a:endParaRPr sz="900" dirty="0">
              <a:solidFill>
                <a:srgbClr val="232323"/>
              </a:solidFill>
              <a:highlight>
                <a:srgbClr val="FFFFFF"/>
              </a:highlight>
            </a:endParaRPr>
          </a:p>
          <a:p>
            <a:pPr marL="0" lvl="0" indent="0" algn="l" rtl="0">
              <a:spcBef>
                <a:spcPts val="1200"/>
              </a:spcBef>
              <a:spcAft>
                <a:spcPts val="0"/>
              </a:spcAft>
              <a:buClr>
                <a:schemeClr val="dk1"/>
              </a:buClr>
              <a:buSzPts val="3200"/>
              <a:buNone/>
            </a:pPr>
            <a:endParaRPr sz="900" dirty="0">
              <a:solidFill>
                <a:srgbClr val="000000"/>
              </a:solidFill>
              <a:latin typeface="Calibri"/>
              <a:ea typeface="Calibri"/>
              <a:cs typeface="Calibri"/>
              <a:sym typeface="Calibri"/>
            </a:endParaRPr>
          </a:p>
        </p:txBody>
      </p:sp>
      <p:pic>
        <p:nvPicPr>
          <p:cNvPr id="291" name="Google Shape;291;p39"/>
          <p:cNvPicPr preferRelativeResize="0"/>
          <p:nvPr/>
        </p:nvPicPr>
        <p:blipFill rotWithShape="1">
          <a:blip r:embed="rId3">
            <a:alphaModFix/>
          </a:blip>
          <a:srcRect/>
          <a:stretch/>
        </p:blipFill>
        <p:spPr>
          <a:xfrm>
            <a:off x="7239000" y="4400550"/>
            <a:ext cx="1752599" cy="6857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0"/>
          <p:cNvSpPr txBox="1"/>
          <p:nvPr/>
        </p:nvSpPr>
        <p:spPr>
          <a:xfrm>
            <a:off x="457200" y="1809750"/>
            <a:ext cx="45720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Arial"/>
              <a:buNone/>
            </a:pPr>
            <a:r>
              <a:rPr lang="en-US" sz="4000" b="1" i="0" u="none" strike="noStrike" cap="none">
                <a:solidFill>
                  <a:srgbClr val="FFFFFF"/>
                </a:solidFill>
                <a:latin typeface="Arial"/>
                <a:ea typeface="Arial"/>
                <a:cs typeface="Arial"/>
                <a:sym typeface="Arial"/>
              </a:rPr>
              <a:t>Section Title – Arial Bold</a:t>
            </a:r>
            <a:endParaRPr/>
          </a:p>
        </p:txBody>
      </p:sp>
      <p:sp>
        <p:nvSpPr>
          <p:cNvPr id="297" name="Google Shape;297;p40"/>
          <p:cNvSpPr txBox="1">
            <a:spLocks noGrp="1"/>
          </p:cNvSpPr>
          <p:nvPr>
            <p:ph type="title"/>
          </p:nvPr>
        </p:nvSpPr>
        <p:spPr>
          <a:xfrm>
            <a:off x="457200" y="377975"/>
            <a:ext cx="8229600" cy="685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sz="2400"/>
              <a:t>SUD Among Physicians: Course</a:t>
            </a:r>
            <a:endParaRPr sz="2400"/>
          </a:p>
        </p:txBody>
      </p:sp>
      <p:sp>
        <p:nvSpPr>
          <p:cNvPr id="298" name="Google Shape;298;p40"/>
          <p:cNvSpPr txBox="1">
            <a:spLocks noGrp="1"/>
          </p:cNvSpPr>
          <p:nvPr>
            <p:ph type="body" idx="1"/>
          </p:nvPr>
        </p:nvSpPr>
        <p:spPr>
          <a:xfrm>
            <a:off x="457200" y="1015253"/>
            <a:ext cx="8229600" cy="3928672"/>
          </a:xfrm>
          <a:prstGeom prst="rect">
            <a:avLst/>
          </a:prstGeom>
          <a:noFill/>
          <a:ln>
            <a:noFill/>
          </a:ln>
        </p:spPr>
        <p:txBody>
          <a:bodyPr spcFirstLastPara="1" wrap="square" lIns="91425" tIns="45700" rIns="91425" bIns="45700" anchor="t" anchorCtr="0">
            <a:noAutofit/>
          </a:bodyPr>
          <a:lstStyle/>
          <a:p>
            <a:pPr marL="457200" lvl="0" indent="-298450" algn="l" rtl="0">
              <a:lnSpc>
                <a:spcPct val="162500"/>
              </a:lnSpc>
              <a:spcBef>
                <a:spcPts val="1200"/>
              </a:spcBef>
              <a:spcAft>
                <a:spcPts val="0"/>
              </a:spcAft>
              <a:buSzPts val="1100"/>
              <a:buFont typeface="Calibri"/>
              <a:buChar char="•"/>
            </a:pPr>
            <a:r>
              <a:rPr lang="en-US" sz="1100" dirty="0">
                <a:solidFill>
                  <a:srgbClr val="232323"/>
                </a:solidFill>
                <a:highlight>
                  <a:srgbClr val="FFFFFF"/>
                </a:highlight>
                <a:latin typeface="Calibri"/>
                <a:ea typeface="Calibri"/>
                <a:cs typeface="Calibri"/>
                <a:sym typeface="Calibri"/>
              </a:rPr>
              <a:t>The course of SUD in physicians has not been found to differ from the general population, but the length of time before recognition of an active SUD in physicians may vary by the substance used. </a:t>
            </a:r>
            <a:endParaRPr sz="1100" dirty="0">
              <a:solidFill>
                <a:srgbClr val="232323"/>
              </a:solidFill>
              <a:highlight>
                <a:srgbClr val="FFFFFF"/>
              </a:highlight>
              <a:latin typeface="Calibri"/>
              <a:ea typeface="Calibri"/>
              <a:cs typeface="Calibri"/>
              <a:sym typeface="Calibri"/>
            </a:endParaRPr>
          </a:p>
          <a:p>
            <a:pPr marL="457200" lvl="0" indent="-298450" algn="l" rtl="0">
              <a:lnSpc>
                <a:spcPct val="162500"/>
              </a:lnSpc>
              <a:spcBef>
                <a:spcPts val="0"/>
              </a:spcBef>
              <a:spcAft>
                <a:spcPts val="0"/>
              </a:spcAft>
              <a:buSzPts val="1100"/>
              <a:buChar char="•"/>
            </a:pPr>
            <a:r>
              <a:rPr lang="en-US" sz="1100" dirty="0">
                <a:solidFill>
                  <a:srgbClr val="232323"/>
                </a:solidFill>
                <a:highlight>
                  <a:srgbClr val="FFFFFF"/>
                </a:highlight>
                <a:latin typeface="Calibri"/>
                <a:ea typeface="Calibri"/>
                <a:cs typeface="Calibri"/>
                <a:sym typeface="Calibri"/>
              </a:rPr>
              <a:t>Physicians who develop SUD often begin to use alcohol excessively and/or use illicit substances prior to medical school. Research involving a survey of 105 health care professionals (51 percent physicians) participating in a physician health program (PHP) found high rates of regular use before medical (or other professional) school for: Tobacco – 73 percent, Alcohol – 90.4 percent, and Other substances – 64.4 percent</a:t>
            </a:r>
            <a:endParaRPr sz="1100" dirty="0">
              <a:solidFill>
                <a:srgbClr val="232323"/>
              </a:solidFill>
              <a:highlight>
                <a:srgbClr val="FFFFFF"/>
              </a:highlight>
              <a:latin typeface="Calibri"/>
              <a:ea typeface="Calibri"/>
              <a:cs typeface="Calibri"/>
              <a:sym typeface="Calibri"/>
            </a:endParaRPr>
          </a:p>
          <a:p>
            <a:pPr marL="457200" lvl="0" indent="-298450" algn="l" rtl="0">
              <a:lnSpc>
                <a:spcPct val="162500"/>
              </a:lnSpc>
              <a:spcBef>
                <a:spcPts val="0"/>
              </a:spcBef>
              <a:spcAft>
                <a:spcPts val="0"/>
              </a:spcAft>
              <a:buSzPts val="1100"/>
              <a:buFont typeface="Calibri"/>
              <a:buChar char="•"/>
            </a:pPr>
            <a:r>
              <a:rPr lang="en-US" sz="1100" dirty="0">
                <a:solidFill>
                  <a:srgbClr val="232323"/>
                </a:solidFill>
                <a:highlight>
                  <a:srgbClr val="FFFFFF"/>
                </a:highlight>
                <a:latin typeface="Calibri"/>
                <a:ea typeface="Calibri"/>
                <a:cs typeface="Calibri"/>
                <a:sym typeface="Calibri"/>
              </a:rPr>
              <a:t>Occupational risk factors for developing an SUD are evident as early as medical school, likely due to increased access and higher levels of stress. As an example, an anonymous survey study of 4402 United States medical students found that:: 34.5 percent believed it was acceptable to self-prescribe antibiotics; 57.7 percent believed it was acceptable to prescribe for a spouse; students suffering from burnout were more likely to find these prescribing behaviors acceptable and less likely to believe that they have a responsibility to report impaired colleagues; and medical students with AUDIT-C scores suggesting an alcohol use disorder (32.4 percent) were less likely to believe they had a responsibility to report a colleague impaired by alcohol/other substances</a:t>
            </a:r>
            <a:endParaRPr sz="1100" dirty="0">
              <a:solidFill>
                <a:srgbClr val="232323"/>
              </a:solidFill>
              <a:highlight>
                <a:srgbClr val="FFFFFF"/>
              </a:highlight>
              <a:latin typeface="Calibri"/>
              <a:ea typeface="Calibri"/>
              <a:cs typeface="Calibri"/>
              <a:sym typeface="Calibri"/>
            </a:endParaRPr>
          </a:p>
          <a:p>
            <a:pPr marL="457200" lvl="0" indent="0" algn="l" rtl="0">
              <a:lnSpc>
                <a:spcPct val="162500"/>
              </a:lnSpc>
              <a:spcBef>
                <a:spcPts val="1200"/>
              </a:spcBef>
              <a:spcAft>
                <a:spcPts val="0"/>
              </a:spcAft>
              <a:buNone/>
            </a:pPr>
            <a:endParaRPr sz="900" dirty="0">
              <a:solidFill>
                <a:srgbClr val="232323"/>
              </a:solidFill>
              <a:highlight>
                <a:srgbClr val="FFFFFF"/>
              </a:highlight>
            </a:endParaRPr>
          </a:p>
          <a:p>
            <a:pPr marL="0" lvl="0" indent="0" algn="l" rtl="0">
              <a:lnSpc>
                <a:spcPct val="162500"/>
              </a:lnSpc>
              <a:spcBef>
                <a:spcPts val="1200"/>
              </a:spcBef>
              <a:spcAft>
                <a:spcPts val="0"/>
              </a:spcAft>
              <a:buNone/>
            </a:pPr>
            <a:endParaRPr sz="900" dirty="0">
              <a:solidFill>
                <a:srgbClr val="232323"/>
              </a:solidFill>
              <a:highlight>
                <a:srgbClr val="FFFFFF"/>
              </a:highlight>
            </a:endParaRPr>
          </a:p>
          <a:p>
            <a:pPr marL="0" lvl="0" indent="0" algn="l" rtl="0">
              <a:spcBef>
                <a:spcPts val="1200"/>
              </a:spcBef>
              <a:spcAft>
                <a:spcPts val="0"/>
              </a:spcAft>
              <a:buClr>
                <a:schemeClr val="dk1"/>
              </a:buClr>
              <a:buSzPts val="3200"/>
              <a:buNone/>
            </a:pPr>
            <a:endParaRPr sz="900" dirty="0">
              <a:solidFill>
                <a:srgbClr val="000000"/>
              </a:solidFill>
              <a:latin typeface="Calibri"/>
              <a:ea typeface="Calibri"/>
              <a:cs typeface="Calibri"/>
              <a:sym typeface="Calibri"/>
            </a:endParaRPr>
          </a:p>
        </p:txBody>
      </p:sp>
      <p:pic>
        <p:nvPicPr>
          <p:cNvPr id="299" name="Google Shape;299;p40"/>
          <p:cNvPicPr preferRelativeResize="0"/>
          <p:nvPr/>
        </p:nvPicPr>
        <p:blipFill rotWithShape="1">
          <a:blip r:embed="rId3">
            <a:alphaModFix/>
          </a:blip>
          <a:srcRect/>
          <a:stretch/>
        </p:blipFill>
        <p:spPr>
          <a:xfrm>
            <a:off x="7239000" y="4400550"/>
            <a:ext cx="1752599" cy="6857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1"/>
          <p:cNvSpPr txBox="1"/>
          <p:nvPr/>
        </p:nvSpPr>
        <p:spPr>
          <a:xfrm>
            <a:off x="457200" y="1809750"/>
            <a:ext cx="45720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Arial"/>
              <a:buNone/>
            </a:pPr>
            <a:r>
              <a:rPr lang="en-US" sz="4000" b="1" i="0" u="none" strike="noStrike" cap="none">
                <a:solidFill>
                  <a:srgbClr val="FFFFFF"/>
                </a:solidFill>
                <a:latin typeface="Arial"/>
                <a:ea typeface="Arial"/>
                <a:cs typeface="Arial"/>
                <a:sym typeface="Arial"/>
              </a:rPr>
              <a:t>Section Title – Arial Bold</a:t>
            </a:r>
            <a:endParaRPr/>
          </a:p>
        </p:txBody>
      </p:sp>
      <p:sp>
        <p:nvSpPr>
          <p:cNvPr id="305" name="Google Shape;305;p41"/>
          <p:cNvSpPr txBox="1">
            <a:spLocks noGrp="1"/>
          </p:cNvSpPr>
          <p:nvPr>
            <p:ph type="title"/>
          </p:nvPr>
        </p:nvSpPr>
        <p:spPr>
          <a:xfrm>
            <a:off x="457200" y="552725"/>
            <a:ext cx="8229600" cy="4095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ct val="68750"/>
              <a:buFont typeface="Arial"/>
              <a:buNone/>
            </a:pPr>
            <a:r>
              <a:rPr lang="en-US" sz="1600"/>
              <a:t>Risk Factors for Relapse in Health Care Professionals With Substance Use Disorders</a:t>
            </a:r>
            <a:endParaRPr sz="1600"/>
          </a:p>
          <a:p>
            <a:pPr marL="0" lvl="0" indent="0" algn="ctr" rtl="0">
              <a:spcBef>
                <a:spcPts val="0"/>
              </a:spcBef>
              <a:spcAft>
                <a:spcPts val="0"/>
              </a:spcAft>
              <a:buClr>
                <a:schemeClr val="dk1"/>
              </a:buClr>
              <a:buSzPct val="275000"/>
              <a:buFont typeface="Arial"/>
              <a:buNone/>
            </a:pPr>
            <a:endParaRPr sz="1600"/>
          </a:p>
        </p:txBody>
      </p:sp>
      <p:sp>
        <p:nvSpPr>
          <p:cNvPr id="306" name="Google Shape;306;p41"/>
          <p:cNvSpPr txBox="1">
            <a:spLocks noGrp="1"/>
          </p:cNvSpPr>
          <p:nvPr>
            <p:ph type="body" idx="1"/>
          </p:nvPr>
        </p:nvSpPr>
        <p:spPr>
          <a:xfrm>
            <a:off x="457200" y="672353"/>
            <a:ext cx="8229600" cy="4271597"/>
          </a:xfrm>
          <a:prstGeom prst="rect">
            <a:avLst/>
          </a:prstGeom>
          <a:noFill/>
          <a:ln>
            <a:noFill/>
          </a:ln>
        </p:spPr>
        <p:txBody>
          <a:bodyPr spcFirstLastPara="1" wrap="square" lIns="91425" tIns="45700" rIns="91425" bIns="45700" anchor="t" anchorCtr="0">
            <a:noAutofit/>
          </a:bodyPr>
          <a:lstStyle/>
          <a:p>
            <a:pPr marL="457200" lvl="0" indent="-285750" algn="l" rtl="0">
              <a:lnSpc>
                <a:spcPct val="162500"/>
              </a:lnSpc>
              <a:spcBef>
                <a:spcPts val="1200"/>
              </a:spcBef>
              <a:spcAft>
                <a:spcPts val="0"/>
              </a:spcAft>
              <a:buSzPts val="900"/>
              <a:buFont typeface="Calibri"/>
              <a:buChar char="•"/>
            </a:pPr>
            <a:r>
              <a:rPr lang="en-US" sz="900" b="1" u="sng" dirty="0">
                <a:solidFill>
                  <a:srgbClr val="212121"/>
                </a:solidFill>
                <a:highlight>
                  <a:srgbClr val="FFFFFF"/>
                </a:highlight>
                <a:latin typeface="Calibri"/>
                <a:ea typeface="Calibri"/>
                <a:cs typeface="Calibri"/>
                <a:sym typeface="Calibri"/>
              </a:rPr>
              <a:t>Context</a:t>
            </a:r>
            <a:r>
              <a:rPr lang="en-US" sz="900" b="1" dirty="0">
                <a:solidFill>
                  <a:srgbClr val="212121"/>
                </a:solidFill>
                <a:highlight>
                  <a:srgbClr val="FFFFFF"/>
                </a:highlight>
                <a:latin typeface="Calibri"/>
                <a:ea typeface="Calibri"/>
                <a:cs typeface="Calibri"/>
                <a:sym typeface="Calibri"/>
              </a:rPr>
              <a:t>:  Substance use disorders among physicians are important and persistent problems. Considerable debate exists over whether use of major opioids, especially among anesthesiologists, is associated with a higher relapse rate compared with alcohol and nonopioids. Moreover, the risk factors for relapse with current treatment and monitoring strategies are unknown.</a:t>
            </a:r>
            <a:endParaRPr sz="900" b="1" dirty="0">
              <a:solidFill>
                <a:srgbClr val="212121"/>
              </a:solidFill>
              <a:highlight>
                <a:srgbClr val="FFFFFF"/>
              </a:highlight>
              <a:latin typeface="Calibri"/>
              <a:ea typeface="Calibri"/>
              <a:cs typeface="Calibri"/>
              <a:sym typeface="Calibri"/>
            </a:endParaRPr>
          </a:p>
          <a:p>
            <a:pPr marL="457200" lvl="0" indent="-285750" algn="l" rtl="0">
              <a:lnSpc>
                <a:spcPct val="162500"/>
              </a:lnSpc>
              <a:spcBef>
                <a:spcPts val="0"/>
              </a:spcBef>
              <a:spcAft>
                <a:spcPts val="0"/>
              </a:spcAft>
              <a:buSzPts val="900"/>
              <a:buFont typeface="Calibri"/>
              <a:buChar char="•"/>
            </a:pPr>
            <a:r>
              <a:rPr lang="en-US" sz="900" b="1" u="sng" dirty="0">
                <a:solidFill>
                  <a:srgbClr val="212121"/>
                </a:solidFill>
                <a:highlight>
                  <a:srgbClr val="FFFFFF"/>
                </a:highlight>
                <a:latin typeface="Calibri"/>
                <a:ea typeface="Calibri"/>
                <a:cs typeface="Calibri"/>
                <a:sym typeface="Calibri"/>
              </a:rPr>
              <a:t>Objective</a:t>
            </a:r>
            <a:r>
              <a:rPr lang="en-US" sz="900" b="1" dirty="0">
                <a:solidFill>
                  <a:srgbClr val="212121"/>
                </a:solidFill>
                <a:highlight>
                  <a:srgbClr val="FFFFFF"/>
                </a:highlight>
                <a:latin typeface="Calibri"/>
                <a:ea typeface="Calibri"/>
                <a:cs typeface="Calibri"/>
                <a:sym typeface="Calibri"/>
              </a:rPr>
              <a:t>:  To test the hypothesis that chemically dependent health care professionals using a major opioid (</a:t>
            </a:r>
            <a:r>
              <a:rPr lang="en-US" sz="900" b="1" dirty="0" err="1">
                <a:solidFill>
                  <a:srgbClr val="212121"/>
                </a:solidFill>
                <a:highlight>
                  <a:srgbClr val="FFFFFF"/>
                </a:highlight>
                <a:latin typeface="Calibri"/>
                <a:ea typeface="Calibri"/>
                <a:cs typeface="Calibri"/>
                <a:sym typeface="Calibri"/>
              </a:rPr>
              <a:t>eg</a:t>
            </a:r>
            <a:r>
              <a:rPr lang="en-US" sz="900" b="1" dirty="0">
                <a:solidFill>
                  <a:srgbClr val="212121"/>
                </a:solidFill>
                <a:highlight>
                  <a:srgbClr val="FFFFFF"/>
                </a:highlight>
                <a:latin typeface="Calibri"/>
                <a:ea typeface="Calibri"/>
                <a:cs typeface="Calibri"/>
                <a:sym typeface="Calibri"/>
              </a:rPr>
              <a:t>, fentanyl, </a:t>
            </a:r>
            <a:r>
              <a:rPr lang="en-US" sz="900" b="1" dirty="0" err="1">
                <a:solidFill>
                  <a:srgbClr val="212121"/>
                </a:solidFill>
                <a:highlight>
                  <a:srgbClr val="FFFFFF"/>
                </a:highlight>
                <a:latin typeface="Calibri"/>
                <a:ea typeface="Calibri"/>
                <a:cs typeface="Calibri"/>
                <a:sym typeface="Calibri"/>
              </a:rPr>
              <a:t>sufentanil</a:t>
            </a:r>
            <a:r>
              <a:rPr lang="en-US" sz="900" b="1" dirty="0">
                <a:solidFill>
                  <a:srgbClr val="212121"/>
                </a:solidFill>
                <a:highlight>
                  <a:srgbClr val="FFFFFF"/>
                </a:highlight>
                <a:latin typeface="Calibri"/>
                <a:ea typeface="Calibri"/>
                <a:cs typeface="Calibri"/>
                <a:sym typeface="Calibri"/>
              </a:rPr>
              <a:t>, morphine, meperidine) as drug of choice are at higher risk of relapse.</a:t>
            </a:r>
            <a:endParaRPr sz="900" b="1" dirty="0">
              <a:solidFill>
                <a:srgbClr val="212121"/>
              </a:solidFill>
              <a:highlight>
                <a:srgbClr val="FFFFFF"/>
              </a:highlight>
              <a:latin typeface="Calibri"/>
              <a:ea typeface="Calibri"/>
              <a:cs typeface="Calibri"/>
              <a:sym typeface="Calibri"/>
            </a:endParaRPr>
          </a:p>
          <a:p>
            <a:pPr marL="457200" lvl="0" indent="-285750" algn="l" rtl="0">
              <a:lnSpc>
                <a:spcPct val="162500"/>
              </a:lnSpc>
              <a:spcBef>
                <a:spcPts val="0"/>
              </a:spcBef>
              <a:spcAft>
                <a:spcPts val="0"/>
              </a:spcAft>
              <a:buSzPts val="900"/>
              <a:buFont typeface="Calibri"/>
              <a:buChar char="•"/>
            </a:pPr>
            <a:r>
              <a:rPr lang="en-US" sz="900" b="1" u="sng" dirty="0">
                <a:solidFill>
                  <a:srgbClr val="212121"/>
                </a:solidFill>
                <a:highlight>
                  <a:srgbClr val="FFFFFF"/>
                </a:highlight>
                <a:latin typeface="Calibri"/>
                <a:ea typeface="Calibri"/>
                <a:cs typeface="Calibri"/>
                <a:sym typeface="Calibri"/>
              </a:rPr>
              <a:t>Design, Setting, and Participants</a:t>
            </a:r>
            <a:r>
              <a:rPr lang="en-US" sz="900" b="1" dirty="0">
                <a:solidFill>
                  <a:srgbClr val="212121"/>
                </a:solidFill>
                <a:highlight>
                  <a:srgbClr val="FFFFFF"/>
                </a:highlight>
                <a:latin typeface="Calibri"/>
                <a:ea typeface="Calibri"/>
                <a:cs typeface="Calibri"/>
                <a:sym typeface="Calibri"/>
              </a:rPr>
              <a:t>: Retrospective cohort study of 292 health care professionals enrolled in the Washington Physicians Health Program, an independent post treatment monitoring program, followed up between January 1, 1991, and December 31, 2001.</a:t>
            </a:r>
            <a:endParaRPr sz="900" b="1" dirty="0">
              <a:solidFill>
                <a:srgbClr val="212121"/>
              </a:solidFill>
              <a:highlight>
                <a:srgbClr val="FFFFFF"/>
              </a:highlight>
              <a:latin typeface="Calibri"/>
              <a:ea typeface="Calibri"/>
              <a:cs typeface="Calibri"/>
              <a:sym typeface="Calibri"/>
            </a:endParaRPr>
          </a:p>
          <a:p>
            <a:pPr marL="457200" lvl="0" indent="-285750" algn="l" rtl="0">
              <a:lnSpc>
                <a:spcPct val="162500"/>
              </a:lnSpc>
              <a:spcBef>
                <a:spcPts val="0"/>
              </a:spcBef>
              <a:spcAft>
                <a:spcPts val="0"/>
              </a:spcAft>
              <a:buSzPts val="900"/>
              <a:buFont typeface="Calibri"/>
              <a:buChar char="•"/>
            </a:pPr>
            <a:r>
              <a:rPr lang="en-US" sz="900" b="1" u="sng" dirty="0">
                <a:solidFill>
                  <a:srgbClr val="212121"/>
                </a:solidFill>
                <a:highlight>
                  <a:srgbClr val="FFFFFF"/>
                </a:highlight>
                <a:latin typeface="Calibri"/>
                <a:ea typeface="Calibri"/>
                <a:cs typeface="Calibri"/>
                <a:sym typeface="Calibri"/>
              </a:rPr>
              <a:t>Main Outcome Measure</a:t>
            </a:r>
            <a:r>
              <a:rPr lang="en-US" sz="900" b="1" dirty="0">
                <a:solidFill>
                  <a:srgbClr val="212121"/>
                </a:solidFill>
                <a:highlight>
                  <a:srgbClr val="FFFFFF"/>
                </a:highlight>
                <a:latin typeface="Calibri"/>
                <a:ea typeface="Calibri"/>
                <a:cs typeface="Calibri"/>
                <a:sym typeface="Calibri"/>
              </a:rPr>
              <a:t>:  Factors associated with relapse, defined as the resumption of substance use after initial diagnosis and completion of primary treatment for chemical dependency.</a:t>
            </a:r>
            <a:endParaRPr sz="900" b="1" dirty="0">
              <a:solidFill>
                <a:srgbClr val="212121"/>
              </a:solidFill>
              <a:highlight>
                <a:srgbClr val="FFFFFF"/>
              </a:highlight>
              <a:latin typeface="Calibri"/>
              <a:ea typeface="Calibri"/>
              <a:cs typeface="Calibri"/>
              <a:sym typeface="Calibri"/>
            </a:endParaRPr>
          </a:p>
          <a:p>
            <a:pPr marL="457200" lvl="0" indent="-285750" algn="l" rtl="0">
              <a:lnSpc>
                <a:spcPct val="162500"/>
              </a:lnSpc>
              <a:spcBef>
                <a:spcPts val="0"/>
              </a:spcBef>
              <a:spcAft>
                <a:spcPts val="0"/>
              </a:spcAft>
              <a:buSzPts val="900"/>
              <a:buFont typeface="Calibri"/>
              <a:buChar char="•"/>
            </a:pPr>
            <a:r>
              <a:rPr lang="en-US" sz="900" b="1" u="sng" dirty="0">
                <a:solidFill>
                  <a:srgbClr val="212121"/>
                </a:solidFill>
                <a:highlight>
                  <a:srgbClr val="FFFFFF"/>
                </a:highlight>
                <a:latin typeface="Calibri"/>
                <a:ea typeface="Calibri"/>
                <a:cs typeface="Calibri"/>
                <a:sym typeface="Calibri"/>
              </a:rPr>
              <a:t>Results</a:t>
            </a:r>
            <a:r>
              <a:rPr lang="en-US" sz="900" b="1" dirty="0">
                <a:solidFill>
                  <a:srgbClr val="212121"/>
                </a:solidFill>
                <a:highlight>
                  <a:srgbClr val="FFFFFF"/>
                </a:highlight>
                <a:latin typeface="Calibri"/>
                <a:ea typeface="Calibri"/>
                <a:cs typeface="Calibri"/>
                <a:sym typeface="Calibri"/>
              </a:rPr>
              <a:t>:  Twenty-five percent (74 of 292 individuals) had at least 1 relapse. A family history of a substance use disorder increased the risk of relapse (hazard ratio [HR], 2.29; 95% confidence interval [CI], 1.44-3.64). The use of a major opioid increased the risk of relapse significantly in the presence of a coexisting psychiatric disorder (HR, 5.79; 95% CI, 2.89-11.42) but not in the absence of a coexisting psychiatric disorder (HR, 0.85; 95% CI, 0.33-2.17). The presence of all 3 factors—major opioid use, dual diagnosis, and family history—markedly increased the risk of relapse (HR, 13.25; 95% CI, 5.22-33.59). The risk of subsequent relapses increased after the first relapse (HR, 1.69; 95% CI, 1.13-2.53).</a:t>
            </a:r>
            <a:endParaRPr sz="900" b="1" dirty="0">
              <a:solidFill>
                <a:srgbClr val="212121"/>
              </a:solidFill>
              <a:highlight>
                <a:srgbClr val="FFFFFF"/>
              </a:highlight>
              <a:latin typeface="Calibri"/>
              <a:ea typeface="Calibri"/>
              <a:cs typeface="Calibri"/>
              <a:sym typeface="Calibri"/>
            </a:endParaRPr>
          </a:p>
          <a:p>
            <a:pPr marL="457200" lvl="0" indent="-285750" algn="l" rtl="0">
              <a:lnSpc>
                <a:spcPct val="162500"/>
              </a:lnSpc>
              <a:spcBef>
                <a:spcPts val="0"/>
              </a:spcBef>
              <a:spcAft>
                <a:spcPts val="0"/>
              </a:spcAft>
              <a:buSzPts val="900"/>
              <a:buFont typeface="Calibri"/>
              <a:buChar char="•"/>
            </a:pPr>
            <a:r>
              <a:rPr lang="en-US" sz="900" b="1" u="sng" dirty="0">
                <a:solidFill>
                  <a:srgbClr val="212121"/>
                </a:solidFill>
                <a:highlight>
                  <a:srgbClr val="FFFFFF"/>
                </a:highlight>
                <a:latin typeface="Calibri"/>
                <a:ea typeface="Calibri"/>
                <a:cs typeface="Calibri"/>
                <a:sym typeface="Calibri"/>
              </a:rPr>
              <a:t>Conclusions</a:t>
            </a:r>
            <a:r>
              <a:rPr lang="en-US" sz="900" b="1" dirty="0">
                <a:solidFill>
                  <a:srgbClr val="212121"/>
                </a:solidFill>
                <a:highlight>
                  <a:srgbClr val="FFFFFF"/>
                </a:highlight>
                <a:latin typeface="Calibri"/>
                <a:ea typeface="Calibri"/>
                <a:cs typeface="Calibri"/>
                <a:sym typeface="Calibri"/>
              </a:rPr>
              <a:t>: </a:t>
            </a:r>
            <a:r>
              <a:rPr lang="en-US" sz="900" b="1" i="1" dirty="0">
                <a:solidFill>
                  <a:srgbClr val="212121"/>
                </a:solidFill>
                <a:highlight>
                  <a:srgbClr val="FFFFFF"/>
                </a:highlight>
                <a:latin typeface="Calibri"/>
                <a:ea typeface="Calibri"/>
                <a:cs typeface="Calibri"/>
                <a:sym typeface="Calibri"/>
              </a:rPr>
              <a:t>The risk of relapse with substance use was increased in health care professionals who used a major opioid or had a coexisting psychiatric illness or a family history of a substance use disorder. The presence of more than 1 of these risk factors and previous relapse further increased the likelihood of relapse. These observations should be considered in monitoring the recovery of health care professionals.</a:t>
            </a:r>
            <a:endParaRPr sz="900" b="1" i="1" dirty="0">
              <a:solidFill>
                <a:srgbClr val="212121"/>
              </a:solidFill>
              <a:highlight>
                <a:srgbClr val="FFFFFF"/>
              </a:highlight>
              <a:latin typeface="Calibri"/>
              <a:ea typeface="Calibri"/>
              <a:cs typeface="Calibri"/>
              <a:sym typeface="Calibri"/>
            </a:endParaRPr>
          </a:p>
          <a:p>
            <a:pPr marL="0" lvl="0" indent="0" algn="l" rtl="0">
              <a:lnSpc>
                <a:spcPct val="162500"/>
              </a:lnSpc>
              <a:spcBef>
                <a:spcPts val="1200"/>
              </a:spcBef>
              <a:spcAft>
                <a:spcPts val="1200"/>
              </a:spcAft>
              <a:buNone/>
            </a:pPr>
            <a:endParaRPr sz="800" b="1" dirty="0">
              <a:solidFill>
                <a:srgbClr val="212121"/>
              </a:solidFill>
              <a:highlight>
                <a:srgbClr val="FFFFFF"/>
              </a:highlight>
              <a:latin typeface="Calibri"/>
              <a:ea typeface="Calibri"/>
              <a:cs typeface="Calibri"/>
              <a:sym typeface="Calibri"/>
            </a:endParaRPr>
          </a:p>
        </p:txBody>
      </p:sp>
      <p:pic>
        <p:nvPicPr>
          <p:cNvPr id="307" name="Google Shape;307;p41"/>
          <p:cNvPicPr preferRelativeResize="0"/>
          <p:nvPr/>
        </p:nvPicPr>
        <p:blipFill rotWithShape="1">
          <a:blip r:embed="rId3">
            <a:alphaModFix/>
          </a:blip>
          <a:srcRect/>
          <a:stretch/>
        </p:blipFill>
        <p:spPr>
          <a:xfrm>
            <a:off x="7239000" y="4483300"/>
            <a:ext cx="1752600" cy="603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2"/>
          <p:cNvSpPr txBox="1"/>
          <p:nvPr/>
        </p:nvSpPr>
        <p:spPr>
          <a:xfrm>
            <a:off x="457200" y="1809750"/>
            <a:ext cx="45720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Arial"/>
              <a:buNone/>
            </a:pPr>
            <a:r>
              <a:rPr lang="en-US" sz="4000" b="1" i="0" u="none" strike="noStrike" cap="none">
                <a:solidFill>
                  <a:srgbClr val="FFFFFF"/>
                </a:solidFill>
                <a:latin typeface="Arial"/>
                <a:ea typeface="Arial"/>
                <a:cs typeface="Arial"/>
                <a:sym typeface="Arial"/>
              </a:rPr>
              <a:t>Section Title – Arial Bold</a:t>
            </a:r>
            <a:endParaRPr/>
          </a:p>
        </p:txBody>
      </p:sp>
      <p:sp>
        <p:nvSpPr>
          <p:cNvPr id="313" name="Google Shape;313;p42"/>
          <p:cNvSpPr txBox="1">
            <a:spLocks noGrp="1"/>
          </p:cNvSpPr>
          <p:nvPr>
            <p:ph type="title"/>
          </p:nvPr>
        </p:nvSpPr>
        <p:spPr>
          <a:xfrm>
            <a:off x="457200" y="552725"/>
            <a:ext cx="8229600" cy="4095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ct val="68750"/>
              <a:buFont typeface="Arial"/>
              <a:buNone/>
            </a:pPr>
            <a:r>
              <a:rPr lang="en-US" sz="1600"/>
              <a:t>Physicians and nurses with substance use disorders</a:t>
            </a:r>
            <a:endParaRPr sz="1600"/>
          </a:p>
          <a:p>
            <a:pPr marL="0" lvl="0" indent="0" algn="ctr" rtl="0">
              <a:spcBef>
                <a:spcPts val="0"/>
              </a:spcBef>
              <a:spcAft>
                <a:spcPts val="0"/>
              </a:spcAft>
              <a:buClr>
                <a:schemeClr val="dk1"/>
              </a:buClr>
              <a:buSzPct val="275000"/>
              <a:buFont typeface="Arial"/>
              <a:buNone/>
            </a:pPr>
            <a:endParaRPr sz="1600"/>
          </a:p>
        </p:txBody>
      </p:sp>
      <p:sp>
        <p:nvSpPr>
          <p:cNvPr id="314" name="Google Shape;314;p42"/>
          <p:cNvSpPr txBox="1">
            <a:spLocks noGrp="1"/>
          </p:cNvSpPr>
          <p:nvPr>
            <p:ph type="body" idx="1"/>
          </p:nvPr>
        </p:nvSpPr>
        <p:spPr>
          <a:xfrm>
            <a:off x="457200" y="880782"/>
            <a:ext cx="8229600" cy="4063043"/>
          </a:xfrm>
          <a:prstGeom prst="rect">
            <a:avLst/>
          </a:prstGeom>
          <a:noFill/>
          <a:ln>
            <a:noFill/>
          </a:ln>
        </p:spPr>
        <p:txBody>
          <a:bodyPr spcFirstLastPara="1" wrap="square" lIns="91425" tIns="45700" rIns="91425" bIns="45700" anchor="t" anchorCtr="0">
            <a:noAutofit/>
          </a:bodyPr>
          <a:lstStyle/>
          <a:p>
            <a:pPr marL="457200" lvl="0" indent="-285750" algn="l" rtl="0">
              <a:lnSpc>
                <a:spcPct val="162500"/>
              </a:lnSpc>
              <a:spcBef>
                <a:spcPts val="1200"/>
              </a:spcBef>
              <a:spcAft>
                <a:spcPts val="0"/>
              </a:spcAft>
              <a:buSzPts val="900"/>
              <a:buFont typeface="Calibri"/>
              <a:buChar char="•"/>
            </a:pPr>
            <a:r>
              <a:rPr lang="en-US" sz="900" b="1" u="sng" dirty="0">
                <a:solidFill>
                  <a:srgbClr val="212121"/>
                </a:solidFill>
                <a:highlight>
                  <a:srgbClr val="FFFFFF"/>
                </a:highlight>
                <a:latin typeface="Calibri"/>
                <a:ea typeface="Calibri"/>
                <a:cs typeface="Calibri"/>
                <a:sym typeface="Calibri"/>
              </a:rPr>
              <a:t>Background</a:t>
            </a:r>
            <a:r>
              <a:rPr lang="en-US" sz="900" b="1" dirty="0">
                <a:solidFill>
                  <a:srgbClr val="212121"/>
                </a:solidFill>
                <a:highlight>
                  <a:srgbClr val="FFFFFF"/>
                </a:highlight>
                <a:latin typeface="Calibri"/>
                <a:ea typeface="Calibri"/>
                <a:cs typeface="Calibri"/>
                <a:sym typeface="Calibri"/>
              </a:rPr>
              <a:t>. The literature addressing substance use patterns among medical professionals suggests that specialty, gender, age, familial substance abuse, and access/familiarity with prescription drugs are associated with particular chemical dependencies. These studies have rarely compared nurses and physicians directly, thereby making if difficult to tailor interventions to the potentially unique needs of each group.</a:t>
            </a:r>
            <a:endParaRPr sz="900" b="1" dirty="0">
              <a:solidFill>
                <a:srgbClr val="212121"/>
              </a:solidFill>
              <a:highlight>
                <a:srgbClr val="FFFFFF"/>
              </a:highlight>
              <a:latin typeface="Calibri"/>
              <a:ea typeface="Calibri"/>
              <a:cs typeface="Calibri"/>
              <a:sym typeface="Calibri"/>
            </a:endParaRPr>
          </a:p>
          <a:p>
            <a:pPr marL="457200" lvl="0" indent="-285750" algn="l" rtl="0">
              <a:lnSpc>
                <a:spcPct val="162500"/>
              </a:lnSpc>
              <a:spcBef>
                <a:spcPts val="0"/>
              </a:spcBef>
              <a:spcAft>
                <a:spcPts val="0"/>
              </a:spcAft>
              <a:buSzPts val="900"/>
              <a:buFont typeface="Calibri"/>
              <a:buChar char="•"/>
            </a:pPr>
            <a:r>
              <a:rPr lang="en-US" sz="900" b="1" u="sng" dirty="0">
                <a:solidFill>
                  <a:srgbClr val="212121"/>
                </a:solidFill>
                <a:highlight>
                  <a:srgbClr val="FFFFFF"/>
                </a:highlight>
                <a:latin typeface="Calibri"/>
                <a:ea typeface="Calibri"/>
                <a:cs typeface="Calibri"/>
                <a:sym typeface="Calibri"/>
              </a:rPr>
              <a:t>Aim</a:t>
            </a:r>
            <a:r>
              <a:rPr lang="en-US" sz="900" b="1" dirty="0">
                <a:solidFill>
                  <a:srgbClr val="212121"/>
                </a:solidFill>
                <a:highlight>
                  <a:srgbClr val="FFFFFF"/>
                </a:highlight>
                <a:latin typeface="Calibri"/>
                <a:ea typeface="Calibri"/>
                <a:cs typeface="Calibri"/>
                <a:sym typeface="Calibri"/>
              </a:rPr>
              <a:t>. This paper reports a study to compare the initial clinical presentations, service utilization patterns, and post-treatment functioning of nurses and physicians who received services in an addiction treatment </a:t>
            </a:r>
            <a:r>
              <a:rPr lang="en-US" sz="900" b="1" dirty="0" err="1">
                <a:solidFill>
                  <a:srgbClr val="212121"/>
                </a:solidFill>
                <a:highlight>
                  <a:srgbClr val="FFFFFF"/>
                </a:highlight>
                <a:latin typeface="Calibri"/>
                <a:ea typeface="Calibri"/>
                <a:cs typeface="Calibri"/>
                <a:sym typeface="Calibri"/>
              </a:rPr>
              <a:t>programme</a:t>
            </a:r>
            <a:r>
              <a:rPr lang="en-US" sz="900" b="1" dirty="0">
                <a:solidFill>
                  <a:srgbClr val="212121"/>
                </a:solidFill>
                <a:highlight>
                  <a:srgbClr val="FFFFFF"/>
                </a:highlight>
                <a:latin typeface="Calibri"/>
                <a:ea typeface="Calibri"/>
                <a:cs typeface="Calibri"/>
                <a:sym typeface="Calibri"/>
              </a:rPr>
              <a:t>.</a:t>
            </a:r>
            <a:endParaRPr sz="900" b="1" dirty="0">
              <a:solidFill>
                <a:srgbClr val="212121"/>
              </a:solidFill>
              <a:highlight>
                <a:srgbClr val="FFFFFF"/>
              </a:highlight>
              <a:latin typeface="Calibri"/>
              <a:ea typeface="Calibri"/>
              <a:cs typeface="Calibri"/>
              <a:sym typeface="Calibri"/>
            </a:endParaRPr>
          </a:p>
          <a:p>
            <a:pPr marL="457200" lvl="0" indent="-285750" algn="l" rtl="0">
              <a:lnSpc>
                <a:spcPct val="162500"/>
              </a:lnSpc>
              <a:spcBef>
                <a:spcPts val="0"/>
              </a:spcBef>
              <a:spcAft>
                <a:spcPts val="0"/>
              </a:spcAft>
              <a:buSzPts val="900"/>
              <a:buFont typeface="Calibri"/>
              <a:buChar char="•"/>
            </a:pPr>
            <a:r>
              <a:rPr lang="en-US" sz="900" b="1" u="sng" dirty="0">
                <a:solidFill>
                  <a:srgbClr val="212121"/>
                </a:solidFill>
                <a:highlight>
                  <a:srgbClr val="FFFFFF"/>
                </a:highlight>
                <a:latin typeface="Calibri"/>
                <a:ea typeface="Calibri"/>
                <a:cs typeface="Calibri"/>
                <a:sym typeface="Calibri"/>
              </a:rPr>
              <a:t>Method</a:t>
            </a:r>
            <a:r>
              <a:rPr lang="en-US" sz="900" b="1" dirty="0">
                <a:solidFill>
                  <a:srgbClr val="212121"/>
                </a:solidFill>
                <a:highlight>
                  <a:srgbClr val="FFFFFF"/>
                </a:highlight>
                <a:latin typeface="Calibri"/>
                <a:ea typeface="Calibri"/>
                <a:cs typeface="Calibri"/>
                <a:sym typeface="Calibri"/>
              </a:rPr>
              <a:t>. This exploratory study combined data collected through retrospective record reviews and prospective questionnaires. There were three types of dependent variables: initial clinical characteristics, treatment utilization patterns, and posttreatment functioning. The independent variable was membership of either professional group. Time both in treatment and between discharge and follow-up were covariates.</a:t>
            </a:r>
            <a:endParaRPr sz="900" b="1" dirty="0">
              <a:solidFill>
                <a:srgbClr val="212121"/>
              </a:solidFill>
              <a:highlight>
                <a:srgbClr val="FFFFFF"/>
              </a:highlight>
              <a:latin typeface="Calibri"/>
              <a:ea typeface="Calibri"/>
              <a:cs typeface="Calibri"/>
              <a:sym typeface="Calibri"/>
            </a:endParaRPr>
          </a:p>
          <a:p>
            <a:pPr marL="457200" lvl="0" indent="-285750" algn="l" rtl="0">
              <a:lnSpc>
                <a:spcPct val="162500"/>
              </a:lnSpc>
              <a:spcBef>
                <a:spcPts val="0"/>
              </a:spcBef>
              <a:spcAft>
                <a:spcPts val="0"/>
              </a:spcAft>
              <a:buSzPts val="900"/>
              <a:buFont typeface="Calibri"/>
              <a:buChar char="•"/>
            </a:pPr>
            <a:r>
              <a:rPr lang="en-US" sz="900" b="1" u="sng" dirty="0">
                <a:solidFill>
                  <a:srgbClr val="212121"/>
                </a:solidFill>
                <a:highlight>
                  <a:srgbClr val="FFFFFF"/>
                </a:highlight>
                <a:latin typeface="Calibri"/>
                <a:ea typeface="Calibri"/>
                <a:cs typeface="Calibri"/>
                <a:sym typeface="Calibri"/>
              </a:rPr>
              <a:t>Results</a:t>
            </a:r>
            <a:r>
              <a:rPr lang="en-US" sz="900" b="1" dirty="0">
                <a:solidFill>
                  <a:srgbClr val="212121"/>
                </a:solidFill>
                <a:highlight>
                  <a:srgbClr val="FFFFFF"/>
                </a:highlight>
                <a:latin typeface="Calibri"/>
                <a:ea typeface="Calibri"/>
                <a:cs typeface="Calibri"/>
                <a:sym typeface="Calibri"/>
              </a:rPr>
              <a:t>. Nurses and physicians showed comparable results in most domains. Among the statistically significant differences between groups, a subset was particularly noteworthy. Prior to participating in the </a:t>
            </a:r>
            <a:r>
              <a:rPr lang="en-US" sz="900" b="1" dirty="0" err="1">
                <a:solidFill>
                  <a:srgbClr val="212121"/>
                </a:solidFill>
                <a:highlight>
                  <a:srgbClr val="FFFFFF"/>
                </a:highlight>
                <a:latin typeface="Calibri"/>
                <a:ea typeface="Calibri"/>
                <a:cs typeface="Calibri"/>
                <a:sym typeface="Calibri"/>
              </a:rPr>
              <a:t>programme</a:t>
            </a:r>
            <a:r>
              <a:rPr lang="en-US" sz="900" b="1" dirty="0">
                <a:solidFill>
                  <a:srgbClr val="212121"/>
                </a:solidFill>
                <a:highlight>
                  <a:srgbClr val="FFFFFF"/>
                </a:highlight>
                <a:latin typeface="Calibri"/>
                <a:ea typeface="Calibri"/>
                <a:cs typeface="Calibri"/>
                <a:sym typeface="Calibri"/>
              </a:rPr>
              <a:t> nurses showed significantly less personality disturbance than physicians, although they tended to work and live in environments with more triggers to relapse, such as other substance users. After the index hospitalization, nurses received less primary treatment, worked longer hours, and were more symptomatic than physicians. Furthermore, nurses reported more frequent and severe work-related sanctions as a consequence of their </a:t>
            </a:r>
            <a:r>
              <a:rPr lang="en-US" sz="900" b="1" dirty="0" err="1">
                <a:solidFill>
                  <a:srgbClr val="212121"/>
                </a:solidFill>
                <a:highlight>
                  <a:srgbClr val="FFFFFF"/>
                </a:highlight>
                <a:latin typeface="Calibri"/>
                <a:ea typeface="Calibri"/>
                <a:cs typeface="Calibri"/>
                <a:sym typeface="Calibri"/>
              </a:rPr>
              <a:t>behavioural</a:t>
            </a:r>
            <a:r>
              <a:rPr lang="en-US" sz="900" b="1" dirty="0">
                <a:solidFill>
                  <a:srgbClr val="212121"/>
                </a:solidFill>
                <a:highlight>
                  <a:srgbClr val="FFFFFF"/>
                </a:highlight>
                <a:latin typeface="Calibri"/>
                <a:ea typeface="Calibri"/>
                <a:cs typeface="Calibri"/>
                <a:sym typeface="Calibri"/>
              </a:rPr>
              <a:t> disorders.</a:t>
            </a:r>
            <a:endParaRPr sz="900" b="1" dirty="0">
              <a:solidFill>
                <a:srgbClr val="212121"/>
              </a:solidFill>
              <a:highlight>
                <a:srgbClr val="FFFFFF"/>
              </a:highlight>
              <a:latin typeface="Calibri"/>
              <a:ea typeface="Calibri"/>
              <a:cs typeface="Calibri"/>
              <a:sym typeface="Calibri"/>
            </a:endParaRPr>
          </a:p>
          <a:p>
            <a:pPr marL="457200" lvl="0" indent="-285750" algn="l" rtl="0">
              <a:lnSpc>
                <a:spcPct val="162500"/>
              </a:lnSpc>
              <a:spcBef>
                <a:spcPts val="0"/>
              </a:spcBef>
              <a:spcAft>
                <a:spcPts val="0"/>
              </a:spcAft>
              <a:buSzPts val="900"/>
              <a:buFont typeface="Calibri"/>
              <a:buChar char="•"/>
            </a:pPr>
            <a:r>
              <a:rPr lang="en-US" sz="900" b="1" u="sng" dirty="0">
                <a:solidFill>
                  <a:srgbClr val="212121"/>
                </a:solidFill>
                <a:highlight>
                  <a:srgbClr val="FFFFFF"/>
                </a:highlight>
                <a:latin typeface="Calibri"/>
                <a:ea typeface="Calibri"/>
                <a:cs typeface="Calibri"/>
                <a:sym typeface="Calibri"/>
              </a:rPr>
              <a:t>Conclusion</a:t>
            </a:r>
            <a:r>
              <a:rPr lang="en-US" sz="900" b="1" dirty="0">
                <a:solidFill>
                  <a:srgbClr val="212121"/>
                </a:solidFill>
                <a:highlight>
                  <a:srgbClr val="FFFFFF"/>
                </a:highlight>
                <a:latin typeface="Calibri"/>
                <a:ea typeface="Calibri"/>
                <a:cs typeface="Calibri"/>
                <a:sym typeface="Calibri"/>
              </a:rPr>
              <a:t>. </a:t>
            </a:r>
            <a:r>
              <a:rPr lang="en-US" sz="900" b="1" i="1" dirty="0">
                <a:solidFill>
                  <a:srgbClr val="212121"/>
                </a:solidFill>
                <a:highlight>
                  <a:srgbClr val="FFFFFF"/>
                </a:highlight>
                <a:latin typeface="Calibri"/>
                <a:ea typeface="Calibri"/>
                <a:cs typeface="Calibri"/>
                <a:sym typeface="Calibri"/>
              </a:rPr>
              <a:t>In most areas of study, nurses and physicians demonstrated comparable results; however, a series of statistically significant differences suggest that these groups may have unique clinical needs. The policy implications of these findings are discussed.</a:t>
            </a:r>
            <a:endParaRPr sz="900" b="1" i="1" dirty="0">
              <a:solidFill>
                <a:srgbClr val="212121"/>
              </a:solidFill>
              <a:highlight>
                <a:srgbClr val="FFFFFF"/>
              </a:highlight>
              <a:latin typeface="Calibri"/>
              <a:ea typeface="Calibri"/>
              <a:cs typeface="Calibri"/>
              <a:sym typeface="Calibri"/>
            </a:endParaRPr>
          </a:p>
          <a:p>
            <a:pPr marL="0" lvl="0" indent="0" algn="l" rtl="0">
              <a:lnSpc>
                <a:spcPct val="162500"/>
              </a:lnSpc>
              <a:spcBef>
                <a:spcPts val="1200"/>
              </a:spcBef>
              <a:spcAft>
                <a:spcPts val="0"/>
              </a:spcAft>
              <a:buNone/>
            </a:pPr>
            <a:endParaRPr sz="900" b="1" u="sng" dirty="0">
              <a:solidFill>
                <a:srgbClr val="212121"/>
              </a:solidFill>
              <a:highlight>
                <a:srgbClr val="FFFFFF"/>
              </a:highlight>
              <a:latin typeface="Calibri"/>
              <a:ea typeface="Calibri"/>
              <a:cs typeface="Calibri"/>
              <a:sym typeface="Calibri"/>
            </a:endParaRPr>
          </a:p>
          <a:p>
            <a:pPr marL="0" lvl="0" indent="0" algn="l" rtl="0">
              <a:lnSpc>
                <a:spcPct val="162500"/>
              </a:lnSpc>
              <a:spcBef>
                <a:spcPts val="1200"/>
              </a:spcBef>
              <a:spcAft>
                <a:spcPts val="1200"/>
              </a:spcAft>
              <a:buNone/>
            </a:pPr>
            <a:endParaRPr sz="800" b="1" dirty="0">
              <a:solidFill>
                <a:srgbClr val="212121"/>
              </a:solidFill>
              <a:highlight>
                <a:srgbClr val="FFFFFF"/>
              </a:highlight>
              <a:latin typeface="Calibri"/>
              <a:ea typeface="Calibri"/>
              <a:cs typeface="Calibri"/>
              <a:sym typeface="Calibri"/>
            </a:endParaRPr>
          </a:p>
        </p:txBody>
      </p:sp>
      <p:pic>
        <p:nvPicPr>
          <p:cNvPr id="315" name="Google Shape;315;p42"/>
          <p:cNvPicPr preferRelativeResize="0"/>
          <p:nvPr/>
        </p:nvPicPr>
        <p:blipFill rotWithShape="1">
          <a:blip r:embed="rId3">
            <a:alphaModFix/>
          </a:blip>
          <a:srcRect/>
          <a:stretch/>
        </p:blipFill>
        <p:spPr>
          <a:xfrm>
            <a:off x="7239000" y="4483300"/>
            <a:ext cx="1752600" cy="6030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43"/>
          <p:cNvPicPr preferRelativeResize="0"/>
          <p:nvPr/>
        </p:nvPicPr>
        <p:blipFill rotWithShape="1">
          <a:blip r:embed="rId3">
            <a:alphaModFix/>
          </a:blip>
          <a:srcRect/>
          <a:stretch/>
        </p:blipFill>
        <p:spPr>
          <a:xfrm>
            <a:off x="7086600" y="4476750"/>
            <a:ext cx="1904999" cy="533399"/>
          </a:xfrm>
          <a:prstGeom prst="rect">
            <a:avLst/>
          </a:prstGeom>
          <a:noFill/>
          <a:ln>
            <a:noFill/>
          </a:ln>
        </p:spPr>
      </p:pic>
      <p:sp>
        <p:nvSpPr>
          <p:cNvPr id="322" name="Google Shape;322;p43"/>
          <p:cNvSpPr txBox="1">
            <a:spLocks noGrp="1"/>
          </p:cNvSpPr>
          <p:nvPr>
            <p:ph type="ctrTitle"/>
          </p:nvPr>
        </p:nvSpPr>
        <p:spPr>
          <a:xfrm>
            <a:off x="685800" y="1598613"/>
            <a:ext cx="7772400" cy="1101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Arial"/>
              <a:buNone/>
            </a:pPr>
            <a:r>
              <a:rPr lang="en-US"/>
              <a:t>Impact of the COVID-19 Pandemic</a:t>
            </a:r>
            <a:endParaRPr/>
          </a:p>
        </p:txBody>
      </p:sp>
      <p:sp>
        <p:nvSpPr>
          <p:cNvPr id="323" name="Google Shape;323;p43"/>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a:solidFill>
                  <a:srgbClr val="674EA7"/>
                </a:solidFill>
              </a:rPr>
              <a:t>On Mental Health and </a:t>
            </a:r>
            <a:endParaRPr>
              <a:solidFill>
                <a:srgbClr val="674EA7"/>
              </a:solidFill>
            </a:endParaRPr>
          </a:p>
          <a:p>
            <a:pPr marL="0" lvl="0" indent="0" algn="ctr" rtl="0">
              <a:spcBef>
                <a:spcPts val="0"/>
              </a:spcBef>
              <a:spcAft>
                <a:spcPts val="0"/>
              </a:spcAft>
              <a:buClr>
                <a:schemeClr val="dk1"/>
              </a:buClr>
              <a:buSzPts val="3200"/>
              <a:buNone/>
            </a:pPr>
            <a:r>
              <a:rPr lang="en-US">
                <a:solidFill>
                  <a:srgbClr val="674EA7"/>
                </a:solidFill>
              </a:rPr>
              <a:t>Substance Use</a:t>
            </a:r>
            <a:endParaRPr>
              <a:solidFill>
                <a:srgbClr val="674EA7"/>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4"/>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400"/>
              <a:buFont typeface="Arial"/>
              <a:buNone/>
            </a:pPr>
            <a:r>
              <a:rPr lang="en-US" sz="2400"/>
              <a:t>NSDUH 2020: Perceived COVID-19 Pandemic Effect</a:t>
            </a:r>
            <a:endParaRPr/>
          </a:p>
        </p:txBody>
      </p:sp>
      <p:sp>
        <p:nvSpPr>
          <p:cNvPr id="330" name="Google Shape;330;p44"/>
          <p:cNvSpPr txBox="1">
            <a:spLocks noGrp="1"/>
          </p:cNvSpPr>
          <p:nvPr>
            <p:ph type="body" idx="1"/>
          </p:nvPr>
        </p:nvSpPr>
        <p:spPr>
          <a:xfrm>
            <a:off x="457200" y="1150938"/>
            <a:ext cx="4040188" cy="481012"/>
          </a:xfrm>
          <a:prstGeom prst="rect">
            <a:avLst/>
          </a:prstGeom>
          <a:noFill/>
          <a:ln>
            <a:noFill/>
          </a:ln>
        </p:spPr>
        <p:txBody>
          <a:bodyPr spcFirstLastPara="1" wrap="square" lIns="91425" tIns="45700" rIns="91425" bIns="45700" anchor="b" anchorCtr="0">
            <a:normAutofit fontScale="62500" lnSpcReduction="20000"/>
          </a:bodyPr>
          <a:lstStyle/>
          <a:p>
            <a:pPr marL="0" lvl="0" indent="0" algn="l" rtl="0">
              <a:spcBef>
                <a:spcPts val="0"/>
              </a:spcBef>
              <a:spcAft>
                <a:spcPts val="0"/>
              </a:spcAft>
              <a:buClr>
                <a:schemeClr val="dk1"/>
              </a:buClr>
              <a:buSzPct val="100000"/>
              <a:buNone/>
            </a:pPr>
            <a:r>
              <a:rPr lang="en-US"/>
              <a:t>On Alcohol Use</a:t>
            </a:r>
            <a:endParaRPr/>
          </a:p>
        </p:txBody>
      </p:sp>
      <p:pic>
        <p:nvPicPr>
          <p:cNvPr id="331" name="Google Shape;331;p44" descr="Chart, bar chart&#10;&#10;Description automatically generated"/>
          <p:cNvPicPr preferRelativeResize="0">
            <a:picLocks noGrp="1"/>
          </p:cNvPicPr>
          <p:nvPr>
            <p:ph type="body" idx="2"/>
          </p:nvPr>
        </p:nvPicPr>
        <p:blipFill rotWithShape="1">
          <a:blip r:embed="rId3">
            <a:alphaModFix/>
          </a:blip>
          <a:srcRect/>
          <a:stretch/>
        </p:blipFill>
        <p:spPr>
          <a:xfrm>
            <a:off x="457200" y="1633318"/>
            <a:ext cx="4040188" cy="2767232"/>
          </a:xfrm>
          <a:prstGeom prst="rect">
            <a:avLst/>
          </a:prstGeom>
          <a:noFill/>
          <a:ln>
            <a:noFill/>
          </a:ln>
        </p:spPr>
      </p:pic>
      <p:sp>
        <p:nvSpPr>
          <p:cNvPr id="332" name="Google Shape;332;p44"/>
          <p:cNvSpPr txBox="1">
            <a:spLocks noGrp="1"/>
          </p:cNvSpPr>
          <p:nvPr>
            <p:ph type="body" idx="3"/>
          </p:nvPr>
        </p:nvSpPr>
        <p:spPr>
          <a:xfrm>
            <a:off x="4645025" y="1150938"/>
            <a:ext cx="4041775" cy="481012"/>
          </a:xfrm>
          <a:prstGeom prst="rect">
            <a:avLst/>
          </a:prstGeom>
          <a:noFill/>
          <a:ln>
            <a:noFill/>
          </a:ln>
        </p:spPr>
        <p:txBody>
          <a:bodyPr spcFirstLastPara="1" wrap="square" lIns="91425" tIns="45700" rIns="91425" bIns="45700" anchor="b" anchorCtr="0">
            <a:normAutofit fontScale="62500" lnSpcReduction="20000"/>
          </a:bodyPr>
          <a:lstStyle/>
          <a:p>
            <a:pPr marL="0" lvl="0" indent="0" algn="l" rtl="0">
              <a:spcBef>
                <a:spcPts val="0"/>
              </a:spcBef>
              <a:spcAft>
                <a:spcPts val="0"/>
              </a:spcAft>
              <a:buClr>
                <a:schemeClr val="dk1"/>
              </a:buClr>
              <a:buSzPct val="100000"/>
              <a:buNone/>
            </a:pPr>
            <a:r>
              <a:rPr lang="en-US"/>
              <a:t>On Substance Use (other than alcohol)</a:t>
            </a:r>
            <a:endParaRPr/>
          </a:p>
        </p:txBody>
      </p:sp>
      <p:pic>
        <p:nvPicPr>
          <p:cNvPr id="333" name="Google Shape;333;p44"/>
          <p:cNvPicPr preferRelativeResize="0"/>
          <p:nvPr/>
        </p:nvPicPr>
        <p:blipFill rotWithShape="1">
          <a:blip r:embed="rId4">
            <a:alphaModFix/>
          </a:blip>
          <a:srcRect/>
          <a:stretch/>
        </p:blipFill>
        <p:spPr>
          <a:xfrm>
            <a:off x="7315200" y="4400550"/>
            <a:ext cx="1676400" cy="609599"/>
          </a:xfrm>
          <a:prstGeom prst="rect">
            <a:avLst/>
          </a:prstGeom>
          <a:noFill/>
          <a:ln>
            <a:noFill/>
          </a:ln>
        </p:spPr>
      </p:pic>
      <p:pic>
        <p:nvPicPr>
          <p:cNvPr id="334" name="Google Shape;334;p44" descr="Chart, bar chart&#10;&#10;Description automatically generated"/>
          <p:cNvPicPr preferRelativeResize="0">
            <a:picLocks noGrp="1"/>
          </p:cNvPicPr>
          <p:nvPr>
            <p:ph type="body" idx="4"/>
          </p:nvPr>
        </p:nvPicPr>
        <p:blipFill rotWithShape="1">
          <a:blip r:embed="rId5">
            <a:alphaModFix/>
          </a:blip>
          <a:srcRect/>
          <a:stretch/>
        </p:blipFill>
        <p:spPr>
          <a:xfrm>
            <a:off x="4645025" y="1664761"/>
            <a:ext cx="4041775" cy="273578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5"/>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400"/>
              <a:buFont typeface="Arial"/>
              <a:buNone/>
            </a:pPr>
            <a:r>
              <a:rPr lang="en-US" sz="2400"/>
              <a:t>NSDUH 2020: Perceived COVID-19 Pandemic Effect</a:t>
            </a:r>
            <a:endParaRPr/>
          </a:p>
        </p:txBody>
      </p:sp>
      <p:sp>
        <p:nvSpPr>
          <p:cNvPr id="341" name="Google Shape;341;p45"/>
          <p:cNvSpPr txBox="1">
            <a:spLocks noGrp="1"/>
          </p:cNvSpPr>
          <p:nvPr>
            <p:ph type="body" idx="1"/>
          </p:nvPr>
        </p:nvSpPr>
        <p:spPr>
          <a:xfrm>
            <a:off x="457200" y="971550"/>
            <a:ext cx="4040188" cy="660400"/>
          </a:xfrm>
          <a:prstGeom prst="rect">
            <a:avLst/>
          </a:prstGeom>
          <a:noFill/>
          <a:ln>
            <a:noFill/>
          </a:ln>
        </p:spPr>
        <p:txBody>
          <a:bodyPr spcFirstLastPara="1" wrap="square" lIns="91425" tIns="45700" rIns="91425" bIns="45700" anchor="b" anchorCtr="0">
            <a:normAutofit fontScale="62500" lnSpcReduction="20000"/>
          </a:bodyPr>
          <a:lstStyle/>
          <a:p>
            <a:pPr marL="0" lvl="0" indent="0" algn="l" rtl="0">
              <a:spcBef>
                <a:spcPts val="0"/>
              </a:spcBef>
              <a:spcAft>
                <a:spcPts val="0"/>
              </a:spcAft>
              <a:buClr>
                <a:schemeClr val="dk1"/>
              </a:buClr>
              <a:buSzPct val="100000"/>
              <a:buNone/>
            </a:pPr>
            <a:r>
              <a:rPr lang="en-US"/>
              <a:t>Negative Effect on Emotional or Mental Health, Among Adults 18 or Older, by Past Year MI Status, 4</a:t>
            </a:r>
            <a:r>
              <a:rPr lang="en-US" baseline="30000"/>
              <a:t>th</a:t>
            </a:r>
            <a:r>
              <a:rPr lang="en-US"/>
              <a:t> Quarter 2020</a:t>
            </a:r>
            <a:endParaRPr/>
          </a:p>
        </p:txBody>
      </p:sp>
      <p:sp>
        <p:nvSpPr>
          <p:cNvPr id="342" name="Google Shape;342;p45"/>
          <p:cNvSpPr txBox="1">
            <a:spLocks noGrp="1"/>
          </p:cNvSpPr>
          <p:nvPr>
            <p:ph type="body" idx="3"/>
          </p:nvPr>
        </p:nvSpPr>
        <p:spPr>
          <a:xfrm>
            <a:off x="4645025" y="971550"/>
            <a:ext cx="4041775" cy="660400"/>
          </a:xfrm>
          <a:prstGeom prst="rect">
            <a:avLst/>
          </a:prstGeom>
          <a:noFill/>
          <a:ln>
            <a:noFill/>
          </a:ln>
        </p:spPr>
        <p:txBody>
          <a:bodyPr spcFirstLastPara="1" wrap="square" lIns="91425" tIns="45700" rIns="91425" bIns="45700" anchor="b" anchorCtr="0">
            <a:normAutofit fontScale="62500" lnSpcReduction="20000"/>
          </a:bodyPr>
          <a:lstStyle/>
          <a:p>
            <a:pPr marL="0" lvl="0" indent="0" algn="l" rtl="0">
              <a:spcBef>
                <a:spcPts val="0"/>
              </a:spcBef>
              <a:spcAft>
                <a:spcPts val="0"/>
              </a:spcAft>
              <a:buClr>
                <a:schemeClr val="dk1"/>
              </a:buClr>
              <a:buSzPct val="100000"/>
              <a:buNone/>
            </a:pPr>
            <a:r>
              <a:rPr lang="en-US"/>
              <a:t>Negative Effect on Mental Health Services, Among Adults 18 or Older, Who Received Services, 4</a:t>
            </a:r>
            <a:r>
              <a:rPr lang="en-US" baseline="30000"/>
              <a:t>th</a:t>
            </a:r>
            <a:r>
              <a:rPr lang="en-US"/>
              <a:t> Quarter 2020</a:t>
            </a:r>
            <a:endParaRPr/>
          </a:p>
        </p:txBody>
      </p:sp>
      <p:pic>
        <p:nvPicPr>
          <p:cNvPr id="343" name="Google Shape;343;p45"/>
          <p:cNvPicPr preferRelativeResize="0"/>
          <p:nvPr/>
        </p:nvPicPr>
        <p:blipFill rotWithShape="1">
          <a:blip r:embed="rId3">
            <a:alphaModFix/>
          </a:blip>
          <a:srcRect/>
          <a:stretch/>
        </p:blipFill>
        <p:spPr>
          <a:xfrm>
            <a:off x="7315200" y="4400550"/>
            <a:ext cx="1676400" cy="609599"/>
          </a:xfrm>
          <a:prstGeom prst="rect">
            <a:avLst/>
          </a:prstGeom>
          <a:noFill/>
          <a:ln>
            <a:noFill/>
          </a:ln>
        </p:spPr>
      </p:pic>
      <p:pic>
        <p:nvPicPr>
          <p:cNvPr id="344" name="Google Shape;344;p45" descr="Chart, bar chart&#10;&#10;Description automatically generated"/>
          <p:cNvPicPr preferRelativeResize="0">
            <a:picLocks noGrp="1"/>
          </p:cNvPicPr>
          <p:nvPr>
            <p:ph type="body" idx="2"/>
          </p:nvPr>
        </p:nvPicPr>
        <p:blipFill rotWithShape="1">
          <a:blip r:embed="rId4">
            <a:alphaModFix/>
          </a:blip>
          <a:srcRect/>
          <a:stretch/>
        </p:blipFill>
        <p:spPr>
          <a:xfrm>
            <a:off x="457200" y="1652076"/>
            <a:ext cx="4040188" cy="2922023"/>
          </a:xfrm>
          <a:prstGeom prst="rect">
            <a:avLst/>
          </a:prstGeom>
          <a:noFill/>
          <a:ln>
            <a:noFill/>
          </a:ln>
        </p:spPr>
      </p:pic>
      <p:pic>
        <p:nvPicPr>
          <p:cNvPr id="345" name="Google Shape;345;p45" descr="Chart, bar chart&#10;&#10;Description automatically generated"/>
          <p:cNvPicPr preferRelativeResize="0">
            <a:picLocks noGrp="1"/>
          </p:cNvPicPr>
          <p:nvPr>
            <p:ph type="body" idx="4"/>
          </p:nvPr>
        </p:nvPicPr>
        <p:blipFill rotWithShape="1">
          <a:blip r:embed="rId5">
            <a:alphaModFix/>
          </a:blip>
          <a:srcRect/>
          <a:stretch/>
        </p:blipFill>
        <p:spPr>
          <a:xfrm>
            <a:off x="4808442" y="1631951"/>
            <a:ext cx="3714940" cy="2768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6"/>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800"/>
              <a:buFont typeface="Arial"/>
              <a:buNone/>
            </a:pPr>
            <a:r>
              <a:rPr lang="en-US" sz="2800"/>
              <a:t>Fentanyl Related Overdose Deaths in the US</a:t>
            </a:r>
            <a:endParaRPr/>
          </a:p>
        </p:txBody>
      </p:sp>
      <p:sp>
        <p:nvSpPr>
          <p:cNvPr id="352" name="Google Shape;352;p46"/>
          <p:cNvSpPr txBox="1">
            <a:spLocks noGrp="1"/>
          </p:cNvSpPr>
          <p:nvPr>
            <p:ph type="body" idx="1"/>
          </p:nvPr>
        </p:nvSpPr>
        <p:spPr>
          <a:xfrm>
            <a:off x="457200" y="1150937"/>
            <a:ext cx="4040188" cy="481012"/>
          </a:xfrm>
          <a:prstGeom prst="rect">
            <a:avLst/>
          </a:prstGeom>
          <a:noFill/>
          <a:ln>
            <a:noFill/>
          </a:ln>
        </p:spPr>
        <p:txBody>
          <a:bodyPr spcFirstLastPara="1" wrap="square" lIns="91425" tIns="45700" rIns="91425" bIns="45700" anchor="b" anchorCtr="0">
            <a:normAutofit fontScale="70000" lnSpcReduction="20000"/>
          </a:bodyPr>
          <a:lstStyle/>
          <a:p>
            <a:pPr marL="0" lvl="0" indent="0" algn="l" rtl="0">
              <a:spcBef>
                <a:spcPts val="0"/>
              </a:spcBef>
              <a:spcAft>
                <a:spcPts val="0"/>
              </a:spcAft>
              <a:buClr>
                <a:schemeClr val="dk1"/>
              </a:buClr>
              <a:buSzPct val="100000"/>
              <a:buNone/>
            </a:pPr>
            <a:r>
              <a:rPr lang="en-US"/>
              <a:t>Overdose Deaths Pre-COVID-19</a:t>
            </a:r>
            <a:endParaRPr/>
          </a:p>
          <a:p>
            <a:pPr marL="0" lvl="0" indent="0" algn="l" rtl="0">
              <a:spcBef>
                <a:spcPts val="336"/>
              </a:spcBef>
              <a:spcAft>
                <a:spcPts val="0"/>
              </a:spcAft>
              <a:buClr>
                <a:schemeClr val="dk1"/>
              </a:buClr>
              <a:buSzPct val="100000"/>
              <a:buNone/>
            </a:pPr>
            <a:endParaRPr/>
          </a:p>
        </p:txBody>
      </p:sp>
      <p:sp>
        <p:nvSpPr>
          <p:cNvPr id="353" name="Google Shape;353;p46"/>
          <p:cNvSpPr txBox="1">
            <a:spLocks noGrp="1"/>
          </p:cNvSpPr>
          <p:nvPr>
            <p:ph type="body" idx="3"/>
          </p:nvPr>
        </p:nvSpPr>
        <p:spPr>
          <a:xfrm>
            <a:off x="4645025" y="1150937"/>
            <a:ext cx="4041775" cy="481012"/>
          </a:xfrm>
          <a:prstGeom prst="rect">
            <a:avLst/>
          </a:prstGeom>
          <a:noFill/>
          <a:ln>
            <a:noFill/>
          </a:ln>
        </p:spPr>
        <p:txBody>
          <a:bodyPr spcFirstLastPara="1" wrap="square" lIns="91425" tIns="45700" rIns="91425" bIns="45700" anchor="b" anchorCtr="0">
            <a:normAutofit fontScale="70000" lnSpcReduction="20000"/>
          </a:bodyPr>
          <a:lstStyle/>
          <a:p>
            <a:pPr marL="0" lvl="0" indent="0" algn="l" rtl="0">
              <a:spcBef>
                <a:spcPts val="0"/>
              </a:spcBef>
              <a:spcAft>
                <a:spcPts val="0"/>
              </a:spcAft>
              <a:buClr>
                <a:schemeClr val="dk1"/>
              </a:buClr>
              <a:buSzPct val="100000"/>
              <a:buNone/>
            </a:pPr>
            <a:r>
              <a:rPr lang="en-US"/>
              <a:t>Overdose Deaths During COVID-19</a:t>
            </a:r>
            <a:endParaRPr/>
          </a:p>
          <a:p>
            <a:pPr marL="0" lvl="0" indent="0" algn="l" rtl="0">
              <a:spcBef>
                <a:spcPts val="336"/>
              </a:spcBef>
              <a:spcAft>
                <a:spcPts val="0"/>
              </a:spcAft>
              <a:buClr>
                <a:schemeClr val="dk1"/>
              </a:buClr>
              <a:buSzPct val="100000"/>
              <a:buNone/>
            </a:pPr>
            <a:endParaRPr/>
          </a:p>
        </p:txBody>
      </p:sp>
      <p:pic>
        <p:nvPicPr>
          <p:cNvPr id="354" name="Google Shape;354;p46"/>
          <p:cNvPicPr preferRelativeResize="0">
            <a:picLocks noGrp="1"/>
          </p:cNvPicPr>
          <p:nvPr>
            <p:ph type="body" idx="4"/>
          </p:nvPr>
        </p:nvPicPr>
        <p:blipFill rotWithShape="1">
          <a:blip r:embed="rId3">
            <a:alphaModFix/>
          </a:blip>
          <a:srcRect/>
          <a:stretch/>
        </p:blipFill>
        <p:spPr>
          <a:xfrm>
            <a:off x="4645025" y="1352550"/>
            <a:ext cx="4041775" cy="3144373"/>
          </a:xfrm>
          <a:prstGeom prst="rect">
            <a:avLst/>
          </a:prstGeom>
          <a:noFill/>
          <a:ln>
            <a:noFill/>
          </a:ln>
        </p:spPr>
      </p:pic>
      <p:pic>
        <p:nvPicPr>
          <p:cNvPr id="355" name="Google Shape;355;p46"/>
          <p:cNvPicPr preferRelativeResize="0"/>
          <p:nvPr/>
        </p:nvPicPr>
        <p:blipFill rotWithShape="1">
          <a:blip r:embed="rId4">
            <a:alphaModFix/>
          </a:blip>
          <a:srcRect/>
          <a:stretch/>
        </p:blipFill>
        <p:spPr>
          <a:xfrm>
            <a:off x="7315200" y="4476750"/>
            <a:ext cx="1676399" cy="533399"/>
          </a:xfrm>
          <a:prstGeom prst="rect">
            <a:avLst/>
          </a:prstGeom>
          <a:noFill/>
          <a:ln>
            <a:noFill/>
          </a:ln>
        </p:spPr>
      </p:pic>
      <p:pic>
        <p:nvPicPr>
          <p:cNvPr id="356" name="Google Shape;356;p46"/>
          <p:cNvPicPr preferRelativeResize="0">
            <a:picLocks noGrp="1"/>
          </p:cNvPicPr>
          <p:nvPr>
            <p:ph type="body" idx="2"/>
          </p:nvPr>
        </p:nvPicPr>
        <p:blipFill rotWithShape="1">
          <a:blip r:embed="rId5">
            <a:alphaModFix/>
          </a:blip>
          <a:srcRect/>
          <a:stretch/>
        </p:blipFill>
        <p:spPr>
          <a:xfrm>
            <a:off x="560349" y="1352550"/>
            <a:ext cx="3833890" cy="3241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457200" y="819150"/>
            <a:ext cx="8229600" cy="2444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000"/>
              <a:buFont typeface="Arial"/>
              <a:buNone/>
            </a:pPr>
            <a:r>
              <a:rPr lang="en-US" sz="2800"/>
              <a:t>Case Scenario</a:t>
            </a:r>
            <a:br>
              <a:rPr lang="en-US" sz="2000"/>
            </a:br>
            <a:br>
              <a:rPr lang="en-US" sz="1050" b="1" i="0">
                <a:solidFill>
                  <a:srgbClr val="191919"/>
                </a:solidFill>
                <a:latin typeface="Lato"/>
                <a:ea typeface="Lato"/>
                <a:cs typeface="Lato"/>
                <a:sym typeface="Lato"/>
              </a:rPr>
            </a:br>
            <a:endParaRPr sz="2400"/>
          </a:p>
        </p:txBody>
      </p:sp>
      <p:sp>
        <p:nvSpPr>
          <p:cNvPr id="131" name="Google Shape;131;p21"/>
          <p:cNvSpPr txBox="1">
            <a:spLocks noGrp="1"/>
          </p:cNvSpPr>
          <p:nvPr>
            <p:ph type="body" idx="1"/>
          </p:nvPr>
        </p:nvSpPr>
        <p:spPr>
          <a:xfrm>
            <a:off x="457200" y="961465"/>
            <a:ext cx="8229600" cy="3632761"/>
          </a:xfrm>
          <a:prstGeom prst="rect">
            <a:avLst/>
          </a:prstGeom>
          <a:noFill/>
          <a:ln>
            <a:noFill/>
          </a:ln>
        </p:spPr>
        <p:txBody>
          <a:bodyPr spcFirstLastPara="1" wrap="square" lIns="91425" tIns="45700" rIns="91425" bIns="45700" anchor="t" anchorCtr="0">
            <a:normAutofit/>
          </a:bodyPr>
          <a:lstStyle/>
          <a:p>
            <a:pPr marL="0" lvl="0" indent="0" algn="l" rtl="0">
              <a:lnSpc>
                <a:spcPct val="162500"/>
              </a:lnSpc>
              <a:spcBef>
                <a:spcPts val="0"/>
              </a:spcBef>
              <a:spcAft>
                <a:spcPts val="0"/>
              </a:spcAft>
              <a:buClr>
                <a:schemeClr val="dk1"/>
              </a:buClr>
              <a:buSzPct val="100000"/>
              <a:buFont typeface="Arial"/>
              <a:buNone/>
            </a:pPr>
            <a:r>
              <a:rPr lang="en-US" sz="1100" dirty="0">
                <a:solidFill>
                  <a:srgbClr val="09142A"/>
                </a:solidFill>
                <a:highlight>
                  <a:srgbClr val="FFFFFF"/>
                </a:highlight>
              </a:rPr>
              <a:t>A 34-year-old physician, H.M., is an established patient in my practice. H.M. presents for a follow-up visit after finishing inpatient treatment for opioid use disorder. Your patient shares that six weeks ago they were approached by their Medical Director to discuss concerns from the clinic staff about H.M.'s behavior, which included late arrivals to work, unexpected absences, mood swings, and weight loss. After the meeting, H.M. agreed to an evaluation by a Physician Health Program (PHP), and an opioid use disorder was diagnosed. Inpatient treatment was recommended, and H.M. is still on a medical leave of absence. H.M. is currently prescribed sertraline (Zoloft), 50 mg by mouth daily, and buprenorphine/naloxone (Suboxone), 8 mg/2 mg sublingually daily. H.M.'s aftercare plan includes attending community recovery meetings, focusing on self-care, and spending time with their spouse and children. H.M. reports “feeling better than I have in years” and states that they have had no cravings for opioids. The patient is attending cognitive behavior therapy sessions for treatment of depression and opioid use disorder and is enrolled in the NYS PHP.</a:t>
            </a:r>
            <a:endParaRPr sz="1100" dirty="0">
              <a:solidFill>
                <a:srgbClr val="09142A"/>
              </a:solidFill>
              <a:highlight>
                <a:srgbClr val="FFFFFF"/>
              </a:highlight>
            </a:endParaRPr>
          </a:p>
          <a:p>
            <a:pPr marL="0" lvl="0" indent="0" algn="l" rtl="0">
              <a:lnSpc>
                <a:spcPct val="162500"/>
              </a:lnSpc>
              <a:spcBef>
                <a:spcPts val="1900"/>
              </a:spcBef>
              <a:spcAft>
                <a:spcPts val="0"/>
              </a:spcAft>
              <a:buClr>
                <a:schemeClr val="dk1"/>
              </a:buClr>
              <a:buSzPct val="100000"/>
              <a:buFont typeface="Arial"/>
              <a:buNone/>
            </a:pPr>
            <a:r>
              <a:rPr lang="en-US" sz="1100" dirty="0">
                <a:solidFill>
                  <a:srgbClr val="09142A"/>
                </a:solidFill>
                <a:highlight>
                  <a:srgbClr val="FFFFFF"/>
                </a:highlight>
              </a:rPr>
              <a:t>As an internal medicine physician, what role do I play in supporting H.M.'s recovery from substance use disorder (SUD)?</a:t>
            </a:r>
            <a:endParaRPr sz="1100" dirty="0">
              <a:solidFill>
                <a:srgbClr val="09142A"/>
              </a:solidFill>
              <a:highlight>
                <a:srgbClr val="FFFFFF"/>
              </a:highlight>
            </a:endParaRPr>
          </a:p>
          <a:p>
            <a:pPr marL="742950" lvl="1" indent="-107950" algn="l" rtl="0">
              <a:spcBef>
                <a:spcPts val="1900"/>
              </a:spcBef>
              <a:spcAft>
                <a:spcPts val="0"/>
              </a:spcAft>
              <a:buClr>
                <a:schemeClr val="dk1"/>
              </a:buClr>
              <a:buSzPct val="100000"/>
              <a:buFont typeface="Arial"/>
              <a:buNone/>
            </a:pPr>
            <a:endParaRPr dirty="0"/>
          </a:p>
        </p:txBody>
      </p:sp>
      <p:pic>
        <p:nvPicPr>
          <p:cNvPr id="132" name="Google Shape;132;p21"/>
          <p:cNvPicPr preferRelativeResize="0"/>
          <p:nvPr/>
        </p:nvPicPr>
        <p:blipFill rotWithShape="1">
          <a:blip r:embed="rId3">
            <a:alphaModFix/>
          </a:blip>
          <a:srcRect/>
          <a:stretch/>
        </p:blipFill>
        <p:spPr>
          <a:xfrm>
            <a:off x="7315200" y="4400550"/>
            <a:ext cx="1676399" cy="6095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7"/>
          <p:cNvSpPr txBox="1"/>
          <p:nvPr/>
        </p:nvSpPr>
        <p:spPr>
          <a:xfrm>
            <a:off x="231776" y="438150"/>
            <a:ext cx="8759824"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CDC Provisional Drug Overdose Death Counts 2021</a:t>
            </a:r>
            <a:endParaRPr/>
          </a:p>
        </p:txBody>
      </p:sp>
      <p:sp>
        <p:nvSpPr>
          <p:cNvPr id="363" name="Google Shape;363;p47"/>
          <p:cNvSpPr txBox="1"/>
          <p:nvPr/>
        </p:nvSpPr>
        <p:spPr>
          <a:xfrm>
            <a:off x="231776" y="1123951"/>
            <a:ext cx="4267200" cy="461665"/>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1600" b="1" i="0" u="none" strike="noStrike" cap="none">
                <a:solidFill>
                  <a:srgbClr val="000000"/>
                </a:solidFill>
                <a:latin typeface="Arial"/>
                <a:ea typeface="Arial"/>
                <a:cs typeface="Arial"/>
                <a:sym typeface="Arial"/>
              </a:rPr>
              <a:t>Overdose by Substance Through December 2021</a:t>
            </a:r>
            <a:endParaRPr/>
          </a:p>
        </p:txBody>
      </p:sp>
      <p:sp>
        <p:nvSpPr>
          <p:cNvPr id="364" name="Google Shape;364;p47"/>
          <p:cNvSpPr txBox="1"/>
          <p:nvPr/>
        </p:nvSpPr>
        <p:spPr>
          <a:xfrm>
            <a:off x="4645025" y="1123951"/>
            <a:ext cx="4041775" cy="61406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Total Estimated Overdose Deaths Through December 2021</a:t>
            </a:r>
            <a:endParaRPr/>
          </a:p>
        </p:txBody>
      </p:sp>
      <p:sp>
        <p:nvSpPr>
          <p:cNvPr id="365" name="Google Shape;365;p47"/>
          <p:cNvSpPr txBox="1"/>
          <p:nvPr/>
        </p:nvSpPr>
        <p:spPr>
          <a:xfrm>
            <a:off x="4724400" y="1738017"/>
            <a:ext cx="4041775" cy="28149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2626"/>
              </a:buClr>
              <a:buSzPts val="1200"/>
              <a:buFont typeface="Arial"/>
              <a:buNone/>
            </a:pPr>
            <a:r>
              <a:rPr lang="en-US" sz="1200" b="0" i="0" u="none" strike="noStrike" cap="none">
                <a:solidFill>
                  <a:srgbClr val="262626"/>
                </a:solidFill>
                <a:latin typeface="Arial"/>
                <a:ea typeface="Arial"/>
                <a:cs typeface="Arial"/>
                <a:sym typeface="Arial"/>
              </a:rPr>
              <a:t>Annual drug overdose deaths have reached another record high in the United States, as deaths from fentanyl and its analogues surge to unprecedented levels.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1125"/>
              </a:spcBef>
              <a:spcAft>
                <a:spcPts val="0"/>
              </a:spcAft>
              <a:buClr>
                <a:srgbClr val="262626"/>
              </a:buClr>
              <a:buSzPts val="1200"/>
              <a:buFont typeface="Arial"/>
              <a:buNone/>
            </a:pPr>
            <a:r>
              <a:rPr lang="en-US" sz="1200" b="0" i="0" u="none" strike="noStrike" cap="none">
                <a:solidFill>
                  <a:srgbClr val="262626"/>
                </a:solidFill>
                <a:latin typeface="Arial"/>
                <a:ea typeface="Arial"/>
                <a:cs typeface="Arial"/>
                <a:sym typeface="Arial"/>
              </a:rPr>
              <a:t>An estimated </a:t>
            </a:r>
            <a:r>
              <a:rPr lang="en-US" sz="1200" b="1" i="1" u="none" strike="noStrike" cap="none">
                <a:solidFill>
                  <a:srgbClr val="262626"/>
                </a:solidFill>
                <a:latin typeface="Arial"/>
                <a:ea typeface="Arial"/>
                <a:cs typeface="Arial"/>
                <a:sym typeface="Arial"/>
              </a:rPr>
              <a:t>107,622 people </a:t>
            </a:r>
            <a:r>
              <a:rPr lang="en-US" sz="1200" b="0" i="0" u="none" strike="noStrike" cap="none">
                <a:solidFill>
                  <a:srgbClr val="262626"/>
                </a:solidFill>
                <a:latin typeface="Arial"/>
                <a:ea typeface="Arial"/>
                <a:cs typeface="Arial"/>
                <a:sym typeface="Arial"/>
              </a:rPr>
              <a:t>died of a drug overdose in the 12-month period ending December 2021, according to provisional data published 5/11/2022 by the US Centers for Disease Control and Prevention's National Center for Health Statistics.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62626"/>
              </a:buClr>
              <a:buSzPts val="1200"/>
              <a:buFont typeface="Arial"/>
              <a:buNone/>
            </a:pPr>
            <a:r>
              <a:rPr lang="en-US" sz="1200" b="0" i="0" u="none" strike="noStrike" cap="none">
                <a:solidFill>
                  <a:srgbClr val="262626"/>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62626"/>
              </a:buClr>
              <a:buSzPts val="1200"/>
              <a:buFont typeface="Arial"/>
              <a:buNone/>
            </a:pPr>
            <a:r>
              <a:rPr lang="en-US" sz="1200" b="0" i="0" u="none" strike="noStrike" cap="none">
                <a:solidFill>
                  <a:srgbClr val="262626"/>
                </a:solidFill>
                <a:latin typeface="Arial"/>
                <a:ea typeface="Arial"/>
                <a:cs typeface="Arial"/>
                <a:sym typeface="Arial"/>
              </a:rPr>
              <a:t>An overall 15% increase in deaths compared with 2020. About two-thirds of those deaths involved synthetic opioids such as fentanyl and its analogues. There were significant deaths due to methamphetamine use as well.</a:t>
            </a:r>
            <a:endParaRPr sz="1200" b="0" i="0" u="none" strike="noStrike" cap="none">
              <a:solidFill>
                <a:srgbClr val="000000"/>
              </a:solidFill>
              <a:latin typeface="Arial"/>
              <a:ea typeface="Arial"/>
              <a:cs typeface="Arial"/>
              <a:sym typeface="Arial"/>
            </a:endParaRPr>
          </a:p>
        </p:txBody>
      </p:sp>
      <p:pic>
        <p:nvPicPr>
          <p:cNvPr id="366" name="Google Shape;366;p47"/>
          <p:cNvPicPr preferRelativeResize="0"/>
          <p:nvPr/>
        </p:nvPicPr>
        <p:blipFill rotWithShape="1">
          <a:blip r:embed="rId3">
            <a:alphaModFix/>
          </a:blip>
          <a:srcRect/>
          <a:stretch/>
        </p:blipFill>
        <p:spPr>
          <a:xfrm>
            <a:off x="377824" y="1657350"/>
            <a:ext cx="4187825" cy="33909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8"/>
          <p:cNvSpPr txBox="1"/>
          <p:nvPr/>
        </p:nvSpPr>
        <p:spPr>
          <a:xfrm>
            <a:off x="-66675" y="295275"/>
            <a:ext cx="868680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rgbClr val="000000"/>
                </a:solidFill>
                <a:latin typeface="Arial"/>
                <a:ea typeface="Arial"/>
                <a:cs typeface="Arial"/>
                <a:sym typeface="Arial"/>
              </a:rPr>
              <a:t>New York State Overdose Death Data</a:t>
            </a:r>
            <a:endParaRPr dirty="0"/>
          </a:p>
        </p:txBody>
      </p:sp>
      <p:pic>
        <p:nvPicPr>
          <p:cNvPr id="373" name="Google Shape;373;p48"/>
          <p:cNvPicPr preferRelativeResize="0"/>
          <p:nvPr/>
        </p:nvPicPr>
        <p:blipFill rotWithShape="1">
          <a:blip r:embed="rId3">
            <a:alphaModFix/>
          </a:blip>
          <a:srcRect/>
          <a:stretch/>
        </p:blipFill>
        <p:spPr>
          <a:xfrm>
            <a:off x="257175" y="880049"/>
            <a:ext cx="5067300" cy="3968175"/>
          </a:xfrm>
          <a:prstGeom prst="rect">
            <a:avLst/>
          </a:prstGeom>
          <a:noFill/>
          <a:ln>
            <a:noFill/>
          </a:ln>
        </p:spPr>
      </p:pic>
      <p:pic>
        <p:nvPicPr>
          <p:cNvPr id="374" name="Google Shape;374;p48"/>
          <p:cNvPicPr preferRelativeResize="0"/>
          <p:nvPr/>
        </p:nvPicPr>
        <p:blipFill rotWithShape="1">
          <a:blip r:embed="rId4">
            <a:alphaModFix/>
          </a:blip>
          <a:srcRect/>
          <a:stretch/>
        </p:blipFill>
        <p:spPr>
          <a:xfrm>
            <a:off x="5476875" y="880049"/>
            <a:ext cx="3467100" cy="2057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9"/>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400"/>
              <a:buFont typeface="Arial"/>
              <a:buNone/>
            </a:pPr>
            <a:r>
              <a:rPr lang="en-US" sz="2400"/>
              <a:t>Alcohol-Related Deaths During the COVID-19 Pandemic</a:t>
            </a:r>
            <a:endParaRPr/>
          </a:p>
        </p:txBody>
      </p:sp>
      <p:sp>
        <p:nvSpPr>
          <p:cNvPr id="381" name="Google Shape;381;p49"/>
          <p:cNvSpPr txBox="1">
            <a:spLocks noGrp="1"/>
          </p:cNvSpPr>
          <p:nvPr>
            <p:ph type="body" idx="1"/>
          </p:nvPr>
        </p:nvSpPr>
        <p:spPr>
          <a:xfrm>
            <a:off x="457200" y="1200150"/>
            <a:ext cx="4038600" cy="3394075"/>
          </a:xfrm>
          <a:prstGeom prst="rect">
            <a:avLst/>
          </a:prstGeom>
          <a:noFill/>
          <a:ln>
            <a:noFill/>
          </a:ln>
        </p:spPr>
        <p:txBody>
          <a:bodyPr spcFirstLastPara="1" wrap="square" lIns="91425" tIns="45700" rIns="91425" bIns="45700" anchor="t" anchorCtr="0">
            <a:normAutofit/>
          </a:bodyPr>
          <a:lstStyle/>
          <a:p>
            <a:pPr marL="342900" lvl="0" indent="-231775" algn="l" rtl="0">
              <a:spcBef>
                <a:spcPts val="0"/>
              </a:spcBef>
              <a:spcAft>
                <a:spcPts val="0"/>
              </a:spcAft>
              <a:buClr>
                <a:schemeClr val="dk1"/>
              </a:buClr>
              <a:buSzPct val="100000"/>
              <a:buNone/>
            </a:pPr>
            <a:endParaRPr/>
          </a:p>
        </p:txBody>
      </p:sp>
      <p:sp>
        <p:nvSpPr>
          <p:cNvPr id="382" name="Google Shape;382;p49"/>
          <p:cNvSpPr txBox="1">
            <a:spLocks noGrp="1"/>
          </p:cNvSpPr>
          <p:nvPr>
            <p:ph type="body" idx="2"/>
          </p:nvPr>
        </p:nvSpPr>
        <p:spPr>
          <a:xfrm>
            <a:off x="4648200" y="1200150"/>
            <a:ext cx="4038600" cy="3394075"/>
          </a:xfrm>
          <a:prstGeom prst="rect">
            <a:avLst/>
          </a:prstGeom>
          <a:noFill/>
          <a:ln>
            <a:noFill/>
          </a:ln>
        </p:spPr>
        <p:txBody>
          <a:bodyPr spcFirstLastPara="1" wrap="square" lIns="91425" tIns="45700" rIns="91425" bIns="45700" anchor="t" anchorCtr="0">
            <a:normAutofit fontScale="62500" lnSpcReduction="20000"/>
          </a:bodyPr>
          <a:lstStyle/>
          <a:p>
            <a:pPr marL="0" marR="0" lvl="0" indent="-31" algn="l" rtl="0">
              <a:spcBef>
                <a:spcPts val="0"/>
              </a:spcBef>
              <a:spcAft>
                <a:spcPts val="0"/>
              </a:spcAft>
              <a:buClr>
                <a:schemeClr val="dk1"/>
              </a:buClr>
              <a:buSzPct val="100000"/>
              <a:buChar char="•"/>
            </a:pPr>
            <a:r>
              <a:rPr lang="en-US" sz="1900">
                <a:latin typeface="Helvetica Neue"/>
                <a:ea typeface="Helvetica Neue"/>
                <a:cs typeface="Helvetica Neue"/>
                <a:sym typeface="Helvetica Neue"/>
              </a:rPr>
              <a:t>The number of deaths involving alcohol increased between 2019 and 2020, from 78,927 to 99,017 [relative change, </a:t>
            </a:r>
            <a:r>
              <a:rPr lang="en-US" sz="1900" b="1">
                <a:latin typeface="Helvetica Neue"/>
                <a:ea typeface="Helvetica Neue"/>
                <a:cs typeface="Helvetica Neue"/>
                <a:sym typeface="Helvetica Neue"/>
              </a:rPr>
              <a:t>25.5%</a:t>
            </a:r>
            <a:r>
              <a:rPr lang="en-US" sz="1900">
                <a:latin typeface="Helvetica Neue"/>
                <a:ea typeface="Helvetica Neue"/>
                <a:cs typeface="Helvetica Neue"/>
                <a:sym typeface="Helvetica Neue"/>
              </a:rPr>
              <a:t>], as did the age-adjusted rate, from 27.3 to 34.4 per 100 000 [relative change, 25.9%].</a:t>
            </a:r>
            <a:endParaRPr sz="1900">
              <a:latin typeface="Calibri"/>
              <a:ea typeface="Calibri"/>
              <a:cs typeface="Calibri"/>
              <a:sym typeface="Calibri"/>
            </a:endParaRPr>
          </a:p>
          <a:p>
            <a:pPr marL="0" marR="0" lvl="0" indent="0" algn="l" rtl="0">
              <a:spcBef>
                <a:spcPts val="0"/>
              </a:spcBef>
              <a:spcAft>
                <a:spcPts val="0"/>
              </a:spcAft>
              <a:buClr>
                <a:schemeClr val="dk1"/>
              </a:buClr>
              <a:buSzPct val="100000"/>
              <a:buNone/>
            </a:pPr>
            <a:r>
              <a:rPr lang="en-US" sz="1900">
                <a:latin typeface="Comic Sans MS"/>
                <a:ea typeface="Comic Sans MS"/>
                <a:cs typeface="Comic Sans MS"/>
                <a:sym typeface="Comic Sans MS"/>
              </a:rPr>
              <a:t> </a:t>
            </a:r>
            <a:endParaRPr sz="1900">
              <a:latin typeface="Calibri"/>
              <a:ea typeface="Calibri"/>
              <a:cs typeface="Calibri"/>
              <a:sym typeface="Calibri"/>
            </a:endParaRPr>
          </a:p>
          <a:p>
            <a:pPr marL="0" marR="0" lvl="0" indent="-31" algn="l" rtl="0">
              <a:spcBef>
                <a:spcPts val="0"/>
              </a:spcBef>
              <a:spcAft>
                <a:spcPts val="0"/>
              </a:spcAft>
              <a:buClr>
                <a:schemeClr val="dk1"/>
              </a:buClr>
              <a:buSzPct val="100000"/>
              <a:buChar char="•"/>
            </a:pPr>
            <a:r>
              <a:rPr lang="en-US" sz="1900">
                <a:latin typeface="Helvetica Neue"/>
                <a:ea typeface="Helvetica Neue"/>
                <a:cs typeface="Helvetica Neue"/>
                <a:sym typeface="Helvetica Neue"/>
              </a:rPr>
              <a:t>The number of deaths with an underlying cause of alcohol-associated liver diseases increased from 24,106 to 29,504 (22.4%) and the number of deaths with an underlying cause of alcohol-related mental health and behavioral disorders increased from 11,261 to 15,211 (35.1%). </a:t>
            </a:r>
            <a:r>
              <a:rPr lang="en-US" sz="1900" b="1">
                <a:latin typeface="Helvetica Neue"/>
                <a:ea typeface="Helvetica Neue"/>
                <a:cs typeface="Helvetica Neue"/>
                <a:sym typeface="Helvetica Neue"/>
              </a:rPr>
              <a:t>Opioid overdose deaths involving alcohol as a contributing cause increased from 8,503 to 11,969 (40.8%).</a:t>
            </a:r>
            <a:r>
              <a:rPr lang="en-US" sz="1900">
                <a:latin typeface="Helvetica Neue"/>
                <a:ea typeface="Helvetica Neue"/>
                <a:cs typeface="Helvetica Neue"/>
                <a:sym typeface="Helvetica Neue"/>
              </a:rPr>
              <a:t> Deaths in which alcohol contributed to overdoses specifically on synthetic opioids other than methadone (e.g., fentanyl and fentanyl analogues) increased from 6,302 to 10,032 (59.2%).</a:t>
            </a:r>
            <a:endParaRPr/>
          </a:p>
          <a:p>
            <a:pPr marL="0" marR="0" lvl="0" indent="0" algn="l" rtl="0">
              <a:spcBef>
                <a:spcPts val="0"/>
              </a:spcBef>
              <a:spcAft>
                <a:spcPts val="0"/>
              </a:spcAft>
              <a:buClr>
                <a:schemeClr val="dk1"/>
              </a:buClr>
              <a:buSzPct val="100000"/>
              <a:buNone/>
            </a:pPr>
            <a:endParaRPr sz="1900">
              <a:latin typeface="Calibri"/>
              <a:ea typeface="Calibri"/>
              <a:cs typeface="Calibri"/>
              <a:sym typeface="Calibri"/>
            </a:endParaRPr>
          </a:p>
          <a:p>
            <a:pPr marL="0" marR="0" lvl="0" indent="-31" algn="l" rtl="0">
              <a:spcBef>
                <a:spcPts val="0"/>
              </a:spcBef>
              <a:spcAft>
                <a:spcPts val="0"/>
              </a:spcAft>
              <a:buClr>
                <a:schemeClr val="dk1"/>
              </a:buClr>
              <a:buSzPct val="100000"/>
              <a:buChar char="•"/>
            </a:pPr>
            <a:r>
              <a:rPr lang="en-US" sz="1900">
                <a:latin typeface="Helvetica Neue"/>
                <a:ea typeface="Helvetica Neue"/>
                <a:cs typeface="Helvetica Neue"/>
                <a:sym typeface="Helvetica Neue"/>
              </a:rPr>
              <a:t>Alcohol-related deaths accounted for 2.8% of all deaths in 2019 and 3.0% in 2020.</a:t>
            </a:r>
            <a:endParaRPr sz="1900">
              <a:latin typeface="Calibri"/>
              <a:ea typeface="Calibri"/>
              <a:cs typeface="Calibri"/>
              <a:sym typeface="Calibri"/>
            </a:endParaRPr>
          </a:p>
          <a:p>
            <a:pPr marL="342900" lvl="0" indent="-231775" algn="l" rtl="0">
              <a:spcBef>
                <a:spcPts val="350"/>
              </a:spcBef>
              <a:spcAft>
                <a:spcPts val="0"/>
              </a:spcAft>
              <a:buClr>
                <a:schemeClr val="dk1"/>
              </a:buClr>
              <a:buSzPct val="100000"/>
              <a:buNone/>
            </a:pPr>
            <a:endParaRPr/>
          </a:p>
        </p:txBody>
      </p:sp>
      <p:pic>
        <p:nvPicPr>
          <p:cNvPr id="383" name="Google Shape;383;p49"/>
          <p:cNvPicPr preferRelativeResize="0"/>
          <p:nvPr/>
        </p:nvPicPr>
        <p:blipFill rotWithShape="1">
          <a:blip r:embed="rId3">
            <a:alphaModFix/>
          </a:blip>
          <a:srcRect/>
          <a:stretch/>
        </p:blipFill>
        <p:spPr>
          <a:xfrm>
            <a:off x="7315200" y="4400550"/>
            <a:ext cx="1676400" cy="609599"/>
          </a:xfrm>
          <a:prstGeom prst="rect">
            <a:avLst/>
          </a:prstGeom>
          <a:noFill/>
          <a:ln>
            <a:noFill/>
          </a:ln>
        </p:spPr>
      </p:pic>
      <p:pic>
        <p:nvPicPr>
          <p:cNvPr id="384" name="Google Shape;384;p49"/>
          <p:cNvPicPr preferRelativeResize="0"/>
          <p:nvPr/>
        </p:nvPicPr>
        <p:blipFill rotWithShape="1">
          <a:blip r:embed="rId4">
            <a:alphaModFix/>
          </a:blip>
          <a:srcRect/>
          <a:stretch/>
        </p:blipFill>
        <p:spPr>
          <a:xfrm>
            <a:off x="381000" y="1123949"/>
            <a:ext cx="4114800" cy="3505201"/>
          </a:xfrm>
          <a:prstGeom prst="rect">
            <a:avLst/>
          </a:prstGeom>
          <a:noFill/>
          <a:ln>
            <a:noFill/>
          </a:ln>
        </p:spPr>
      </p:pic>
      <p:sp>
        <p:nvSpPr>
          <p:cNvPr id="385" name="Google Shape;385;p49"/>
          <p:cNvSpPr txBox="1"/>
          <p:nvPr/>
        </p:nvSpPr>
        <p:spPr>
          <a:xfrm>
            <a:off x="914400" y="2329488"/>
            <a:ext cx="3429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1" i="0" u="none" strike="noStrike" cap="none">
                <a:solidFill>
                  <a:srgbClr val="333333"/>
                </a:solidFill>
                <a:latin typeface="Helvetica Neue"/>
                <a:ea typeface="Helvetica Neue"/>
                <a:cs typeface="Helvetica Neue"/>
                <a:sym typeface="Helvetica Neue"/>
              </a:rPr>
              <a:t>Figure.  Monthly Alcohol-Related Deaths Among People 16 Years and Older</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0"/>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800"/>
              <a:buFont typeface="Arial"/>
              <a:buNone/>
            </a:pPr>
            <a:r>
              <a:rPr lang="en-US" sz="2800"/>
              <a:t>Mental Health Impacts of the COVID-19 Pandemic</a:t>
            </a:r>
            <a:endParaRPr/>
          </a:p>
        </p:txBody>
      </p:sp>
      <p:sp>
        <p:nvSpPr>
          <p:cNvPr id="392" name="Google Shape;392;p50"/>
          <p:cNvSpPr txBox="1">
            <a:spLocks noGrp="1"/>
          </p:cNvSpPr>
          <p:nvPr>
            <p:ph type="body" idx="1"/>
          </p:nvPr>
        </p:nvSpPr>
        <p:spPr>
          <a:xfrm>
            <a:off x="457200" y="971550"/>
            <a:ext cx="4038600" cy="362267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300"/>
              <a:buChar char="•"/>
            </a:pPr>
            <a:r>
              <a:rPr lang="en-US" sz="1300" b="1"/>
              <a:t>Research highlights increases in anxiety, depression, and traumatic stress, as well as stress and loneliness, in the US</a:t>
            </a:r>
            <a:endParaRPr/>
          </a:p>
          <a:p>
            <a:pPr marL="342900" lvl="0" indent="-342900" algn="l" rtl="0">
              <a:spcBef>
                <a:spcPts val="260"/>
              </a:spcBef>
              <a:spcAft>
                <a:spcPts val="0"/>
              </a:spcAft>
              <a:buClr>
                <a:schemeClr val="dk1"/>
              </a:buClr>
              <a:buSzPts val="1300"/>
              <a:buChar char="•"/>
            </a:pPr>
            <a:r>
              <a:rPr lang="en-US" sz="1300" b="1"/>
              <a:t>Overall Mental Health: </a:t>
            </a:r>
            <a:r>
              <a:rPr lang="en-US" sz="1300"/>
              <a:t>The APA’s annual survey on stress and mental health, conducted in August 2020, included 3,409 adults and 1,026 teens. 19% of adults described their mental health as worse in 2020, compared with 2019.</a:t>
            </a:r>
            <a:endParaRPr/>
          </a:p>
          <a:p>
            <a:pPr marL="342900" lvl="0" indent="-342900" algn="l" rtl="0">
              <a:spcBef>
                <a:spcPts val="260"/>
              </a:spcBef>
              <a:spcAft>
                <a:spcPts val="0"/>
              </a:spcAft>
              <a:buClr>
                <a:schemeClr val="dk1"/>
              </a:buClr>
              <a:buSzPts val="1300"/>
              <a:buChar char="•"/>
            </a:pPr>
            <a:r>
              <a:rPr lang="en-US" sz="1300" b="1"/>
              <a:t>Stress: </a:t>
            </a:r>
            <a:r>
              <a:rPr lang="en-US" sz="1300"/>
              <a:t>78% of adult respondents reported the COVID-19 pandemic as a significant source of stress in their lives, 67% of adults reported increased stress during the pandemic, 49% of adults reported negative effects of increased stress (increased bodily tension 21%, being very quick to anger 20%, unexpected mood swings 20%, screaming or yelling at a loved one 19%)</a:t>
            </a:r>
            <a:endParaRPr/>
          </a:p>
        </p:txBody>
      </p:sp>
      <p:sp>
        <p:nvSpPr>
          <p:cNvPr id="393" name="Google Shape;393;p50"/>
          <p:cNvSpPr txBox="1">
            <a:spLocks noGrp="1"/>
          </p:cNvSpPr>
          <p:nvPr>
            <p:ph type="body" idx="2"/>
          </p:nvPr>
        </p:nvSpPr>
        <p:spPr>
          <a:xfrm>
            <a:off x="4648200" y="1200150"/>
            <a:ext cx="4038600" cy="3394075"/>
          </a:xfrm>
          <a:prstGeom prst="rect">
            <a:avLst/>
          </a:prstGeom>
          <a:noFill/>
          <a:ln>
            <a:noFill/>
          </a:ln>
        </p:spPr>
        <p:txBody>
          <a:bodyPr spcFirstLastPara="1" wrap="square" lIns="91425" tIns="45700" rIns="91425" bIns="45700" anchor="t" anchorCtr="0">
            <a:normAutofit fontScale="47500" lnSpcReduction="20000"/>
          </a:bodyPr>
          <a:lstStyle/>
          <a:p>
            <a:pPr marL="342900" lvl="0" indent="-342900" algn="l" rtl="0">
              <a:spcBef>
                <a:spcPts val="0"/>
              </a:spcBef>
              <a:spcAft>
                <a:spcPts val="0"/>
              </a:spcAft>
              <a:buClr>
                <a:schemeClr val="dk1"/>
              </a:buClr>
              <a:buSzPct val="100000"/>
              <a:buChar char="•"/>
            </a:pPr>
            <a:r>
              <a:rPr lang="en-US" sz="2800" b="1"/>
              <a:t>Anxiety: </a:t>
            </a:r>
            <a:r>
              <a:rPr lang="en-US" sz="2800"/>
              <a:t>Studies have found more individuals meeting criteria for generalized anxiety disorder (GAD) during the COVID-19 pandemic; in a survey of adults in June 2020, 26% of respondents were symptomatic for GAD (3x the % of persons in 2019); in the UK, 24.3% of adults surveyed met criteria for GAD, compared with 5% in 2019.</a:t>
            </a:r>
            <a:endParaRPr/>
          </a:p>
          <a:p>
            <a:pPr marL="342900" lvl="0" indent="-342900" algn="l" rtl="0">
              <a:spcBef>
                <a:spcPts val="266"/>
              </a:spcBef>
              <a:spcAft>
                <a:spcPts val="0"/>
              </a:spcAft>
              <a:buClr>
                <a:schemeClr val="dk1"/>
              </a:buClr>
              <a:buSzPct val="100000"/>
              <a:buChar char="•"/>
            </a:pPr>
            <a:r>
              <a:rPr lang="en-US" sz="2800" b="1"/>
              <a:t>Depression: </a:t>
            </a:r>
            <a:r>
              <a:rPr lang="en-US" sz="2800"/>
              <a:t>In June 2020, researchers found that 24.3% of adult respondents were symptomatic for depression (4x the % of persons in 2019); in another study in March-April 2020, prevalence of symptoms of depression increased in every severity category, and more than tripled in the study population, from before to during the pandemic</a:t>
            </a:r>
            <a:endParaRPr/>
          </a:p>
        </p:txBody>
      </p:sp>
      <p:pic>
        <p:nvPicPr>
          <p:cNvPr id="394" name="Google Shape;394;p50"/>
          <p:cNvPicPr preferRelativeResize="0"/>
          <p:nvPr/>
        </p:nvPicPr>
        <p:blipFill rotWithShape="1">
          <a:blip r:embed="rId3">
            <a:alphaModFix/>
          </a:blip>
          <a:srcRect/>
          <a:stretch/>
        </p:blipFill>
        <p:spPr>
          <a:xfrm>
            <a:off x="7315200" y="4400550"/>
            <a:ext cx="1676400" cy="6095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1"/>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000"/>
              <a:buFont typeface="Arial"/>
              <a:buNone/>
            </a:pPr>
            <a:r>
              <a:rPr lang="en-US" sz="2000"/>
              <a:t>Disparate Impacts of the COVID-19 Pandemic on Special Populations</a:t>
            </a:r>
            <a:endParaRPr/>
          </a:p>
        </p:txBody>
      </p:sp>
      <p:sp>
        <p:nvSpPr>
          <p:cNvPr id="401" name="Google Shape;401;p51"/>
          <p:cNvSpPr txBox="1">
            <a:spLocks noGrp="1"/>
          </p:cNvSpPr>
          <p:nvPr>
            <p:ph type="body" idx="1"/>
          </p:nvPr>
        </p:nvSpPr>
        <p:spPr>
          <a:xfrm>
            <a:off x="457200" y="1200150"/>
            <a:ext cx="4038600" cy="3394075"/>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Char char="•"/>
            </a:pPr>
            <a:r>
              <a:rPr lang="en-US" sz="2000" dirty="0"/>
              <a:t>Increased vulnerability for mental health symptoms, substance use, and suicidality in:</a:t>
            </a:r>
            <a:endParaRPr dirty="0"/>
          </a:p>
          <a:p>
            <a:pPr marL="742950" lvl="1" indent="-285750" algn="l" rtl="0">
              <a:spcBef>
                <a:spcPts val="224"/>
              </a:spcBef>
              <a:spcAft>
                <a:spcPts val="0"/>
              </a:spcAft>
              <a:buClr>
                <a:schemeClr val="dk1"/>
              </a:buClr>
              <a:buSzPct val="100000"/>
              <a:buFont typeface="Arial"/>
              <a:buChar char="-"/>
            </a:pPr>
            <a:r>
              <a:rPr lang="en-US" sz="1600" b="1" dirty="0"/>
              <a:t>Youth (especially 18-24 years old): </a:t>
            </a:r>
            <a:r>
              <a:rPr lang="en-US" sz="1600" dirty="0"/>
              <a:t>increased anxiety (45.4%), anxiety and depression (62.9%), pandemic-related trauma (PTSD) (31.8%), serious psychological distress (24%), loneliness (63%), substance use (24.7%), serious consideration of suicide (24.7%)</a:t>
            </a:r>
            <a:endParaRPr dirty="0"/>
          </a:p>
          <a:p>
            <a:pPr marL="742950" lvl="1" indent="-285750" algn="l" rtl="0">
              <a:spcBef>
                <a:spcPts val="224"/>
              </a:spcBef>
              <a:spcAft>
                <a:spcPts val="0"/>
              </a:spcAft>
              <a:buClr>
                <a:schemeClr val="dk1"/>
              </a:buClr>
              <a:buSzPct val="100000"/>
              <a:buFont typeface="Arial"/>
              <a:buChar char="-"/>
            </a:pPr>
            <a:r>
              <a:rPr lang="en-US" sz="1600" b="1" dirty="0"/>
              <a:t>Women: </a:t>
            </a:r>
            <a:r>
              <a:rPr lang="en-US" sz="1600" dirty="0"/>
              <a:t>more likely to be exposed to stressors and to appraise events as more stressful, increased alcohol consumption; pregnant and parenting persons: increased anxiety (36.3%) and depression (43.4%)</a:t>
            </a:r>
            <a:endParaRPr dirty="0"/>
          </a:p>
          <a:p>
            <a:pPr marL="742950" lvl="1" indent="-285750" algn="l" rtl="0">
              <a:spcBef>
                <a:spcPts val="224"/>
              </a:spcBef>
              <a:spcAft>
                <a:spcPts val="0"/>
              </a:spcAft>
              <a:buClr>
                <a:schemeClr val="dk1"/>
              </a:buClr>
              <a:buSzPct val="100000"/>
              <a:buFont typeface="Arial"/>
              <a:buChar char="-"/>
            </a:pPr>
            <a:r>
              <a:rPr lang="en-US" sz="1600" b="1" dirty="0"/>
              <a:t>Healthcare workers: </a:t>
            </a:r>
            <a:r>
              <a:rPr lang="en-US" sz="1600" b="1" i="1" dirty="0"/>
              <a:t>increased job-related anxiety (increase from 1%-&gt;27%), increased GAD (15.8%), depression (14%), and PTSD (23.1%) </a:t>
            </a:r>
            <a:endParaRPr b="1" i="1" dirty="0"/>
          </a:p>
          <a:p>
            <a:pPr marL="742950" lvl="1" indent="-285750" algn="l" rtl="0">
              <a:spcBef>
                <a:spcPts val="224"/>
              </a:spcBef>
              <a:spcAft>
                <a:spcPts val="0"/>
              </a:spcAft>
              <a:buClr>
                <a:schemeClr val="dk1"/>
              </a:buClr>
              <a:buSzPct val="100000"/>
              <a:buFont typeface="Arial"/>
              <a:buChar char="-"/>
            </a:pPr>
            <a:r>
              <a:rPr lang="en-US" sz="1600" b="1" dirty="0"/>
              <a:t>Racial/ethnic minoritized communities: </a:t>
            </a:r>
            <a:r>
              <a:rPr lang="en-US" sz="1600" dirty="0"/>
              <a:t>disproportionate COVID-19 deaths, substance use, serious consideration of suicide, depression, anxiety, serious psychological distress, and PTSD compared with their non-BIPOC counterparts</a:t>
            </a:r>
            <a:endParaRPr dirty="0"/>
          </a:p>
        </p:txBody>
      </p:sp>
      <p:sp>
        <p:nvSpPr>
          <p:cNvPr id="402" name="Google Shape;402;p51"/>
          <p:cNvSpPr txBox="1">
            <a:spLocks noGrp="1"/>
          </p:cNvSpPr>
          <p:nvPr>
            <p:ph type="body" idx="2"/>
          </p:nvPr>
        </p:nvSpPr>
        <p:spPr>
          <a:xfrm>
            <a:off x="4648200" y="1200150"/>
            <a:ext cx="4038600" cy="3394075"/>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Char char="•"/>
            </a:pPr>
            <a:r>
              <a:rPr lang="en-US" sz="2000"/>
              <a:t>Increased vulnerability for mental health symptoms, substance use, and suicidality in:</a:t>
            </a:r>
            <a:endParaRPr/>
          </a:p>
          <a:p>
            <a:pPr marL="742950" lvl="1" indent="-285750" algn="l" rtl="0">
              <a:spcBef>
                <a:spcPts val="224"/>
              </a:spcBef>
              <a:spcAft>
                <a:spcPts val="0"/>
              </a:spcAft>
              <a:buClr>
                <a:schemeClr val="dk1"/>
              </a:buClr>
              <a:buSzPct val="100000"/>
              <a:buFont typeface="Arial"/>
              <a:buChar char="-"/>
            </a:pPr>
            <a:r>
              <a:rPr lang="en-US" sz="1600" b="1"/>
              <a:t>Individuals with lower incomes and less money in savings: </a:t>
            </a:r>
            <a:r>
              <a:rPr lang="en-US" sz="1600"/>
              <a:t>increased serious psychological distress (those with a household income of &lt; $35,000/year and &lt; $5000 in savings)</a:t>
            </a:r>
            <a:endParaRPr/>
          </a:p>
          <a:p>
            <a:pPr marL="742950" lvl="1" indent="-285750" algn="l" rtl="0">
              <a:spcBef>
                <a:spcPts val="224"/>
              </a:spcBef>
              <a:spcAft>
                <a:spcPts val="0"/>
              </a:spcAft>
              <a:buClr>
                <a:schemeClr val="dk1"/>
              </a:buClr>
              <a:buSzPct val="100000"/>
              <a:buFont typeface="Arial"/>
              <a:buChar char="-"/>
            </a:pPr>
            <a:r>
              <a:rPr lang="en-US" sz="1600" b="1"/>
              <a:t>Individuals who are homeless: </a:t>
            </a:r>
            <a:r>
              <a:rPr lang="en-US" sz="1600"/>
              <a:t>(18-25 yo): increased anxiety (44%), hopelessness (48%), loneliness (38%), depression (36%), sleep problems (34%); pregnant persons/IPV (intimate partner violence) survivors: IPV as a risk factor for depression, PTSD, and suicidality and childhood sexual abuse, sex and human trafficking, and sexual assault are often precursors for women and pregnant persons who are homeless</a:t>
            </a:r>
            <a:endParaRPr/>
          </a:p>
          <a:p>
            <a:pPr marL="742950" lvl="1" indent="-285750" algn="l" rtl="0">
              <a:spcBef>
                <a:spcPts val="224"/>
              </a:spcBef>
              <a:spcAft>
                <a:spcPts val="0"/>
              </a:spcAft>
              <a:buClr>
                <a:schemeClr val="dk1"/>
              </a:buClr>
              <a:buSzPct val="100000"/>
              <a:buFont typeface="Arial"/>
              <a:buChar char="-"/>
            </a:pPr>
            <a:r>
              <a:rPr lang="en-US" sz="1600" b="1"/>
              <a:t>Older adults: </a:t>
            </a:r>
            <a:r>
              <a:rPr lang="en-US" sz="1600"/>
              <a:t>increased serious psychological stress (though reported less frequently than in younger adults), negative health impacts, feeling very lonely, and a negative impact on relationships</a:t>
            </a:r>
            <a:endParaRPr/>
          </a:p>
          <a:p>
            <a:pPr marL="0" lvl="0" indent="0" algn="l" rtl="0">
              <a:spcBef>
                <a:spcPts val="392"/>
              </a:spcBef>
              <a:spcAft>
                <a:spcPts val="0"/>
              </a:spcAft>
              <a:buClr>
                <a:schemeClr val="dk1"/>
              </a:buClr>
              <a:buSzPct val="100000"/>
              <a:buNone/>
            </a:pPr>
            <a:endParaRPr/>
          </a:p>
        </p:txBody>
      </p:sp>
      <p:pic>
        <p:nvPicPr>
          <p:cNvPr id="403" name="Google Shape;403;p51"/>
          <p:cNvPicPr preferRelativeResize="0"/>
          <p:nvPr/>
        </p:nvPicPr>
        <p:blipFill rotWithShape="1">
          <a:blip r:embed="rId3">
            <a:alphaModFix/>
          </a:blip>
          <a:srcRect/>
          <a:stretch/>
        </p:blipFill>
        <p:spPr>
          <a:xfrm>
            <a:off x="7315200" y="4400550"/>
            <a:ext cx="1676400" cy="6095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2"/>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000"/>
              <a:buFont typeface="Arial"/>
              <a:buNone/>
            </a:pPr>
            <a:r>
              <a:rPr lang="en-US" sz="2000"/>
              <a:t>Substance Use-Related Impacts of the COVID-19 Pandemic</a:t>
            </a:r>
            <a:endParaRPr/>
          </a:p>
        </p:txBody>
      </p:sp>
      <p:sp>
        <p:nvSpPr>
          <p:cNvPr id="410" name="Google Shape;410;p52"/>
          <p:cNvSpPr txBox="1">
            <a:spLocks noGrp="1"/>
          </p:cNvSpPr>
          <p:nvPr>
            <p:ph type="body" idx="1"/>
          </p:nvPr>
        </p:nvSpPr>
        <p:spPr>
          <a:xfrm>
            <a:off x="457200" y="1063626"/>
            <a:ext cx="8229600" cy="35306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en-US" sz="2000" b="1"/>
              <a:t>Increases in Substance Use: </a:t>
            </a:r>
            <a:r>
              <a:rPr lang="en-US" sz="2000"/>
              <a:t>On a survey in June 2020, 13% of adult respondents reported they had begun, or increased substance use to cope with stress or emotions due to COVID-19. Research has found increases specifically in alcohol use (documented in separate slides).</a:t>
            </a:r>
            <a:endParaRPr/>
          </a:p>
          <a:p>
            <a:pPr marL="342900" lvl="0" indent="-342900" algn="l" rtl="0">
              <a:spcBef>
                <a:spcPts val="400"/>
              </a:spcBef>
              <a:spcAft>
                <a:spcPts val="0"/>
              </a:spcAft>
              <a:buClr>
                <a:schemeClr val="dk1"/>
              </a:buClr>
              <a:buSzPts val="2000"/>
              <a:buChar char="•"/>
            </a:pPr>
            <a:r>
              <a:rPr lang="en-US" sz="2000" b="1"/>
              <a:t>Changes in Substance Use Disorder Treatment: </a:t>
            </a:r>
            <a:r>
              <a:rPr lang="en-US" sz="2000"/>
              <a:t>Rapid transition to telehealth (audio/video and audio only) in March 2020; loosening of federal and state regulations to allow for expanded use of telehealth during the PHE; benefits and drawbacks of telehealth noted by providers and patients</a:t>
            </a:r>
            <a:endParaRPr/>
          </a:p>
        </p:txBody>
      </p:sp>
      <p:pic>
        <p:nvPicPr>
          <p:cNvPr id="411" name="Google Shape;411;p52"/>
          <p:cNvPicPr preferRelativeResize="0"/>
          <p:nvPr/>
        </p:nvPicPr>
        <p:blipFill rotWithShape="1">
          <a:blip r:embed="rId3">
            <a:alphaModFix/>
          </a:blip>
          <a:srcRect/>
          <a:stretch/>
        </p:blipFill>
        <p:spPr>
          <a:xfrm>
            <a:off x="7315200" y="4400550"/>
            <a:ext cx="1676400" cy="6095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3"/>
          <p:cNvSpPr txBox="1">
            <a:spLocks noGrp="1"/>
          </p:cNvSpPr>
          <p:nvPr>
            <p:ph type="title"/>
          </p:nvPr>
        </p:nvSpPr>
        <p:spPr>
          <a:xfrm>
            <a:off x="457200" y="454151"/>
            <a:ext cx="8229600" cy="6095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ct val="55000"/>
              <a:buFont typeface="Arial"/>
              <a:buNone/>
            </a:pPr>
            <a:r>
              <a:rPr lang="en-US" sz="2000" dirty="0"/>
              <a:t>The Impact of COVID-19 on Physician Burnout Globally: A Review</a:t>
            </a:r>
            <a:endParaRPr sz="2000" dirty="0"/>
          </a:p>
          <a:p>
            <a:pPr marL="0" lvl="0" indent="0" algn="ctr" rtl="0">
              <a:spcBef>
                <a:spcPts val="0"/>
              </a:spcBef>
              <a:spcAft>
                <a:spcPts val="0"/>
              </a:spcAft>
              <a:buClr>
                <a:schemeClr val="dk1"/>
              </a:buClr>
              <a:buSzPct val="100000"/>
              <a:buFont typeface="Arial"/>
              <a:buNone/>
            </a:pPr>
            <a:endParaRPr sz="2000" dirty="0"/>
          </a:p>
        </p:txBody>
      </p:sp>
      <p:sp>
        <p:nvSpPr>
          <p:cNvPr id="418" name="Google Shape;418;p53"/>
          <p:cNvSpPr txBox="1">
            <a:spLocks noGrp="1"/>
          </p:cNvSpPr>
          <p:nvPr>
            <p:ph type="body" idx="1"/>
          </p:nvPr>
        </p:nvSpPr>
        <p:spPr>
          <a:xfrm>
            <a:off x="457200" y="867335"/>
            <a:ext cx="8229600" cy="3726991"/>
          </a:xfrm>
          <a:prstGeom prst="rect">
            <a:avLst/>
          </a:prstGeom>
          <a:noFill/>
          <a:ln>
            <a:noFill/>
          </a:ln>
        </p:spPr>
        <p:txBody>
          <a:bodyPr spcFirstLastPara="1" wrap="square" lIns="91425" tIns="45700" rIns="91425" bIns="45700" anchor="t" anchorCtr="0">
            <a:normAutofit fontScale="62500" lnSpcReduction="20000"/>
          </a:bodyPr>
          <a:lstStyle/>
          <a:p>
            <a:pPr marL="342900" lvl="0" indent="-294409" algn="l" rtl="0">
              <a:spcBef>
                <a:spcPts val="400"/>
              </a:spcBef>
              <a:spcAft>
                <a:spcPts val="0"/>
              </a:spcAft>
              <a:buSzPct val="100000"/>
              <a:buChar char="•"/>
            </a:pPr>
            <a:r>
              <a:rPr lang="en-US" sz="1900" b="1" u="sng" dirty="0"/>
              <a:t>Background</a:t>
            </a:r>
            <a:r>
              <a:rPr lang="en-US" sz="1900" b="1" dirty="0"/>
              <a:t>: The current pandemic, COVID-19, has added to the already high levels of stress that medical professionals face globally. While most health professionals have had to shoulder the burden, physicians are not often recognized as being vulnerable and hence little attention is paid to morbidity and mortality within this group. </a:t>
            </a:r>
            <a:endParaRPr sz="1900" b="1" dirty="0"/>
          </a:p>
          <a:p>
            <a:pPr marL="342900" lvl="0" indent="-281709" algn="l" rtl="0">
              <a:spcBef>
                <a:spcPts val="400"/>
              </a:spcBef>
              <a:spcAft>
                <a:spcPts val="0"/>
              </a:spcAft>
              <a:buSzPct val="100000"/>
              <a:buChar char="•"/>
            </a:pPr>
            <a:r>
              <a:rPr lang="en-US" sz="1900" b="1" u="sng" dirty="0"/>
              <a:t>Objective</a:t>
            </a:r>
            <a:r>
              <a:rPr lang="en-US" sz="1900" b="1" dirty="0"/>
              <a:t>: To </a:t>
            </a:r>
            <a:r>
              <a:rPr lang="en-US" sz="1900" b="1" dirty="0" err="1"/>
              <a:t>analyse</a:t>
            </a:r>
            <a:r>
              <a:rPr lang="en-US" sz="1900" b="1" dirty="0"/>
              <a:t> and </a:t>
            </a:r>
            <a:r>
              <a:rPr lang="en-US" sz="1900" b="1" dirty="0" err="1"/>
              <a:t>summarise</a:t>
            </a:r>
            <a:r>
              <a:rPr lang="en-US" sz="1900" b="1" dirty="0"/>
              <a:t> the current knowledge on factors/potential factors contributing to burnout amongst healthcare professionals amidst the pandemic. This review also makes a few recommendations on how best to prepare intervention </a:t>
            </a:r>
            <a:r>
              <a:rPr lang="en-US" sz="1900" b="1" dirty="0" err="1"/>
              <a:t>programmes</a:t>
            </a:r>
            <a:r>
              <a:rPr lang="en-US" sz="1900" b="1" dirty="0"/>
              <a:t> for physicians. </a:t>
            </a:r>
            <a:endParaRPr sz="1900" b="1" dirty="0"/>
          </a:p>
          <a:p>
            <a:pPr marL="342900" lvl="0" indent="-281709" algn="l" rtl="0">
              <a:spcBef>
                <a:spcPts val="400"/>
              </a:spcBef>
              <a:spcAft>
                <a:spcPts val="0"/>
              </a:spcAft>
              <a:buSzPct val="100000"/>
              <a:buChar char="•"/>
            </a:pPr>
            <a:r>
              <a:rPr lang="en-US" sz="1900" b="1" u="sng" dirty="0"/>
              <a:t>Methods</a:t>
            </a:r>
            <a:r>
              <a:rPr lang="en-US" sz="1900" b="1" dirty="0"/>
              <a:t>: In August 2020, a systematic review was performed using the database Medline and Embase (OVID) to search for relevant papers on the impact of COVID-19 on physician burnout–the database was searched for terms such as “COVID-19 OR pandemic” AND “burnout” AND “healthcare professional OR physician”. A manual search was done for other relevant studies included in this review. </a:t>
            </a:r>
            <a:endParaRPr sz="1900" b="1" dirty="0"/>
          </a:p>
          <a:p>
            <a:pPr marL="342900" lvl="0" indent="-281709" algn="l" rtl="0">
              <a:spcBef>
                <a:spcPts val="400"/>
              </a:spcBef>
              <a:spcAft>
                <a:spcPts val="0"/>
              </a:spcAft>
              <a:buSzPct val="100000"/>
              <a:buChar char="•"/>
            </a:pPr>
            <a:r>
              <a:rPr lang="en-US" sz="1900" b="1" u="sng" dirty="0"/>
              <a:t>Results</a:t>
            </a:r>
            <a:r>
              <a:rPr lang="en-US" sz="1900" b="1" dirty="0"/>
              <a:t>: Five primary studies met the inclusion criteria. A further nine studies were included which evaluated the impact of occupational factors (n = 2), gender differences (n = 4) and increased workload/sleep deprivation (n = 3) on burnout prior to the pandemic. Additionally, five reviews were </a:t>
            </a:r>
            <a:r>
              <a:rPr lang="en-US" sz="1900" b="1" dirty="0" err="1"/>
              <a:t>analysed</a:t>
            </a:r>
            <a:r>
              <a:rPr lang="en-US" sz="1900" b="1" dirty="0"/>
              <a:t> to support our recommendations. Results from the studies generally showed that the introduction of COVID-19 has heightened existing challenges that physicians face such as increasing workload, which is directly correlated with increased burnout. However, exposure to COVID-19 does not necessarily correlate with increased burnout and is an area for more research. </a:t>
            </a:r>
            <a:endParaRPr sz="1900" b="1" dirty="0"/>
          </a:p>
          <a:p>
            <a:pPr marL="342900" lvl="0" indent="-281709" algn="l" rtl="0">
              <a:spcBef>
                <a:spcPts val="400"/>
              </a:spcBef>
              <a:spcAft>
                <a:spcPts val="0"/>
              </a:spcAft>
              <a:buSzPct val="100000"/>
              <a:buChar char="•"/>
            </a:pPr>
            <a:r>
              <a:rPr lang="en-US" sz="1900" b="1" u="sng" dirty="0"/>
              <a:t>Conclusions</a:t>
            </a:r>
            <a:r>
              <a:rPr lang="en-US" sz="1900" b="1" dirty="0"/>
              <a:t>: </a:t>
            </a:r>
            <a:r>
              <a:rPr lang="en-US" sz="1900" b="1" i="1" dirty="0"/>
              <a:t>There is some evidence showing that techniques such as mindfulness may help relieve burnout. However, given the small number of studies focusing on physician burnout amidst a pandemic, conclusions should be taken with caution. More studies are needed to support these findings.</a:t>
            </a:r>
            <a:endParaRPr sz="1900" b="1" i="1" dirty="0"/>
          </a:p>
          <a:p>
            <a:pPr marL="0" lvl="0" indent="0" algn="l" rtl="0">
              <a:spcBef>
                <a:spcPts val="400"/>
              </a:spcBef>
              <a:spcAft>
                <a:spcPts val="0"/>
              </a:spcAft>
              <a:buNone/>
            </a:pPr>
            <a:endParaRPr sz="2000" b="1" dirty="0"/>
          </a:p>
        </p:txBody>
      </p:sp>
      <p:pic>
        <p:nvPicPr>
          <p:cNvPr id="419" name="Google Shape;419;p53"/>
          <p:cNvPicPr preferRelativeResize="0"/>
          <p:nvPr/>
        </p:nvPicPr>
        <p:blipFill rotWithShape="1">
          <a:blip r:embed="rId3">
            <a:alphaModFix/>
          </a:blip>
          <a:srcRect/>
          <a:stretch/>
        </p:blipFill>
        <p:spPr>
          <a:xfrm>
            <a:off x="7315200" y="4400550"/>
            <a:ext cx="1676401" cy="60959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54"/>
          <p:cNvPicPr preferRelativeResize="0"/>
          <p:nvPr/>
        </p:nvPicPr>
        <p:blipFill rotWithShape="1">
          <a:blip r:embed="rId3">
            <a:alphaModFix/>
          </a:blip>
          <a:srcRect/>
          <a:stretch/>
        </p:blipFill>
        <p:spPr>
          <a:xfrm>
            <a:off x="7086600" y="4476750"/>
            <a:ext cx="1904999" cy="533399"/>
          </a:xfrm>
          <a:prstGeom prst="rect">
            <a:avLst/>
          </a:prstGeom>
          <a:noFill/>
          <a:ln>
            <a:noFill/>
          </a:ln>
        </p:spPr>
      </p:pic>
      <p:sp>
        <p:nvSpPr>
          <p:cNvPr id="426" name="Google Shape;426;p54"/>
          <p:cNvSpPr txBox="1">
            <a:spLocks noGrp="1"/>
          </p:cNvSpPr>
          <p:nvPr>
            <p:ph type="title"/>
          </p:nvPr>
        </p:nvSpPr>
        <p:spPr>
          <a:xfrm>
            <a:off x="457200" y="530375"/>
            <a:ext cx="8229600" cy="533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1840"/>
              <a:t>The changing face of medical professionalism and the impact of COVID-19</a:t>
            </a:r>
            <a:endParaRPr sz="1840"/>
          </a:p>
          <a:p>
            <a:pPr marL="0" lvl="0" indent="0" algn="ctr" rtl="0">
              <a:spcBef>
                <a:spcPts val="0"/>
              </a:spcBef>
              <a:spcAft>
                <a:spcPts val="0"/>
              </a:spcAft>
              <a:buClr>
                <a:schemeClr val="dk1"/>
              </a:buClr>
              <a:buSzPts val="3960"/>
              <a:buFont typeface="Arial"/>
              <a:buNone/>
            </a:pPr>
            <a:endParaRPr sz="2640"/>
          </a:p>
        </p:txBody>
      </p:sp>
      <p:sp>
        <p:nvSpPr>
          <p:cNvPr id="427" name="Google Shape;427;p54"/>
          <p:cNvSpPr txBox="1">
            <a:spLocks noGrp="1"/>
          </p:cNvSpPr>
          <p:nvPr>
            <p:ph type="body" idx="1"/>
          </p:nvPr>
        </p:nvSpPr>
        <p:spPr>
          <a:xfrm>
            <a:off x="457200" y="1200150"/>
            <a:ext cx="8229600" cy="3394200"/>
          </a:xfrm>
          <a:prstGeom prst="rect">
            <a:avLst/>
          </a:prstGeom>
          <a:noFill/>
          <a:ln>
            <a:noFill/>
          </a:ln>
        </p:spPr>
        <p:txBody>
          <a:bodyPr spcFirstLastPara="1" wrap="square" lIns="91425" tIns="45700" rIns="91425" bIns="45700" anchor="t" anchorCtr="0">
            <a:normAutofit fontScale="92500" lnSpcReduction="20000"/>
          </a:bodyPr>
          <a:lstStyle/>
          <a:p>
            <a:pPr marL="457200" lvl="0" indent="-317182" algn="ctr" rtl="0">
              <a:spcBef>
                <a:spcPts val="0"/>
              </a:spcBef>
              <a:spcAft>
                <a:spcPts val="0"/>
              </a:spcAft>
              <a:buSzPct val="100000"/>
              <a:buChar char="-"/>
            </a:pPr>
            <a:r>
              <a:rPr lang="en-US" sz="1800" i="1"/>
              <a:t>Morale among doctors is generally declining—eg, a survey in the UK showed 54% of physicians reported morale as low or very low —and burnout is rising (prevalence about 66–80%). There is a crisis in staff retention in some countries with up to 48% doctors considering leaving the profession.</a:t>
            </a:r>
            <a:endParaRPr sz="1800" i="1"/>
          </a:p>
          <a:p>
            <a:pPr marL="457200" lvl="0" indent="-317182" algn="ctr" rtl="0">
              <a:spcBef>
                <a:spcPts val="0"/>
              </a:spcBef>
              <a:spcAft>
                <a:spcPts val="0"/>
              </a:spcAft>
              <a:buSzPct val="100000"/>
              <a:buChar char="-"/>
            </a:pPr>
            <a:endParaRPr sz="1800" i="1"/>
          </a:p>
          <a:p>
            <a:pPr marL="457200" lvl="0" indent="-317182" algn="ctr" rtl="0">
              <a:spcBef>
                <a:spcPts val="0"/>
              </a:spcBef>
              <a:spcAft>
                <a:spcPts val="0"/>
              </a:spcAft>
              <a:buSzPct val="100000"/>
              <a:buChar char="-"/>
            </a:pPr>
            <a:r>
              <a:rPr lang="en-US" sz="1800" i="1"/>
              <a:t>The COVID-19 pandemic has changed how health professionals work, how we behave and interact within our teams and organisations, our understandings of personal health and risk, inequalities between doctors with different risk factors, and wellbeing and mental health. Globally more than 300000 health-care workers have been infected with COVID-19 in 79 countries, over 7000 have died, and many more have suffered as a result of stress, burnout, and moral injury.</a:t>
            </a:r>
            <a:endParaRPr sz="1800" i="1"/>
          </a:p>
          <a:p>
            <a:pPr marL="457200" lvl="0" indent="0" algn="ctr" rtl="0">
              <a:spcBef>
                <a:spcPts val="0"/>
              </a:spcBef>
              <a:spcAft>
                <a:spcPts val="0"/>
              </a:spcAft>
              <a:buNone/>
            </a:pPr>
            <a:endParaRPr sz="1800" i="1"/>
          </a:p>
          <a:p>
            <a:pPr marL="457200" lvl="0" indent="-317182" algn="ctr" rtl="0">
              <a:spcBef>
                <a:spcPts val="0"/>
              </a:spcBef>
              <a:spcAft>
                <a:spcPts val="0"/>
              </a:spcAft>
              <a:buSzPct val="100000"/>
              <a:buChar char="-"/>
            </a:pPr>
            <a:r>
              <a:rPr lang="en-US" sz="1800" i="1"/>
              <a:t>Andrew F Goddard, MD and Mumtaz Patel, MD</a:t>
            </a:r>
            <a:endParaRPr sz="1800" i="1"/>
          </a:p>
          <a:p>
            <a:pPr marL="457200" lvl="0" indent="0" algn="ctr" rtl="0">
              <a:spcBef>
                <a:spcPts val="0"/>
              </a:spcBef>
              <a:spcAft>
                <a:spcPts val="0"/>
              </a:spcAft>
              <a:buNone/>
            </a:pPr>
            <a:r>
              <a:rPr lang="en-US" sz="1800" i="1"/>
              <a:t>London, February 2021</a:t>
            </a:r>
            <a:endParaRPr sz="1800" i="1"/>
          </a:p>
          <a:p>
            <a:pPr marL="457200" lvl="0" indent="0" algn="l" rtl="0">
              <a:spcBef>
                <a:spcPts val="0"/>
              </a:spcBef>
              <a:spcAft>
                <a:spcPts val="0"/>
              </a:spcAft>
              <a:buNone/>
            </a:pPr>
            <a:endParaRPr sz="1800" i="1"/>
          </a:p>
          <a:p>
            <a:pPr marL="0" lvl="0" indent="0" algn="ctr" rtl="0">
              <a:spcBef>
                <a:spcPts val="0"/>
              </a:spcBef>
              <a:spcAft>
                <a:spcPts val="0"/>
              </a:spcAft>
              <a:buClr>
                <a:schemeClr val="dk1"/>
              </a:buClr>
              <a:buSzPct val="44000"/>
              <a:buFont typeface="Arial"/>
              <a:buNone/>
            </a:pPr>
            <a:endParaRPr sz="2500" i="1"/>
          </a:p>
          <a:p>
            <a:pPr marL="0" lvl="0" indent="0" algn="ctr" rtl="0">
              <a:spcBef>
                <a:spcPts val="0"/>
              </a:spcBef>
              <a:spcAft>
                <a:spcPts val="0"/>
              </a:spcAft>
              <a:buClr>
                <a:schemeClr val="dk1"/>
              </a:buClr>
              <a:buSzPct val="100000"/>
              <a:buNone/>
            </a:pPr>
            <a:endParaRPr i="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5"/>
          <p:cNvSpPr txBox="1">
            <a:spLocks noGrp="1"/>
          </p:cNvSpPr>
          <p:nvPr>
            <p:ph type="title"/>
          </p:nvPr>
        </p:nvSpPr>
        <p:spPr>
          <a:xfrm>
            <a:off x="457200" y="875175"/>
            <a:ext cx="8229600" cy="1887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65999"/>
              <a:buFont typeface="Arial"/>
              <a:buNone/>
            </a:pPr>
            <a:r>
              <a:rPr lang="en-US" sz="1666"/>
              <a:t>The Impact of Physicians’ COVID-19 Pandemic Occupational Experiences on Mental Health</a:t>
            </a:r>
            <a:endParaRPr sz="1666"/>
          </a:p>
          <a:p>
            <a:pPr marL="0" lvl="0" indent="0" algn="ctr" rtl="0">
              <a:spcBef>
                <a:spcPts val="0"/>
              </a:spcBef>
              <a:spcAft>
                <a:spcPts val="0"/>
              </a:spcAft>
              <a:buClr>
                <a:schemeClr val="dk1"/>
              </a:buClr>
              <a:buSzPct val="55000"/>
              <a:buFont typeface="Arial"/>
              <a:buNone/>
            </a:pPr>
            <a:endParaRPr sz="2000"/>
          </a:p>
          <a:p>
            <a:pPr marL="0" lvl="0" indent="0" algn="ctr" rtl="0">
              <a:spcBef>
                <a:spcPts val="0"/>
              </a:spcBef>
              <a:spcAft>
                <a:spcPts val="0"/>
              </a:spcAft>
              <a:buClr>
                <a:schemeClr val="dk1"/>
              </a:buClr>
              <a:buSzPct val="100000"/>
              <a:buFont typeface="Arial"/>
              <a:buNone/>
            </a:pPr>
            <a:endParaRPr sz="2000"/>
          </a:p>
        </p:txBody>
      </p:sp>
      <p:sp>
        <p:nvSpPr>
          <p:cNvPr id="434" name="Google Shape;434;p55"/>
          <p:cNvSpPr txBox="1">
            <a:spLocks noGrp="1"/>
          </p:cNvSpPr>
          <p:nvPr>
            <p:ph type="body" idx="1"/>
          </p:nvPr>
        </p:nvSpPr>
        <p:spPr>
          <a:xfrm>
            <a:off x="457200" y="1063626"/>
            <a:ext cx="8229600" cy="3530700"/>
          </a:xfrm>
          <a:prstGeom prst="rect">
            <a:avLst/>
          </a:prstGeom>
          <a:noFill/>
          <a:ln>
            <a:noFill/>
          </a:ln>
        </p:spPr>
        <p:txBody>
          <a:bodyPr spcFirstLastPara="1" wrap="square" lIns="91425" tIns="45700" rIns="91425" bIns="45700" anchor="t" anchorCtr="0">
            <a:normAutofit fontScale="47500" lnSpcReduction="20000"/>
          </a:bodyPr>
          <a:lstStyle/>
          <a:p>
            <a:pPr marL="342900" lvl="0" indent="-313928" algn="l" rtl="0">
              <a:spcBef>
                <a:spcPts val="400"/>
              </a:spcBef>
              <a:spcAft>
                <a:spcPts val="0"/>
              </a:spcAft>
              <a:buSzPct val="100000"/>
              <a:buChar char="•"/>
            </a:pPr>
            <a:r>
              <a:rPr lang="en-US" sz="3250" b="1" u="sng" dirty="0"/>
              <a:t>Objective</a:t>
            </a:r>
            <a:r>
              <a:rPr lang="en-US" sz="3250" b="1" dirty="0"/>
              <a:t>: To examine the association between a number of negative COVID-19 occupational experiences and probable anxiety, depression, and PTSD among physicians. </a:t>
            </a:r>
            <a:endParaRPr sz="3250" b="1" dirty="0"/>
          </a:p>
          <a:p>
            <a:pPr marL="342900" lvl="0" indent="-313928" algn="l" rtl="0">
              <a:spcBef>
                <a:spcPts val="400"/>
              </a:spcBef>
              <a:spcAft>
                <a:spcPts val="0"/>
              </a:spcAft>
              <a:buSzPct val="100000"/>
              <a:buChar char="•"/>
            </a:pPr>
            <a:r>
              <a:rPr lang="en-US" sz="3250" b="1" u="sng" dirty="0"/>
              <a:t>Methods</a:t>
            </a:r>
            <a:r>
              <a:rPr lang="en-US" sz="3250" b="1" dirty="0"/>
              <a:t>: Cross-sectional examination of longitudinal registry data consisting of physician personal and occupational well-being. Multivariable logistic regressions were performed to determine the association between negative COVID-19 experiences and outcomes.</a:t>
            </a:r>
            <a:endParaRPr sz="3250" b="1" dirty="0"/>
          </a:p>
          <a:p>
            <a:pPr marL="342900" lvl="0" indent="-313928" algn="l" rtl="0">
              <a:spcBef>
                <a:spcPts val="400"/>
              </a:spcBef>
              <a:spcAft>
                <a:spcPts val="0"/>
              </a:spcAft>
              <a:buSzPct val="100000"/>
              <a:buChar char="•"/>
            </a:pPr>
            <a:r>
              <a:rPr lang="en-US" sz="3250" b="1" u="sng" dirty="0"/>
              <a:t>Results</a:t>
            </a:r>
            <a:r>
              <a:rPr lang="en-US" sz="3250" b="1" dirty="0"/>
              <a:t>: Of the 620 eligible physicians, approximately half were female (49%), and 71% white with a mean age of 46.51 (SD 13.28). A one-point increase in negative experience score was associated with a 23% increase in probable anxiety (OR 1.23, 95% CI: 1.14–1.34), a 23% increase in probable depression (OR 1.23, 95% CI: 1.13–1.33), and a 41% increase in probable PTSD (OR 1.41, 95% CI: 1.30–1.52). </a:t>
            </a:r>
            <a:endParaRPr sz="3250" b="1" dirty="0"/>
          </a:p>
          <a:p>
            <a:pPr marL="342900" lvl="0" indent="-313928" algn="l" rtl="0">
              <a:spcBef>
                <a:spcPts val="400"/>
              </a:spcBef>
              <a:spcAft>
                <a:spcPts val="0"/>
              </a:spcAft>
              <a:buSzPct val="100000"/>
              <a:buChar char="•"/>
            </a:pPr>
            <a:r>
              <a:rPr lang="en-US" sz="3250" b="1" u="sng" dirty="0"/>
              <a:t>Conclusions</a:t>
            </a:r>
            <a:r>
              <a:rPr lang="en-US" sz="3250" b="1" dirty="0"/>
              <a:t>: </a:t>
            </a:r>
            <a:r>
              <a:rPr lang="en-US" sz="3250" b="1" i="1" dirty="0"/>
              <a:t>Negative pandemic experiences were strongly associated with adverse mental health outcomes while greater resilience was protective.</a:t>
            </a:r>
            <a:endParaRPr sz="3250" b="1" i="1" dirty="0"/>
          </a:p>
          <a:p>
            <a:pPr marL="342900" lvl="0" indent="0" algn="l" rtl="0">
              <a:spcBef>
                <a:spcPts val="400"/>
              </a:spcBef>
              <a:spcAft>
                <a:spcPts val="0"/>
              </a:spcAft>
              <a:buNone/>
            </a:pPr>
            <a:endParaRPr sz="2181" b="1" u="sng" dirty="0"/>
          </a:p>
          <a:p>
            <a:pPr marL="0" lvl="0" indent="0" algn="l" rtl="0">
              <a:spcBef>
                <a:spcPts val="400"/>
              </a:spcBef>
              <a:spcAft>
                <a:spcPts val="0"/>
              </a:spcAft>
              <a:buNone/>
            </a:pPr>
            <a:endParaRPr sz="2000" b="1" dirty="0"/>
          </a:p>
        </p:txBody>
      </p:sp>
      <p:pic>
        <p:nvPicPr>
          <p:cNvPr id="435" name="Google Shape;435;p55"/>
          <p:cNvPicPr preferRelativeResize="0"/>
          <p:nvPr/>
        </p:nvPicPr>
        <p:blipFill rotWithShape="1">
          <a:blip r:embed="rId3">
            <a:alphaModFix/>
          </a:blip>
          <a:srcRect/>
          <a:stretch/>
        </p:blipFill>
        <p:spPr>
          <a:xfrm>
            <a:off x="7315200" y="4400550"/>
            <a:ext cx="1676401" cy="6095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6"/>
          <p:cNvSpPr txBox="1">
            <a:spLocks noGrp="1"/>
          </p:cNvSpPr>
          <p:nvPr>
            <p:ph type="title"/>
          </p:nvPr>
        </p:nvSpPr>
        <p:spPr>
          <a:xfrm>
            <a:off x="457200" y="875175"/>
            <a:ext cx="8229600" cy="1887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65999"/>
              <a:buFont typeface="Arial"/>
              <a:buNone/>
            </a:pPr>
            <a:r>
              <a:rPr lang="en-US" sz="1666"/>
              <a:t>COVID-19 crisis impact on the next generation of physicians: a survey of 800 medical students</a:t>
            </a:r>
            <a:endParaRPr sz="1666"/>
          </a:p>
          <a:p>
            <a:pPr marL="0" lvl="0" indent="0" algn="ctr" rtl="0">
              <a:spcBef>
                <a:spcPts val="0"/>
              </a:spcBef>
              <a:spcAft>
                <a:spcPts val="0"/>
              </a:spcAft>
              <a:buClr>
                <a:schemeClr val="dk1"/>
              </a:buClr>
              <a:buSzPct val="65999"/>
              <a:buFont typeface="Arial"/>
              <a:buNone/>
            </a:pPr>
            <a:endParaRPr sz="1666"/>
          </a:p>
          <a:p>
            <a:pPr marL="0" lvl="0" indent="0" algn="ctr" rtl="0">
              <a:spcBef>
                <a:spcPts val="0"/>
              </a:spcBef>
              <a:spcAft>
                <a:spcPts val="0"/>
              </a:spcAft>
              <a:buClr>
                <a:schemeClr val="dk1"/>
              </a:buClr>
              <a:buSzPct val="55000"/>
              <a:buFont typeface="Arial"/>
              <a:buNone/>
            </a:pPr>
            <a:endParaRPr sz="2000"/>
          </a:p>
          <a:p>
            <a:pPr marL="0" lvl="0" indent="0" algn="ctr" rtl="0">
              <a:spcBef>
                <a:spcPts val="0"/>
              </a:spcBef>
              <a:spcAft>
                <a:spcPts val="0"/>
              </a:spcAft>
              <a:buClr>
                <a:schemeClr val="dk1"/>
              </a:buClr>
              <a:buSzPct val="100000"/>
              <a:buFont typeface="Arial"/>
              <a:buNone/>
            </a:pPr>
            <a:endParaRPr sz="2000"/>
          </a:p>
        </p:txBody>
      </p:sp>
      <p:sp>
        <p:nvSpPr>
          <p:cNvPr id="442" name="Google Shape;442;p56"/>
          <p:cNvSpPr txBox="1">
            <a:spLocks noGrp="1"/>
          </p:cNvSpPr>
          <p:nvPr>
            <p:ph type="body" idx="1"/>
          </p:nvPr>
        </p:nvSpPr>
        <p:spPr>
          <a:xfrm>
            <a:off x="457200" y="875175"/>
            <a:ext cx="8229600" cy="3719100"/>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0"/>
              </a:spcAft>
              <a:buNone/>
            </a:pPr>
            <a:endParaRPr sz="900" b="1" u="sng" dirty="0"/>
          </a:p>
          <a:p>
            <a:pPr marL="342900" lvl="0" indent="-273050" algn="l" rtl="0">
              <a:spcBef>
                <a:spcPts val="400"/>
              </a:spcBef>
              <a:spcAft>
                <a:spcPts val="0"/>
              </a:spcAft>
              <a:buSzPts val="900"/>
              <a:buChar char="•"/>
            </a:pPr>
            <a:r>
              <a:rPr lang="en-US" sz="900" b="1" u="sng" dirty="0"/>
              <a:t>Background</a:t>
            </a:r>
            <a:r>
              <a:rPr lang="en-US" sz="900" b="1" dirty="0"/>
              <a:t>: Many initiatives have emerged worldwide to handle the surge of hospitalizations during the SARS-CoV-2 pandemic. In France, the University of Paris North called on its medical students, whose status makes them integral members of the healthcare staff, to volunteer in their capacity of medical students and/or as nurses/nursing aids in understaffed intensive care units and other Covid-19 services. We attempted to evaluate their commitment, whether the pandemic affected their certainty for the medical profession and career choices, and how they scored their sadness and anxiety levels.</a:t>
            </a:r>
            <a:endParaRPr sz="900" b="1" dirty="0"/>
          </a:p>
          <a:p>
            <a:pPr marL="342900" lvl="0" indent="0" algn="l" rtl="0">
              <a:spcBef>
                <a:spcPts val="400"/>
              </a:spcBef>
              <a:spcAft>
                <a:spcPts val="0"/>
              </a:spcAft>
              <a:buNone/>
            </a:pPr>
            <a:endParaRPr sz="900" b="1" u="sng" dirty="0"/>
          </a:p>
          <a:p>
            <a:pPr marL="342900" lvl="0" indent="-273050" algn="l" rtl="0">
              <a:spcBef>
                <a:spcPts val="400"/>
              </a:spcBef>
              <a:spcAft>
                <a:spcPts val="0"/>
              </a:spcAft>
              <a:buSzPts val="900"/>
              <a:buChar char="•"/>
            </a:pPr>
            <a:r>
              <a:rPr lang="en-US" sz="900" b="1" u="sng" dirty="0"/>
              <a:t>Methods</a:t>
            </a:r>
            <a:r>
              <a:rPr lang="en-US" sz="900" b="1" dirty="0"/>
              <a:t>: The University of Paris North took a weekly official census of the involvement of 1205 4th–6th year medical students during the first lockdown in France. Six weeks after the lockdown began (May 4th), an e-questionnaire was sent to 2145 2nd-6th year medical students. The survey lasted 4 weeks and documented volunteering by medical students, the association between the pandemic and certainty for their profession, their choice of medical specialty and factors that influenced sadness and anxiety scores.</a:t>
            </a:r>
            <a:endParaRPr sz="900" b="1" dirty="0"/>
          </a:p>
          <a:p>
            <a:pPr marL="342900" lvl="0" indent="0" algn="l" rtl="0">
              <a:spcBef>
                <a:spcPts val="400"/>
              </a:spcBef>
              <a:spcAft>
                <a:spcPts val="0"/>
              </a:spcAft>
              <a:buNone/>
            </a:pPr>
            <a:endParaRPr sz="900" b="1" dirty="0"/>
          </a:p>
          <a:p>
            <a:pPr marL="342900" lvl="0" indent="-273050" algn="l" rtl="0">
              <a:spcBef>
                <a:spcPts val="400"/>
              </a:spcBef>
              <a:spcAft>
                <a:spcPts val="0"/>
              </a:spcAft>
              <a:buSzPts val="900"/>
              <a:buChar char="•"/>
            </a:pPr>
            <a:r>
              <a:rPr lang="en-US" sz="900" b="1" u="sng" dirty="0"/>
              <a:t>Results</a:t>
            </a:r>
            <a:r>
              <a:rPr lang="en-US" sz="900" b="1" dirty="0"/>
              <a:t>: 82% of 4th–6th year medical students volunteered to continue their internship or be reassigned to COVID-19 units. Of 802 2nd-6th year students who completed the e-questionnaire, 742 (93%) volunteered in Covid-19 units, of which half acted as nurses. This engagement reinforced the commitment of 92% of volunteers to become physicians. However, at the peak of the outbreak, 17% had doubts about their ability to be physicians, while 12% reconsidered their choice of future specialty. Finally, 38% of students reported a score of 7/10 or more on the sadness scale, and 43% a score of 7/10 or more for anxiety. Neither study year nor service influenced sadness or anxiety scores. However, gender influenced both, with women scoring significantly higher than men (p &lt; 0.0001).</a:t>
            </a:r>
          </a:p>
          <a:p>
            <a:pPr marL="69850" lvl="0" indent="0" algn="l" rtl="0">
              <a:spcBef>
                <a:spcPts val="400"/>
              </a:spcBef>
              <a:spcAft>
                <a:spcPts val="0"/>
              </a:spcAft>
              <a:buSzPts val="900"/>
              <a:buNone/>
            </a:pPr>
            <a:endParaRPr sz="900" b="1" dirty="0"/>
          </a:p>
          <a:p>
            <a:pPr marL="342900" lvl="0" indent="-273050" algn="l" rtl="0">
              <a:spcBef>
                <a:spcPts val="400"/>
              </a:spcBef>
              <a:spcAft>
                <a:spcPts val="0"/>
              </a:spcAft>
              <a:buSzPts val="900"/>
              <a:buChar char="•"/>
            </a:pPr>
            <a:r>
              <a:rPr lang="en-US" sz="900" b="1" u="sng" dirty="0"/>
              <a:t>Conclusion</a:t>
            </a:r>
            <a:r>
              <a:rPr lang="en-US" sz="900" b="1" dirty="0"/>
              <a:t>: </a:t>
            </a:r>
            <a:r>
              <a:rPr lang="en-US" sz="900" b="1" i="1" dirty="0"/>
              <a:t>Medical students of the University of Paris North who made an early and unconditional commitment to help hospital staff handle the pandemic constituted a powerful healthcare reserve force during the crisis. Although the vast majority remained convinced that they want to become physicians, this experience came at a significant psychological cost, especially for women. Alleviating this cost would improve future crisis responses.</a:t>
            </a:r>
            <a:endParaRPr sz="900" b="1" i="1" dirty="0"/>
          </a:p>
          <a:p>
            <a:pPr marL="0" lvl="0" indent="0" algn="l" rtl="0">
              <a:spcBef>
                <a:spcPts val="400"/>
              </a:spcBef>
              <a:spcAft>
                <a:spcPts val="0"/>
              </a:spcAft>
              <a:buNone/>
            </a:pPr>
            <a:endParaRPr sz="900" b="1" dirty="0"/>
          </a:p>
        </p:txBody>
      </p:sp>
      <p:pic>
        <p:nvPicPr>
          <p:cNvPr id="443" name="Google Shape;443;p56"/>
          <p:cNvPicPr preferRelativeResize="0"/>
          <p:nvPr/>
        </p:nvPicPr>
        <p:blipFill rotWithShape="1">
          <a:blip r:embed="rId3">
            <a:alphaModFix/>
          </a:blip>
          <a:srcRect/>
          <a:stretch/>
        </p:blipFill>
        <p:spPr>
          <a:xfrm>
            <a:off x="7315200" y="4400550"/>
            <a:ext cx="1676401" cy="6095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a:t>Learning Objectives</a:t>
            </a:r>
            <a:endParaRPr/>
          </a:p>
        </p:txBody>
      </p:sp>
      <p:sp>
        <p:nvSpPr>
          <p:cNvPr id="138" name="Google Shape;138;p22"/>
          <p:cNvSpPr txBox="1">
            <a:spLocks noGrp="1"/>
          </p:cNvSpPr>
          <p:nvPr>
            <p:ph type="body" idx="1"/>
          </p:nvPr>
        </p:nvSpPr>
        <p:spPr>
          <a:xfrm>
            <a:off x="457200" y="1200150"/>
            <a:ext cx="8229600" cy="3394075"/>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spcBef>
                <a:spcPts val="0"/>
              </a:spcBef>
              <a:spcAft>
                <a:spcPts val="0"/>
              </a:spcAft>
              <a:buClr>
                <a:schemeClr val="dk1"/>
              </a:buClr>
              <a:buSzPct val="100000"/>
              <a:buChar char="•"/>
            </a:pPr>
            <a:r>
              <a:rPr lang="en-US"/>
              <a:t>Discuss vulnerabilities and risks for substance use and substance use disorder (SUD)</a:t>
            </a:r>
            <a:endParaRPr/>
          </a:p>
          <a:p>
            <a:pPr marL="342900" lvl="0" indent="-342900" algn="l" rtl="0">
              <a:spcBef>
                <a:spcPts val="544"/>
              </a:spcBef>
              <a:spcAft>
                <a:spcPts val="0"/>
              </a:spcAft>
              <a:buClr>
                <a:schemeClr val="dk1"/>
              </a:buClr>
              <a:buSzPct val="100000"/>
              <a:buChar char="•"/>
            </a:pPr>
            <a:r>
              <a:rPr lang="en-US"/>
              <a:t>Discuss what physicians should know to take care of themselves</a:t>
            </a:r>
            <a:endParaRPr/>
          </a:p>
          <a:p>
            <a:pPr marL="342900" lvl="0" indent="-342900" algn="l" rtl="0">
              <a:spcBef>
                <a:spcPts val="544"/>
              </a:spcBef>
              <a:spcAft>
                <a:spcPts val="0"/>
              </a:spcAft>
              <a:buClr>
                <a:schemeClr val="dk1"/>
              </a:buClr>
              <a:buSzPct val="100000"/>
              <a:buChar char="•"/>
            </a:pPr>
            <a:r>
              <a:rPr lang="en-US"/>
              <a:t>Discuss what physicians should know to take care of their peers</a:t>
            </a:r>
            <a:endParaRPr/>
          </a:p>
          <a:p>
            <a:pPr marL="342900" lvl="0" indent="-342900" algn="l" rtl="0">
              <a:spcBef>
                <a:spcPts val="544"/>
              </a:spcBef>
              <a:spcAft>
                <a:spcPts val="0"/>
              </a:spcAft>
              <a:buClr>
                <a:schemeClr val="dk1"/>
              </a:buClr>
              <a:buSzPct val="100000"/>
              <a:buChar char="•"/>
            </a:pPr>
            <a:r>
              <a:rPr lang="en-US"/>
              <a:t>Discuss what physicians can do for their practice or organization</a:t>
            </a:r>
            <a:endParaRPr/>
          </a:p>
        </p:txBody>
      </p:sp>
      <p:pic>
        <p:nvPicPr>
          <p:cNvPr id="139" name="Google Shape;139;p22"/>
          <p:cNvPicPr preferRelativeResize="0"/>
          <p:nvPr/>
        </p:nvPicPr>
        <p:blipFill rotWithShape="1">
          <a:blip r:embed="rId3">
            <a:alphaModFix/>
          </a:blip>
          <a:srcRect/>
          <a:stretch/>
        </p:blipFill>
        <p:spPr>
          <a:xfrm>
            <a:off x="7315200" y="4476750"/>
            <a:ext cx="1676399" cy="53339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7"/>
          <p:cNvSpPr txBox="1">
            <a:spLocks noGrp="1"/>
          </p:cNvSpPr>
          <p:nvPr>
            <p:ph type="title"/>
          </p:nvPr>
        </p:nvSpPr>
        <p:spPr>
          <a:xfrm>
            <a:off x="457200" y="875175"/>
            <a:ext cx="8229600" cy="5373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65999"/>
              <a:buFont typeface="Arial"/>
              <a:buNone/>
            </a:pPr>
            <a:r>
              <a:rPr lang="en-US" sz="1666"/>
              <a:t>The prevalence of sleep disturbances among physicians and nurses facing the</a:t>
            </a:r>
            <a:endParaRPr sz="1666"/>
          </a:p>
          <a:p>
            <a:pPr marL="0" lvl="0" indent="0" algn="ctr" rtl="0">
              <a:spcBef>
                <a:spcPts val="0"/>
              </a:spcBef>
              <a:spcAft>
                <a:spcPts val="0"/>
              </a:spcAft>
              <a:buClr>
                <a:schemeClr val="dk1"/>
              </a:buClr>
              <a:buSzPct val="65999"/>
              <a:buFont typeface="Arial"/>
              <a:buNone/>
            </a:pPr>
            <a:r>
              <a:rPr lang="en-US" sz="1666"/>
              <a:t>COVID-19 patients: a systematic review and meta-analysis</a:t>
            </a:r>
            <a:endParaRPr sz="1666"/>
          </a:p>
          <a:p>
            <a:pPr marL="0" lvl="0" indent="0" algn="ctr" rtl="0">
              <a:spcBef>
                <a:spcPts val="0"/>
              </a:spcBef>
              <a:spcAft>
                <a:spcPts val="0"/>
              </a:spcAft>
              <a:buClr>
                <a:schemeClr val="dk1"/>
              </a:buClr>
              <a:buSzPct val="65999"/>
              <a:buFont typeface="Arial"/>
              <a:buNone/>
            </a:pPr>
            <a:endParaRPr sz="1666"/>
          </a:p>
          <a:p>
            <a:pPr marL="0" lvl="0" indent="0" algn="ctr" rtl="0">
              <a:spcBef>
                <a:spcPts val="0"/>
              </a:spcBef>
              <a:spcAft>
                <a:spcPts val="0"/>
              </a:spcAft>
              <a:buClr>
                <a:schemeClr val="dk1"/>
              </a:buClr>
              <a:buSzPct val="65999"/>
              <a:buFont typeface="Arial"/>
              <a:buNone/>
            </a:pPr>
            <a:endParaRPr sz="1666"/>
          </a:p>
          <a:p>
            <a:pPr marL="0" lvl="0" indent="0" algn="ctr" rtl="0">
              <a:spcBef>
                <a:spcPts val="0"/>
              </a:spcBef>
              <a:spcAft>
                <a:spcPts val="0"/>
              </a:spcAft>
              <a:buClr>
                <a:schemeClr val="dk1"/>
              </a:buClr>
              <a:buSzPct val="55000"/>
              <a:buFont typeface="Arial"/>
              <a:buNone/>
            </a:pPr>
            <a:endParaRPr sz="2000"/>
          </a:p>
          <a:p>
            <a:pPr marL="0" lvl="0" indent="0" algn="ctr" rtl="0">
              <a:spcBef>
                <a:spcPts val="0"/>
              </a:spcBef>
              <a:spcAft>
                <a:spcPts val="0"/>
              </a:spcAft>
              <a:buClr>
                <a:schemeClr val="dk1"/>
              </a:buClr>
              <a:buSzPct val="100000"/>
              <a:buFont typeface="Arial"/>
              <a:buNone/>
            </a:pPr>
            <a:endParaRPr sz="2000"/>
          </a:p>
        </p:txBody>
      </p:sp>
      <p:sp>
        <p:nvSpPr>
          <p:cNvPr id="450" name="Google Shape;450;p57"/>
          <p:cNvSpPr txBox="1">
            <a:spLocks noGrp="1"/>
          </p:cNvSpPr>
          <p:nvPr>
            <p:ph type="body" idx="1"/>
          </p:nvPr>
        </p:nvSpPr>
        <p:spPr>
          <a:xfrm>
            <a:off x="457200" y="1166875"/>
            <a:ext cx="8229600" cy="3700200"/>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0"/>
              </a:spcAft>
              <a:buNone/>
            </a:pPr>
            <a:endParaRPr sz="800" b="1" u="sng" dirty="0"/>
          </a:p>
          <a:p>
            <a:pPr marL="342900" lvl="0" indent="-266700" algn="l" rtl="0">
              <a:spcBef>
                <a:spcPts val="400"/>
              </a:spcBef>
              <a:spcAft>
                <a:spcPts val="0"/>
              </a:spcAft>
              <a:buSzPts val="800"/>
              <a:buChar char="•"/>
            </a:pPr>
            <a:r>
              <a:rPr lang="en-US" sz="800" b="1" u="sng" dirty="0"/>
              <a:t>Background</a:t>
            </a:r>
            <a:r>
              <a:rPr lang="en-US" sz="800" b="1" dirty="0"/>
              <a:t>: In all epidemics, healthcare staff are at the </a:t>
            </a:r>
            <a:r>
              <a:rPr lang="en-US" sz="800" b="1" dirty="0" err="1"/>
              <a:t>centre</a:t>
            </a:r>
            <a:r>
              <a:rPr lang="en-US" sz="800" b="1" dirty="0"/>
              <a:t> of risks and damages caused by pathogens. Today, nurses and physicians are faced with unprecedented work pressures in the face of the COVID-19 pandemic, resulting in several psychological disorders such as stress, anxiety and sleep disturbances. The aim of this study is to investigate the prevalence of sleep disturbances in hospital nurses and physicians facing the COVID-19 patients.</a:t>
            </a:r>
            <a:endParaRPr sz="800" b="1" dirty="0"/>
          </a:p>
          <a:p>
            <a:pPr marL="342900" lvl="0" indent="0" algn="l" rtl="0">
              <a:spcBef>
                <a:spcPts val="400"/>
              </a:spcBef>
              <a:spcAft>
                <a:spcPts val="0"/>
              </a:spcAft>
              <a:buNone/>
            </a:pPr>
            <a:endParaRPr sz="800" b="1" dirty="0"/>
          </a:p>
          <a:p>
            <a:pPr marL="342900" lvl="0" indent="-266700" algn="l" rtl="0">
              <a:spcBef>
                <a:spcPts val="400"/>
              </a:spcBef>
              <a:spcAft>
                <a:spcPts val="0"/>
              </a:spcAft>
              <a:buSzPts val="800"/>
              <a:buChar char="•"/>
            </a:pPr>
            <a:r>
              <a:rPr lang="en-US" sz="800" b="1" u="sng" dirty="0"/>
              <a:t>Method</a:t>
            </a:r>
            <a:r>
              <a:rPr lang="en-US" sz="800" b="1" dirty="0"/>
              <a:t>: A systematic review and metanalysis was conducted in accordance with the PRISMA criteria. The PubMed, Scopus, Science direct, Web of science, CINHAL, Medline, and Google Scholar databases were searched with no lower time-limit and until 24 June 2020. The heterogeneity of the studies was measured using I2 test and the publication bias was assessed by the Egger’s test at the significance level of 0.05.</a:t>
            </a:r>
            <a:endParaRPr sz="800" b="1" dirty="0"/>
          </a:p>
          <a:p>
            <a:pPr marL="342900" lvl="0" indent="0" algn="l" rtl="0">
              <a:spcBef>
                <a:spcPts val="400"/>
              </a:spcBef>
              <a:spcAft>
                <a:spcPts val="0"/>
              </a:spcAft>
              <a:buNone/>
            </a:pPr>
            <a:endParaRPr sz="800" b="1" dirty="0"/>
          </a:p>
          <a:p>
            <a:pPr marL="342900" lvl="0" indent="-266700" algn="l" rtl="0">
              <a:spcBef>
                <a:spcPts val="400"/>
              </a:spcBef>
              <a:spcAft>
                <a:spcPts val="0"/>
              </a:spcAft>
              <a:buSzPts val="800"/>
              <a:buChar char="•"/>
            </a:pPr>
            <a:r>
              <a:rPr lang="en-US" sz="800" b="1" u="sng" dirty="0"/>
              <a:t>Results</a:t>
            </a:r>
            <a:r>
              <a:rPr lang="en-US" sz="800" b="1" dirty="0"/>
              <a:t>: The I2 test was used to evaluate the heterogeneity of the selected studies, based on the results of I2 test, the prevalence of sleep disturbances in nurses and physicians is I2: 97.4% and I2: 97.3% respectively. After following the systematic review processes, 7 cross-sectional studies were selected for meta-analysis. Six studies with the sample size of 3745 nurses were examined in and the prevalence of sleep disturbances was approximated to be 34.8% (95% CI: 24.8-46.4%). The prevalence of sleep disturbances in physicians was also measured in 5 studies with the sample size of 2123 physicians. According to the results, the prevalence of sleep disturbances in physicians caring for the COVID-19 patients was reported to be 41.6% (95% CI: 27.7-57%).</a:t>
            </a:r>
            <a:endParaRPr sz="800" b="1" dirty="0"/>
          </a:p>
          <a:p>
            <a:pPr marL="342900" lvl="0" indent="0" algn="l" rtl="0">
              <a:spcBef>
                <a:spcPts val="400"/>
              </a:spcBef>
              <a:spcAft>
                <a:spcPts val="0"/>
              </a:spcAft>
              <a:buNone/>
            </a:pPr>
            <a:endParaRPr sz="800" b="1" dirty="0"/>
          </a:p>
          <a:p>
            <a:pPr marL="342900" lvl="0" indent="-266700" algn="l" rtl="0">
              <a:spcBef>
                <a:spcPts val="400"/>
              </a:spcBef>
              <a:spcAft>
                <a:spcPts val="0"/>
              </a:spcAft>
              <a:buSzPts val="800"/>
              <a:buChar char="•"/>
            </a:pPr>
            <a:r>
              <a:rPr lang="en-US" sz="800" b="1" u="sng" dirty="0"/>
              <a:t>Conclusion</a:t>
            </a:r>
            <a:r>
              <a:rPr lang="en-US" sz="800" b="1" dirty="0"/>
              <a:t>: </a:t>
            </a:r>
            <a:r>
              <a:rPr lang="en-US" sz="800" b="1" i="1" dirty="0"/>
              <a:t>Healthcare workers, as the front line of the fight against COVID-19, are more vulnerable to the harmful effects of this disease than other groups in society. Increasing workplace stress increases sleep disturbances in the medical staff, especially nurses and physicians. In other words, increased stress due to the exposure to COVID-19 increases the prevalence of sleep disturbances in nurses and physicians. Therefore, it is important for health policymakers to provide solutions and interventions to reduce the workplace stress and pressures on medical staff.</a:t>
            </a:r>
            <a:endParaRPr sz="800" b="1" i="1" dirty="0"/>
          </a:p>
          <a:p>
            <a:pPr marL="0" lvl="0" indent="0" algn="l" rtl="0">
              <a:spcBef>
                <a:spcPts val="400"/>
              </a:spcBef>
              <a:spcAft>
                <a:spcPts val="0"/>
              </a:spcAft>
              <a:buNone/>
            </a:pPr>
            <a:endParaRPr sz="900" b="1" u="sng" dirty="0"/>
          </a:p>
          <a:p>
            <a:pPr marL="0" lvl="0" indent="0" algn="l" rtl="0">
              <a:spcBef>
                <a:spcPts val="400"/>
              </a:spcBef>
              <a:spcAft>
                <a:spcPts val="0"/>
              </a:spcAft>
              <a:buNone/>
            </a:pPr>
            <a:endParaRPr sz="900" b="1" dirty="0"/>
          </a:p>
        </p:txBody>
      </p:sp>
      <p:pic>
        <p:nvPicPr>
          <p:cNvPr id="451" name="Google Shape;451;p57"/>
          <p:cNvPicPr preferRelativeResize="0"/>
          <p:nvPr/>
        </p:nvPicPr>
        <p:blipFill rotWithShape="1">
          <a:blip r:embed="rId3">
            <a:alphaModFix/>
          </a:blip>
          <a:srcRect/>
          <a:stretch/>
        </p:blipFill>
        <p:spPr>
          <a:xfrm>
            <a:off x="7315200" y="4400550"/>
            <a:ext cx="1676401" cy="60959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8"/>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000"/>
              <a:buFont typeface="Arial"/>
              <a:buNone/>
            </a:pPr>
            <a:r>
              <a:rPr lang="en-US" sz="2000"/>
              <a:t>Impact of the COVID-19 Pandemic on Physicians</a:t>
            </a:r>
            <a:endParaRPr/>
          </a:p>
        </p:txBody>
      </p:sp>
      <p:sp>
        <p:nvSpPr>
          <p:cNvPr id="458" name="Google Shape;458;p58"/>
          <p:cNvSpPr txBox="1">
            <a:spLocks noGrp="1"/>
          </p:cNvSpPr>
          <p:nvPr>
            <p:ph type="body" idx="1"/>
          </p:nvPr>
        </p:nvSpPr>
        <p:spPr>
          <a:xfrm>
            <a:off x="457200" y="859958"/>
            <a:ext cx="4040100" cy="771900"/>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spcBef>
                <a:spcPts val="480"/>
              </a:spcBef>
              <a:spcAft>
                <a:spcPts val="0"/>
              </a:spcAft>
              <a:buClr>
                <a:schemeClr val="dk1"/>
              </a:buClr>
              <a:buSzPct val="30555"/>
              <a:buFont typeface="Arial"/>
              <a:buNone/>
            </a:pPr>
            <a:r>
              <a:rPr lang="en-US" sz="3600"/>
              <a:t>Depression, anxiety, stress levels of physicians and associated factors in COVID-19 pandemics</a:t>
            </a:r>
            <a:endParaRPr sz="3600"/>
          </a:p>
        </p:txBody>
      </p:sp>
      <p:pic>
        <p:nvPicPr>
          <p:cNvPr id="459" name="Google Shape;459;p58"/>
          <p:cNvPicPr preferRelativeResize="0"/>
          <p:nvPr/>
        </p:nvPicPr>
        <p:blipFill rotWithShape="1">
          <a:blip r:embed="rId3">
            <a:alphaModFix/>
          </a:blip>
          <a:srcRect/>
          <a:stretch/>
        </p:blipFill>
        <p:spPr>
          <a:xfrm>
            <a:off x="7315200" y="4400550"/>
            <a:ext cx="1676401" cy="609599"/>
          </a:xfrm>
          <a:prstGeom prst="rect">
            <a:avLst/>
          </a:prstGeom>
          <a:noFill/>
          <a:ln>
            <a:noFill/>
          </a:ln>
        </p:spPr>
      </p:pic>
      <p:sp>
        <p:nvSpPr>
          <p:cNvPr id="460" name="Google Shape;460;p58"/>
          <p:cNvSpPr txBox="1">
            <a:spLocks noGrp="1"/>
          </p:cNvSpPr>
          <p:nvPr>
            <p:ph type="body" idx="2"/>
          </p:nvPr>
        </p:nvSpPr>
        <p:spPr>
          <a:xfrm>
            <a:off x="457200" y="1418665"/>
            <a:ext cx="4040100" cy="4034117"/>
          </a:xfrm>
          <a:prstGeom prst="rect">
            <a:avLst/>
          </a:prstGeom>
        </p:spPr>
        <p:txBody>
          <a:bodyPr spcFirstLastPara="1" wrap="square" lIns="91425" tIns="45700" rIns="91425" bIns="45700" anchor="t" anchorCtr="0">
            <a:noAutofit/>
          </a:bodyPr>
          <a:lstStyle/>
          <a:p>
            <a:pPr marL="342900" lvl="0" indent="-273050" algn="l" rtl="0">
              <a:spcBef>
                <a:spcPts val="400"/>
              </a:spcBef>
              <a:spcAft>
                <a:spcPts val="0"/>
              </a:spcAft>
              <a:buSzPct val="100000"/>
              <a:buFont typeface="Calibri"/>
              <a:buChar char="•"/>
            </a:pPr>
            <a:r>
              <a:rPr lang="en-US" sz="900" b="1" u="sng" dirty="0">
                <a:latin typeface="Calibri"/>
                <a:ea typeface="Calibri"/>
                <a:cs typeface="Calibri"/>
                <a:sym typeface="Calibri"/>
              </a:rPr>
              <a:t>Aim</a:t>
            </a:r>
            <a:r>
              <a:rPr lang="en-US" sz="900" b="1" dirty="0">
                <a:latin typeface="Calibri"/>
                <a:ea typeface="Calibri"/>
                <a:cs typeface="Calibri"/>
                <a:sym typeface="Calibri"/>
              </a:rPr>
              <a:t>: To investigate anxiety, stress, and depression levels of physicians during the COVID-19 outbreak and explored associated factors in both clinical and general site.</a:t>
            </a:r>
            <a:endParaRPr sz="900" b="1" dirty="0">
              <a:latin typeface="Calibri"/>
              <a:ea typeface="Calibri"/>
              <a:cs typeface="Calibri"/>
              <a:sym typeface="Calibri"/>
            </a:endParaRPr>
          </a:p>
          <a:p>
            <a:pPr marL="342900" lvl="0" indent="-273050" algn="l" rtl="0">
              <a:spcBef>
                <a:spcPts val="400"/>
              </a:spcBef>
              <a:spcAft>
                <a:spcPts val="0"/>
              </a:spcAft>
              <a:buSzPct val="100000"/>
              <a:buFont typeface="Calibri"/>
              <a:buChar char="•"/>
            </a:pPr>
            <a:r>
              <a:rPr lang="en-US" sz="900" b="1" u="sng" dirty="0">
                <a:latin typeface="Calibri"/>
                <a:ea typeface="Calibri"/>
                <a:cs typeface="Calibri"/>
                <a:sym typeface="Calibri"/>
              </a:rPr>
              <a:t>Methods</a:t>
            </a:r>
            <a:r>
              <a:rPr lang="en-US" sz="900" b="1" dirty="0">
                <a:latin typeface="Calibri"/>
                <a:ea typeface="Calibri"/>
                <a:cs typeface="Calibri"/>
                <a:sym typeface="Calibri"/>
              </a:rPr>
              <a:t>: An online survey is conducted to assess psychological responses of healthcare workers and related factors during the COVID-19 outbreak. It is consisted of three subsections covering the following areas: </a:t>
            </a:r>
            <a:endParaRPr sz="900" b="1" dirty="0">
              <a:latin typeface="Calibri"/>
              <a:ea typeface="Calibri"/>
              <a:cs typeface="Calibri"/>
              <a:sym typeface="Calibri"/>
            </a:endParaRPr>
          </a:p>
          <a:p>
            <a:pPr marL="342900" lvl="0" indent="0" algn="l" rtl="0">
              <a:spcBef>
                <a:spcPts val="400"/>
              </a:spcBef>
              <a:spcAft>
                <a:spcPts val="0"/>
              </a:spcAft>
              <a:buNone/>
            </a:pPr>
            <a:r>
              <a:rPr lang="en-US" sz="900" b="1" dirty="0">
                <a:latin typeface="Calibri"/>
                <a:ea typeface="Calibri"/>
                <a:cs typeface="Calibri"/>
                <a:sym typeface="Calibri"/>
              </a:rPr>
              <a:t>1) sociodemographic data 2) information on individuals` working conditions 3) Depression Anxiety and Stress Scale-21 (DAS-21).</a:t>
            </a:r>
            <a:endParaRPr sz="900" b="1" dirty="0">
              <a:latin typeface="Calibri"/>
              <a:ea typeface="Calibri"/>
              <a:cs typeface="Calibri"/>
              <a:sym typeface="Calibri"/>
            </a:endParaRPr>
          </a:p>
          <a:p>
            <a:pPr marL="342900" lvl="0" indent="-273050" algn="l" rtl="0">
              <a:spcBef>
                <a:spcPts val="400"/>
              </a:spcBef>
              <a:spcAft>
                <a:spcPts val="0"/>
              </a:spcAft>
              <a:buSzPct val="100000"/>
              <a:buFont typeface="Calibri"/>
              <a:buChar char="•"/>
            </a:pPr>
            <a:r>
              <a:rPr lang="en-US" sz="900" b="1" u="sng" dirty="0">
                <a:latin typeface="Calibri"/>
                <a:ea typeface="Calibri"/>
                <a:cs typeface="Calibri"/>
                <a:sym typeface="Calibri"/>
              </a:rPr>
              <a:t>Results</a:t>
            </a:r>
            <a:r>
              <a:rPr lang="en-US" sz="900" b="1" dirty="0">
                <a:latin typeface="Calibri"/>
                <a:ea typeface="Calibri"/>
                <a:cs typeface="Calibri"/>
                <a:sym typeface="Calibri"/>
              </a:rPr>
              <a:t>: Of all 442 participants, 286 (64.7%) had symptoms of depression, 224 (51.6%) anxiety, and 182 (41.2%) stress. Being female, young, and single, having less work experience, and working in frontline settings were associated with higher scores, whereas having a child was associated with lower scores in each subscale. Factors found to be associated with higher DAS-21 total scores in frontline workers were as follows: increased weekly working hours, increased number of COVID-19 patients cared for, lower level of support from peers and supervisors, lower logistic support, and lower feelings of competence during COVID-19 related tasks.</a:t>
            </a:r>
            <a:endParaRPr sz="900" b="1" dirty="0">
              <a:latin typeface="Calibri"/>
              <a:ea typeface="Calibri"/>
              <a:cs typeface="Calibri"/>
              <a:sym typeface="Calibri"/>
            </a:endParaRPr>
          </a:p>
          <a:p>
            <a:pPr marL="342900" lvl="0" indent="-273050" algn="l" rtl="0">
              <a:spcBef>
                <a:spcPts val="400"/>
              </a:spcBef>
              <a:spcAft>
                <a:spcPts val="0"/>
              </a:spcAft>
              <a:buSzPct val="100000"/>
              <a:buFont typeface="Calibri"/>
              <a:buChar char="•"/>
            </a:pPr>
            <a:r>
              <a:rPr lang="en-US" sz="900" b="1" u="sng" dirty="0">
                <a:latin typeface="Calibri"/>
                <a:ea typeface="Calibri"/>
                <a:cs typeface="Calibri"/>
                <a:sym typeface="Calibri"/>
              </a:rPr>
              <a:t>Conclusions</a:t>
            </a:r>
            <a:r>
              <a:rPr lang="en-US" sz="900" b="1" dirty="0">
                <a:latin typeface="Calibri"/>
                <a:ea typeface="Calibri"/>
                <a:cs typeface="Calibri"/>
                <a:sym typeface="Calibri"/>
              </a:rPr>
              <a:t>: </a:t>
            </a:r>
            <a:r>
              <a:rPr lang="en-US" sz="900" b="1" i="1" dirty="0">
                <a:latin typeface="Calibri"/>
                <a:ea typeface="Calibri"/>
                <a:cs typeface="Calibri"/>
                <a:sym typeface="Calibri"/>
              </a:rPr>
              <a:t>Our findings highlight the factors which need to be taken into consideration to protect the mental wellbeing of physicians while fighting with a disaster that has major impacts on society worldwide.</a:t>
            </a:r>
            <a:endParaRPr sz="900" b="1" i="1" dirty="0">
              <a:latin typeface="Calibri"/>
              <a:ea typeface="Calibri"/>
              <a:cs typeface="Calibri"/>
              <a:sym typeface="Calibri"/>
            </a:endParaRPr>
          </a:p>
        </p:txBody>
      </p:sp>
      <p:sp>
        <p:nvSpPr>
          <p:cNvPr id="461" name="Google Shape;461;p58"/>
          <p:cNvSpPr txBox="1">
            <a:spLocks noGrp="1"/>
          </p:cNvSpPr>
          <p:nvPr>
            <p:ph type="body" idx="3"/>
          </p:nvPr>
        </p:nvSpPr>
        <p:spPr>
          <a:xfrm>
            <a:off x="4645025" y="859800"/>
            <a:ext cx="4041900" cy="706200"/>
          </a:xfrm>
          <a:prstGeom prst="rect">
            <a:avLst/>
          </a:prstGeom>
        </p:spPr>
        <p:txBody>
          <a:bodyPr spcFirstLastPara="1" wrap="square" lIns="91425" tIns="45700" rIns="91425" bIns="45700" anchor="b" anchorCtr="0">
            <a:noAutofit/>
          </a:bodyPr>
          <a:lstStyle/>
          <a:p>
            <a:pPr marL="0" lvl="0" indent="0" algn="l" rtl="0">
              <a:spcBef>
                <a:spcPts val="480"/>
              </a:spcBef>
              <a:spcAft>
                <a:spcPts val="0"/>
              </a:spcAft>
              <a:buNone/>
            </a:pPr>
            <a:r>
              <a:rPr lang="en-US" sz="1800"/>
              <a:t>Insomnia and stress of physicians during COVID-19 outbreak</a:t>
            </a:r>
            <a:endParaRPr sz="1800"/>
          </a:p>
        </p:txBody>
      </p:sp>
      <p:sp>
        <p:nvSpPr>
          <p:cNvPr id="462" name="Google Shape;462;p58"/>
          <p:cNvSpPr txBox="1">
            <a:spLocks noGrp="1"/>
          </p:cNvSpPr>
          <p:nvPr>
            <p:ph type="body" idx="4"/>
          </p:nvPr>
        </p:nvSpPr>
        <p:spPr>
          <a:xfrm>
            <a:off x="4645025" y="1719625"/>
            <a:ext cx="4041900" cy="2978700"/>
          </a:xfrm>
          <a:prstGeom prst="rect">
            <a:avLst/>
          </a:prstGeom>
        </p:spPr>
        <p:txBody>
          <a:bodyPr spcFirstLastPara="1" wrap="square" lIns="91425" tIns="45700" rIns="91425" bIns="45700" anchor="t" anchorCtr="0">
            <a:normAutofit lnSpcReduction="10000"/>
          </a:bodyPr>
          <a:lstStyle/>
          <a:p>
            <a:pPr marL="0" lvl="0" indent="0" algn="l" rtl="0">
              <a:spcBef>
                <a:spcPts val="480"/>
              </a:spcBef>
              <a:spcAft>
                <a:spcPts val="0"/>
              </a:spcAft>
              <a:buClr>
                <a:schemeClr val="dk1"/>
              </a:buClr>
              <a:buSzPts val="1100"/>
              <a:buFont typeface="Arial"/>
              <a:buNone/>
            </a:pPr>
            <a:r>
              <a:rPr lang="en-US" sz="700" b="1" u="sng" dirty="0">
                <a:latin typeface="Calibri"/>
                <a:ea typeface="Calibri"/>
                <a:cs typeface="Calibri"/>
                <a:sym typeface="Calibri"/>
              </a:rPr>
              <a:t>Background</a:t>
            </a:r>
            <a:r>
              <a:rPr lang="en-US" sz="700" b="1" dirty="0">
                <a:latin typeface="Calibri"/>
                <a:ea typeface="Calibri"/>
                <a:cs typeface="Calibri"/>
                <a:sym typeface="Calibri"/>
              </a:rPr>
              <a:t>: Healthcare workers are at high risk of developing sleep disorders during an outbreak.</a:t>
            </a:r>
            <a:endParaRPr sz="700" b="1" dirty="0">
              <a:latin typeface="Calibri"/>
              <a:ea typeface="Calibri"/>
              <a:cs typeface="Calibri"/>
              <a:sym typeface="Calibri"/>
            </a:endParaRPr>
          </a:p>
          <a:p>
            <a:pPr marL="0" lvl="0" indent="0" algn="l" rtl="0">
              <a:spcBef>
                <a:spcPts val="480"/>
              </a:spcBef>
              <a:spcAft>
                <a:spcPts val="0"/>
              </a:spcAft>
              <a:buClr>
                <a:schemeClr val="dk1"/>
              </a:buClr>
              <a:buSzPts val="1100"/>
              <a:buFont typeface="Arial"/>
              <a:buNone/>
            </a:pPr>
            <a:r>
              <a:rPr lang="en-US" sz="700" b="1" dirty="0">
                <a:latin typeface="Calibri"/>
                <a:ea typeface="Calibri"/>
                <a:cs typeface="Calibri"/>
                <a:sym typeface="Calibri"/>
              </a:rPr>
              <a:t>This study aimed to measure severity of sleep difficulty and its correlation with duration of deal with</a:t>
            </a:r>
            <a:endParaRPr sz="700" b="1" dirty="0">
              <a:latin typeface="Calibri"/>
              <a:ea typeface="Calibri"/>
              <a:cs typeface="Calibri"/>
              <a:sym typeface="Calibri"/>
            </a:endParaRPr>
          </a:p>
          <a:p>
            <a:pPr marL="0" lvl="0" indent="0" algn="l" rtl="0">
              <a:spcBef>
                <a:spcPts val="480"/>
              </a:spcBef>
              <a:spcAft>
                <a:spcPts val="0"/>
              </a:spcAft>
              <a:buClr>
                <a:schemeClr val="dk1"/>
              </a:buClr>
              <a:buSzPts val="1100"/>
              <a:buFont typeface="Arial"/>
              <a:buNone/>
            </a:pPr>
            <a:r>
              <a:rPr lang="en-US" sz="700" b="1" dirty="0">
                <a:latin typeface="Calibri"/>
                <a:ea typeface="Calibri"/>
                <a:cs typeface="Calibri"/>
                <a:sym typeface="Calibri"/>
              </a:rPr>
              <a:t>suspected/confirmed cases of novel coronavirus (COVID-19) in physicians.</a:t>
            </a:r>
            <a:endParaRPr sz="700" b="1" dirty="0">
              <a:latin typeface="Calibri"/>
              <a:ea typeface="Calibri"/>
              <a:cs typeface="Calibri"/>
              <a:sym typeface="Calibri"/>
            </a:endParaRPr>
          </a:p>
          <a:p>
            <a:pPr marL="0" lvl="0" indent="0" algn="l" rtl="0">
              <a:spcBef>
                <a:spcPts val="480"/>
              </a:spcBef>
              <a:spcAft>
                <a:spcPts val="0"/>
              </a:spcAft>
              <a:buClr>
                <a:schemeClr val="dk1"/>
              </a:buClr>
              <a:buSzPts val="1100"/>
              <a:buFont typeface="Arial"/>
              <a:buNone/>
            </a:pPr>
            <a:r>
              <a:rPr lang="en-US" sz="700" b="1" u="sng" dirty="0">
                <a:latin typeface="Calibri"/>
                <a:ea typeface="Calibri"/>
                <a:cs typeface="Calibri"/>
                <a:sym typeface="Calibri"/>
              </a:rPr>
              <a:t>Methods</a:t>
            </a:r>
            <a:r>
              <a:rPr lang="en-US" sz="700" b="1" dirty="0">
                <a:latin typeface="Calibri"/>
                <a:ea typeface="Calibri"/>
                <a:cs typeface="Calibri"/>
                <a:sym typeface="Calibri"/>
              </a:rPr>
              <a:t>: In this cross-sectional study, 268 physicians from different medical settings were included</a:t>
            </a:r>
            <a:endParaRPr sz="700" b="1" dirty="0">
              <a:latin typeface="Calibri"/>
              <a:ea typeface="Calibri"/>
              <a:cs typeface="Calibri"/>
              <a:sym typeface="Calibri"/>
            </a:endParaRPr>
          </a:p>
          <a:p>
            <a:pPr marL="0" lvl="0" indent="0" algn="l" rtl="0">
              <a:spcBef>
                <a:spcPts val="480"/>
              </a:spcBef>
              <a:spcAft>
                <a:spcPts val="0"/>
              </a:spcAft>
              <a:buClr>
                <a:schemeClr val="dk1"/>
              </a:buClr>
              <a:buSzPts val="1100"/>
              <a:buFont typeface="Arial"/>
              <a:buNone/>
            </a:pPr>
            <a:r>
              <a:rPr lang="en-US" sz="700" b="1" dirty="0">
                <a:latin typeface="Calibri"/>
                <a:ea typeface="Calibri"/>
                <a:cs typeface="Calibri"/>
                <a:sym typeface="Calibri"/>
              </a:rPr>
              <a:t>during the COVID-19 outbreak.</a:t>
            </a:r>
            <a:endParaRPr sz="700" b="1" dirty="0">
              <a:latin typeface="Calibri"/>
              <a:ea typeface="Calibri"/>
              <a:cs typeface="Calibri"/>
              <a:sym typeface="Calibri"/>
            </a:endParaRPr>
          </a:p>
          <a:p>
            <a:pPr marL="0" lvl="0" indent="0" algn="l" rtl="0">
              <a:spcBef>
                <a:spcPts val="480"/>
              </a:spcBef>
              <a:spcAft>
                <a:spcPts val="0"/>
              </a:spcAft>
              <a:buClr>
                <a:schemeClr val="dk1"/>
              </a:buClr>
              <a:buSzPts val="1100"/>
              <a:buFont typeface="Arial"/>
              <a:buNone/>
            </a:pPr>
            <a:r>
              <a:rPr lang="en-US" sz="700" b="1" u="sng" dirty="0">
                <a:latin typeface="Calibri"/>
                <a:ea typeface="Calibri"/>
                <a:cs typeface="Calibri"/>
                <a:sym typeface="Calibri"/>
              </a:rPr>
              <a:t>Results</a:t>
            </a:r>
            <a:r>
              <a:rPr lang="en-US" sz="700" b="1" dirty="0">
                <a:latin typeface="Calibri"/>
                <a:ea typeface="Calibri"/>
                <a:cs typeface="Calibri"/>
                <a:sym typeface="Calibri"/>
              </a:rPr>
              <a:t>: The mean age and experience of physicians were 35.06 (33-70 years) and 10.13 years. The</a:t>
            </a:r>
            <a:endParaRPr sz="700" b="1" dirty="0">
              <a:latin typeface="Calibri"/>
              <a:ea typeface="Calibri"/>
              <a:cs typeface="Calibri"/>
              <a:sym typeface="Calibri"/>
            </a:endParaRPr>
          </a:p>
          <a:p>
            <a:pPr marL="0" lvl="0" indent="0" algn="l" rtl="0">
              <a:spcBef>
                <a:spcPts val="480"/>
              </a:spcBef>
              <a:spcAft>
                <a:spcPts val="0"/>
              </a:spcAft>
              <a:buClr>
                <a:schemeClr val="dk1"/>
              </a:buClr>
              <a:buSzPts val="1100"/>
              <a:buFont typeface="Arial"/>
              <a:buNone/>
            </a:pPr>
            <a:r>
              <a:rPr lang="en-US" sz="700" b="1" dirty="0">
                <a:latin typeface="Calibri"/>
                <a:ea typeface="Calibri"/>
                <a:cs typeface="Calibri"/>
                <a:sym typeface="Calibri"/>
              </a:rPr>
              <a:t>median duration of dealing with suspected/confirmed cases of COVID-19 was 1.0 (0-30 days). The mean</a:t>
            </a:r>
            <a:endParaRPr sz="700" b="1" dirty="0">
              <a:latin typeface="Calibri"/>
              <a:ea typeface="Calibri"/>
              <a:cs typeface="Calibri"/>
              <a:sym typeface="Calibri"/>
            </a:endParaRPr>
          </a:p>
          <a:p>
            <a:pPr marL="0" lvl="0" indent="0" algn="l" rtl="0">
              <a:spcBef>
                <a:spcPts val="480"/>
              </a:spcBef>
              <a:spcAft>
                <a:spcPts val="0"/>
              </a:spcAft>
              <a:buClr>
                <a:schemeClr val="dk1"/>
              </a:buClr>
              <a:buSzPts val="1100"/>
              <a:buFont typeface="Arial"/>
              <a:buNone/>
            </a:pPr>
            <a:r>
              <a:rPr lang="en-US" sz="700" b="1" dirty="0">
                <a:latin typeface="Calibri"/>
                <a:ea typeface="Calibri"/>
                <a:cs typeface="Calibri"/>
                <a:sym typeface="Calibri"/>
              </a:rPr>
              <a:t>sleep score and stress of physicians were 8.43 of 24.0 and 4.20 of 10, respectively. More than two-thirds</a:t>
            </a:r>
            <a:endParaRPr sz="700" b="1" dirty="0">
              <a:latin typeface="Calibri"/>
              <a:ea typeface="Calibri"/>
              <a:cs typeface="Calibri"/>
              <a:sym typeface="Calibri"/>
            </a:endParaRPr>
          </a:p>
          <a:p>
            <a:pPr marL="0" lvl="0" indent="0" algn="l" rtl="0">
              <a:spcBef>
                <a:spcPts val="480"/>
              </a:spcBef>
              <a:spcAft>
                <a:spcPts val="0"/>
              </a:spcAft>
              <a:buClr>
                <a:schemeClr val="dk1"/>
              </a:buClr>
              <a:buSzPts val="1100"/>
              <a:buFont typeface="Arial"/>
              <a:buNone/>
            </a:pPr>
            <a:r>
              <a:rPr lang="en-US" sz="700" b="1" dirty="0">
                <a:latin typeface="Calibri"/>
                <a:ea typeface="Calibri"/>
                <a:cs typeface="Calibri"/>
                <a:sym typeface="Calibri"/>
              </a:rPr>
              <a:t>of the physicians were sleepless (68.3%) and majority had stress (93.7%). The study did not find a sig-</a:t>
            </a:r>
            <a:endParaRPr sz="700" b="1" dirty="0">
              <a:latin typeface="Calibri"/>
              <a:ea typeface="Calibri"/>
              <a:cs typeface="Calibri"/>
              <a:sym typeface="Calibri"/>
            </a:endParaRPr>
          </a:p>
          <a:p>
            <a:pPr marL="0" lvl="0" indent="0" algn="l" rtl="0">
              <a:spcBef>
                <a:spcPts val="480"/>
              </a:spcBef>
              <a:spcAft>
                <a:spcPts val="0"/>
              </a:spcAft>
              <a:buClr>
                <a:schemeClr val="dk1"/>
              </a:buClr>
              <a:buSzPts val="1100"/>
              <a:buFont typeface="Arial"/>
              <a:buNone/>
            </a:pPr>
            <a:r>
              <a:rPr lang="en-US" sz="700" b="1" dirty="0" err="1">
                <a:latin typeface="Calibri"/>
                <a:ea typeface="Calibri"/>
                <a:cs typeface="Calibri"/>
                <a:sym typeface="Calibri"/>
              </a:rPr>
              <a:t>nificant</a:t>
            </a:r>
            <a:r>
              <a:rPr lang="en-US" sz="700" b="1" dirty="0">
                <a:latin typeface="Calibri"/>
                <a:ea typeface="Calibri"/>
                <a:cs typeface="Calibri"/>
                <a:sym typeface="Calibri"/>
              </a:rPr>
              <a:t> difference in sleep score of physicians with different specialties (P 1⁄4 0.059). However, most</a:t>
            </a:r>
            <a:endParaRPr sz="700" b="1" dirty="0">
              <a:latin typeface="Calibri"/>
              <a:ea typeface="Calibri"/>
              <a:cs typeface="Calibri"/>
              <a:sym typeface="Calibri"/>
            </a:endParaRPr>
          </a:p>
          <a:p>
            <a:pPr marL="0" lvl="0" indent="0" algn="l" rtl="0">
              <a:spcBef>
                <a:spcPts val="480"/>
              </a:spcBef>
              <a:spcAft>
                <a:spcPts val="0"/>
              </a:spcAft>
              <a:buClr>
                <a:schemeClr val="dk1"/>
              </a:buClr>
              <a:buSzPts val="1100"/>
              <a:buFont typeface="Arial"/>
              <a:buNone/>
            </a:pPr>
            <a:r>
              <a:rPr lang="en-US" sz="700" b="1" dirty="0">
                <a:latin typeface="Calibri"/>
                <a:ea typeface="Calibri"/>
                <a:cs typeface="Calibri"/>
                <a:sym typeface="Calibri"/>
              </a:rPr>
              <a:t>physicians were sleepless; including anesthesia and intensive care (77.8%); general physicians (80.8%),</a:t>
            </a:r>
            <a:endParaRPr sz="700" b="1" dirty="0">
              <a:latin typeface="Calibri"/>
              <a:ea typeface="Calibri"/>
              <a:cs typeface="Calibri"/>
              <a:sym typeface="Calibri"/>
            </a:endParaRPr>
          </a:p>
          <a:p>
            <a:pPr marL="0" lvl="0" indent="0" algn="l" rtl="0">
              <a:spcBef>
                <a:spcPts val="480"/>
              </a:spcBef>
              <a:spcAft>
                <a:spcPts val="0"/>
              </a:spcAft>
              <a:buClr>
                <a:schemeClr val="dk1"/>
              </a:buClr>
              <a:buSzPts val="1100"/>
              <a:buFont typeface="Arial"/>
              <a:buNone/>
            </a:pPr>
            <a:r>
              <a:rPr lang="en-US" sz="700" b="1" dirty="0">
                <a:latin typeface="Calibri"/>
                <a:ea typeface="Calibri"/>
                <a:cs typeface="Calibri"/>
                <a:sym typeface="Calibri"/>
              </a:rPr>
              <a:t>and obstetrics and gynecology (80.0%). They were sleepless in morning (58.7%); evening (77.8%); night</a:t>
            </a:r>
            <a:endParaRPr sz="700" b="1" dirty="0">
              <a:latin typeface="Calibri"/>
              <a:ea typeface="Calibri"/>
              <a:cs typeface="Calibri"/>
              <a:sym typeface="Calibri"/>
            </a:endParaRPr>
          </a:p>
          <a:p>
            <a:pPr marL="0" lvl="0" indent="0" algn="l" rtl="0">
              <a:spcBef>
                <a:spcPts val="480"/>
              </a:spcBef>
              <a:spcAft>
                <a:spcPts val="0"/>
              </a:spcAft>
              <a:buClr>
                <a:schemeClr val="dk1"/>
              </a:buClr>
              <a:buSzPts val="1100"/>
              <a:buFont typeface="Arial"/>
              <a:buNone/>
            </a:pPr>
            <a:r>
              <a:rPr lang="en-US" sz="700" b="1" dirty="0">
                <a:latin typeface="Calibri"/>
                <a:ea typeface="Calibri"/>
                <a:cs typeface="Calibri"/>
                <a:sym typeface="Calibri"/>
              </a:rPr>
              <a:t>(100%); and multi-shift (70.9%). The physicians who dealt with suspected or confirmed cases of COVID-19 or with stress had more escalated sleep compared to those who did not deal with patients or without stress (9.39 vs. 7.17 and 8.78 vs. 2.69 P &lt; 0.001). The sleep of physicians was escalated with increasing stress (r 1⁄4 0.558; P &lt; 0.001) and a number of days that physicians dealt with suspected/confirmed cases of COVID-19 (r 1⁄4 0.210; P 1⁄4 0.001), respectively.</a:t>
            </a:r>
            <a:endParaRPr sz="700" b="1" dirty="0">
              <a:latin typeface="Calibri"/>
              <a:ea typeface="Calibri"/>
              <a:cs typeface="Calibri"/>
              <a:sym typeface="Calibri"/>
            </a:endParaRPr>
          </a:p>
          <a:p>
            <a:pPr marL="0" lvl="0" indent="0" algn="l" rtl="0">
              <a:spcBef>
                <a:spcPts val="480"/>
              </a:spcBef>
              <a:spcAft>
                <a:spcPts val="0"/>
              </a:spcAft>
              <a:buClr>
                <a:schemeClr val="dk1"/>
              </a:buClr>
              <a:buSzPts val="1100"/>
              <a:buFont typeface="Arial"/>
              <a:buNone/>
            </a:pPr>
            <a:r>
              <a:rPr lang="en-US" sz="700" b="1" u="sng" dirty="0">
                <a:latin typeface="Calibri"/>
                <a:ea typeface="Calibri"/>
                <a:cs typeface="Calibri"/>
                <a:sym typeface="Calibri"/>
              </a:rPr>
              <a:t>Conclusion</a:t>
            </a:r>
            <a:r>
              <a:rPr lang="en-US" sz="700" b="1" dirty="0">
                <a:latin typeface="Calibri"/>
                <a:ea typeface="Calibri"/>
                <a:cs typeface="Calibri"/>
                <a:sym typeface="Calibri"/>
              </a:rPr>
              <a:t>: </a:t>
            </a:r>
            <a:r>
              <a:rPr lang="en-US" sz="700" b="1" i="1" dirty="0">
                <a:latin typeface="Calibri"/>
                <a:ea typeface="Calibri"/>
                <a:cs typeface="Calibri"/>
                <a:sym typeface="Calibri"/>
              </a:rPr>
              <a:t>The study confirmed that working with COVID-19 patients has a negative effect on the sleep of physicians.</a:t>
            </a:r>
            <a:endParaRPr sz="700" b="1" i="1" dirty="0">
              <a:latin typeface="Calibri"/>
              <a:ea typeface="Calibri"/>
              <a:cs typeface="Calibri"/>
              <a:sym typeface="Calibri"/>
            </a:endParaRPr>
          </a:p>
          <a:p>
            <a:pPr marL="0" lvl="0" indent="0" algn="l" rtl="0">
              <a:spcBef>
                <a:spcPts val="480"/>
              </a:spcBef>
              <a:spcAft>
                <a:spcPts val="0"/>
              </a:spcAft>
              <a:buNone/>
            </a:pPr>
            <a:endParaRPr sz="7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9"/>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000"/>
              <a:buFont typeface="Arial"/>
              <a:buNone/>
            </a:pPr>
            <a:r>
              <a:rPr lang="en-US" sz="2000"/>
              <a:t>Impact of the COVID-19 Pandemic on Physicians</a:t>
            </a:r>
            <a:endParaRPr/>
          </a:p>
        </p:txBody>
      </p:sp>
      <p:sp>
        <p:nvSpPr>
          <p:cNvPr id="469" name="Google Shape;469;p59"/>
          <p:cNvSpPr txBox="1">
            <a:spLocks noGrp="1"/>
          </p:cNvSpPr>
          <p:nvPr>
            <p:ph type="body" idx="1"/>
          </p:nvPr>
        </p:nvSpPr>
        <p:spPr>
          <a:xfrm>
            <a:off x="457200" y="1022252"/>
            <a:ext cx="4040100" cy="6096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480"/>
              </a:spcBef>
              <a:spcAft>
                <a:spcPts val="0"/>
              </a:spcAft>
              <a:buClr>
                <a:schemeClr val="dk1"/>
              </a:buClr>
              <a:buSzPts val="1100"/>
              <a:buFont typeface="Arial"/>
              <a:buNone/>
            </a:pPr>
            <a:r>
              <a:rPr lang="en-US" sz="2000"/>
              <a:t>Physicians’ Practices and Their Patients</a:t>
            </a:r>
            <a:endParaRPr sz="2000"/>
          </a:p>
        </p:txBody>
      </p:sp>
      <p:pic>
        <p:nvPicPr>
          <p:cNvPr id="470" name="Google Shape;470;p59"/>
          <p:cNvPicPr preferRelativeResize="0"/>
          <p:nvPr/>
        </p:nvPicPr>
        <p:blipFill rotWithShape="1">
          <a:blip r:embed="rId3">
            <a:alphaModFix/>
          </a:blip>
          <a:srcRect/>
          <a:stretch/>
        </p:blipFill>
        <p:spPr>
          <a:xfrm>
            <a:off x="7315200" y="4400550"/>
            <a:ext cx="1676401" cy="609599"/>
          </a:xfrm>
          <a:prstGeom prst="rect">
            <a:avLst/>
          </a:prstGeom>
          <a:noFill/>
          <a:ln>
            <a:noFill/>
          </a:ln>
        </p:spPr>
      </p:pic>
      <p:sp>
        <p:nvSpPr>
          <p:cNvPr id="471" name="Google Shape;471;p59"/>
          <p:cNvSpPr txBox="1">
            <a:spLocks noGrp="1"/>
          </p:cNvSpPr>
          <p:nvPr>
            <p:ph type="body" idx="2"/>
          </p:nvPr>
        </p:nvSpPr>
        <p:spPr>
          <a:xfrm>
            <a:off x="457200" y="1553135"/>
            <a:ext cx="4040100" cy="3457115"/>
          </a:xfrm>
          <a:prstGeom prst="rect">
            <a:avLst/>
          </a:prstGeom>
        </p:spPr>
        <p:txBody>
          <a:bodyPr spcFirstLastPara="1" wrap="square" lIns="91425" tIns="45700" rIns="91425" bIns="45700" anchor="t" anchorCtr="0">
            <a:normAutofit fontScale="40000" lnSpcReduction="20000"/>
          </a:bodyPr>
          <a:lstStyle/>
          <a:p>
            <a:pPr marL="457200" lvl="0" indent="-311467" algn="l" rtl="0">
              <a:spcBef>
                <a:spcPts val="400"/>
              </a:spcBef>
              <a:spcAft>
                <a:spcPts val="0"/>
              </a:spcAft>
              <a:buSzPct val="100000"/>
              <a:buFont typeface="Calibri"/>
              <a:buChar char="•"/>
            </a:pPr>
            <a:r>
              <a:rPr lang="en-US" sz="3500" dirty="0">
                <a:latin typeface="Calibri"/>
                <a:ea typeface="Calibri"/>
                <a:cs typeface="Calibri"/>
                <a:sym typeface="Calibri"/>
              </a:rPr>
              <a:t>8% of physicians said their practices closed as a result of COVID-19—approximately 16,000 practices.</a:t>
            </a:r>
            <a:endParaRPr sz="3500" dirty="0">
              <a:latin typeface="Calibri"/>
              <a:ea typeface="Calibri"/>
              <a:cs typeface="Calibri"/>
              <a:sym typeface="Calibri"/>
            </a:endParaRPr>
          </a:p>
          <a:p>
            <a:pPr marL="457200" lvl="0" indent="-311467" algn="l" rtl="0">
              <a:spcBef>
                <a:spcPts val="0"/>
              </a:spcBef>
              <a:spcAft>
                <a:spcPts val="0"/>
              </a:spcAft>
              <a:buSzPct val="100000"/>
              <a:buFont typeface="Calibri"/>
              <a:buChar char="•"/>
            </a:pPr>
            <a:r>
              <a:rPr lang="en-US" sz="3500" dirty="0">
                <a:latin typeface="Calibri"/>
                <a:ea typeface="Calibri"/>
                <a:cs typeface="Calibri"/>
                <a:sym typeface="Calibri"/>
              </a:rPr>
              <a:t>4% plan to close their practices in the next 12 months.</a:t>
            </a:r>
            <a:endParaRPr sz="3500" dirty="0">
              <a:latin typeface="Calibri"/>
              <a:ea typeface="Calibri"/>
              <a:cs typeface="Calibri"/>
              <a:sym typeface="Calibri"/>
            </a:endParaRPr>
          </a:p>
          <a:p>
            <a:pPr marL="457200" lvl="0" indent="-311467" algn="l" rtl="0">
              <a:spcBef>
                <a:spcPts val="0"/>
              </a:spcBef>
              <a:spcAft>
                <a:spcPts val="0"/>
              </a:spcAft>
              <a:buSzPct val="100000"/>
              <a:buFont typeface="Calibri"/>
              <a:buChar char="•"/>
            </a:pPr>
            <a:r>
              <a:rPr lang="en-US" sz="3500" dirty="0">
                <a:latin typeface="Calibri"/>
                <a:ea typeface="Calibri"/>
                <a:cs typeface="Calibri"/>
                <a:sym typeface="Calibri"/>
              </a:rPr>
              <a:t>43% of physicians reduced staff due to COVID-19.</a:t>
            </a:r>
            <a:endParaRPr sz="3500" dirty="0">
              <a:latin typeface="Calibri"/>
              <a:ea typeface="Calibri"/>
              <a:cs typeface="Calibri"/>
              <a:sym typeface="Calibri"/>
            </a:endParaRPr>
          </a:p>
          <a:p>
            <a:pPr marL="457200" lvl="0" indent="-311467" algn="l" rtl="0">
              <a:spcBef>
                <a:spcPts val="0"/>
              </a:spcBef>
              <a:spcAft>
                <a:spcPts val="0"/>
              </a:spcAft>
              <a:buSzPct val="100000"/>
              <a:buFont typeface="Calibri"/>
              <a:buChar char="•"/>
            </a:pPr>
            <a:r>
              <a:rPr lang="en-US" sz="3500" dirty="0">
                <a:latin typeface="Calibri"/>
                <a:ea typeface="Calibri"/>
                <a:cs typeface="Calibri"/>
                <a:sym typeface="Calibri"/>
              </a:rPr>
              <a:t>72% of physicians experienced a reduction in income due to COVID-19.</a:t>
            </a:r>
            <a:endParaRPr sz="3500" dirty="0">
              <a:latin typeface="Calibri"/>
              <a:ea typeface="Calibri"/>
              <a:cs typeface="Calibri"/>
              <a:sym typeface="Calibri"/>
            </a:endParaRPr>
          </a:p>
          <a:p>
            <a:pPr marL="457200" lvl="0" indent="-311467" algn="l" rtl="0">
              <a:spcBef>
                <a:spcPts val="0"/>
              </a:spcBef>
              <a:spcAft>
                <a:spcPts val="0"/>
              </a:spcAft>
              <a:buSzPct val="100000"/>
              <a:buFont typeface="Calibri"/>
              <a:buChar char="•"/>
            </a:pPr>
            <a:r>
              <a:rPr lang="en-US" sz="3500" dirty="0">
                <a:latin typeface="Calibri"/>
                <a:ea typeface="Calibri"/>
                <a:cs typeface="Calibri"/>
                <a:sym typeface="Calibri"/>
              </a:rPr>
              <a:t>12% of physicians – approximately 100,000 – switched to a primarily telemedicine practice as a result of COVID-19.</a:t>
            </a:r>
            <a:endParaRPr sz="3500" dirty="0">
              <a:latin typeface="Calibri"/>
              <a:ea typeface="Calibri"/>
              <a:cs typeface="Calibri"/>
              <a:sym typeface="Calibri"/>
            </a:endParaRPr>
          </a:p>
          <a:p>
            <a:pPr marL="457200" lvl="0" indent="-311467" algn="l" rtl="0">
              <a:spcBef>
                <a:spcPts val="0"/>
              </a:spcBef>
              <a:spcAft>
                <a:spcPts val="0"/>
              </a:spcAft>
              <a:buSzPct val="100000"/>
              <a:buFont typeface="Calibri"/>
              <a:buChar char="•"/>
            </a:pPr>
            <a:r>
              <a:rPr lang="en-US" sz="3500" dirty="0">
                <a:latin typeface="Calibri"/>
                <a:ea typeface="Calibri"/>
                <a:cs typeface="Calibri"/>
                <a:sym typeface="Calibri"/>
              </a:rPr>
              <a:t>52% of physicians plan to increase use of telemedicine in their practices.</a:t>
            </a:r>
            <a:endParaRPr sz="3500" dirty="0">
              <a:latin typeface="Calibri"/>
              <a:ea typeface="Calibri"/>
              <a:cs typeface="Calibri"/>
              <a:sym typeface="Calibri"/>
            </a:endParaRPr>
          </a:p>
          <a:p>
            <a:pPr marL="457200" lvl="0" indent="-311467" algn="l" rtl="0">
              <a:spcBef>
                <a:spcPts val="0"/>
              </a:spcBef>
              <a:spcAft>
                <a:spcPts val="0"/>
              </a:spcAft>
              <a:buSzPct val="100000"/>
              <a:buFont typeface="Calibri"/>
              <a:buChar char="•"/>
            </a:pPr>
            <a:r>
              <a:rPr lang="en-US" sz="3500" dirty="0">
                <a:latin typeface="Calibri"/>
                <a:ea typeface="Calibri"/>
                <a:cs typeface="Calibri"/>
                <a:sym typeface="Calibri"/>
              </a:rPr>
              <a:t>72% of physicians indicated that COVID-19 will have serious consequences for patient health in their communities because many patients delayed getting care they needed during the pandemic.</a:t>
            </a:r>
            <a:endParaRPr sz="3500" dirty="0">
              <a:latin typeface="Calibri"/>
              <a:ea typeface="Calibri"/>
              <a:cs typeface="Calibri"/>
              <a:sym typeface="Calibri"/>
            </a:endParaRPr>
          </a:p>
          <a:p>
            <a:pPr marL="342900" lvl="0" indent="0" algn="l" rtl="0">
              <a:spcBef>
                <a:spcPts val="400"/>
              </a:spcBef>
              <a:spcAft>
                <a:spcPts val="0"/>
              </a:spcAft>
              <a:buNone/>
            </a:pPr>
            <a:endParaRPr sz="1800" b="1" dirty="0"/>
          </a:p>
        </p:txBody>
      </p:sp>
      <p:sp>
        <p:nvSpPr>
          <p:cNvPr id="472" name="Google Shape;472;p59"/>
          <p:cNvSpPr txBox="1">
            <a:spLocks noGrp="1"/>
          </p:cNvSpPr>
          <p:nvPr>
            <p:ph type="body" idx="3"/>
          </p:nvPr>
        </p:nvSpPr>
        <p:spPr>
          <a:xfrm>
            <a:off x="4645025" y="859800"/>
            <a:ext cx="4041900" cy="609600"/>
          </a:xfrm>
          <a:prstGeom prst="rect">
            <a:avLst/>
          </a:prstGeom>
        </p:spPr>
        <p:txBody>
          <a:bodyPr spcFirstLastPara="1" wrap="square" lIns="91425" tIns="45700" rIns="91425" bIns="45700" anchor="b" anchorCtr="0">
            <a:noAutofit/>
          </a:bodyPr>
          <a:lstStyle/>
          <a:p>
            <a:pPr marL="0" lvl="0" indent="0" algn="l" rtl="0">
              <a:spcBef>
                <a:spcPts val="480"/>
              </a:spcBef>
              <a:spcAft>
                <a:spcPts val="0"/>
              </a:spcAft>
              <a:buNone/>
            </a:pPr>
            <a:r>
              <a:rPr lang="en-US" sz="2100"/>
              <a:t>Physician Burnout</a:t>
            </a:r>
            <a:endParaRPr sz="2100"/>
          </a:p>
        </p:txBody>
      </p:sp>
      <p:sp>
        <p:nvSpPr>
          <p:cNvPr id="473" name="Google Shape;473;p59"/>
          <p:cNvSpPr txBox="1">
            <a:spLocks noGrp="1"/>
          </p:cNvSpPr>
          <p:nvPr>
            <p:ph type="body" idx="4"/>
          </p:nvPr>
        </p:nvSpPr>
        <p:spPr>
          <a:xfrm>
            <a:off x="4645025" y="1631852"/>
            <a:ext cx="4041900" cy="3066473"/>
          </a:xfrm>
          <a:prstGeom prst="rect">
            <a:avLst/>
          </a:prstGeom>
        </p:spPr>
        <p:txBody>
          <a:bodyPr spcFirstLastPara="1" wrap="square" lIns="91425" tIns="45700" rIns="91425" bIns="45700" anchor="t" anchorCtr="0">
            <a:normAutofit/>
          </a:bodyPr>
          <a:lstStyle/>
          <a:p>
            <a:pPr marL="457200" lvl="0" indent="-304800" algn="l" rtl="0">
              <a:spcBef>
                <a:spcPts val="480"/>
              </a:spcBef>
              <a:spcAft>
                <a:spcPts val="0"/>
              </a:spcAft>
              <a:buSzPts val="1200"/>
              <a:buFont typeface="Calibri"/>
              <a:buChar char="•"/>
            </a:pPr>
            <a:r>
              <a:rPr lang="en-US" sz="1400" dirty="0">
                <a:latin typeface="Calibri"/>
                <a:ea typeface="Calibri"/>
                <a:cs typeface="Calibri"/>
                <a:sym typeface="Calibri"/>
              </a:rPr>
              <a:t>58% of physicians often have feelings of burnout, compared to 40 percent in 2018</a:t>
            </a:r>
            <a:endParaRPr sz="1400" dirty="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US" sz="1400" dirty="0">
                <a:latin typeface="Calibri"/>
                <a:ea typeface="Calibri"/>
                <a:cs typeface="Calibri"/>
                <a:sym typeface="Calibri"/>
              </a:rPr>
              <a:t>22% of physicians know a physician who has committed suicide.</a:t>
            </a:r>
            <a:endParaRPr sz="1400" dirty="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US" sz="1400" dirty="0">
                <a:latin typeface="Calibri"/>
                <a:ea typeface="Calibri"/>
                <a:cs typeface="Calibri"/>
                <a:sym typeface="Calibri"/>
              </a:rPr>
              <a:t>13% have sought medical attention for a mental health problem caused COVID-19’s effects on their practice or employment situation.</a:t>
            </a:r>
            <a:endParaRPr sz="1400" dirty="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US" sz="1400" dirty="0">
                <a:latin typeface="Calibri"/>
                <a:ea typeface="Calibri"/>
                <a:cs typeface="Calibri"/>
                <a:sym typeface="Calibri"/>
              </a:rPr>
              <a:t>37% of physicians would like to retire in the next year.</a:t>
            </a:r>
            <a:endParaRPr sz="1400" dirty="0">
              <a:latin typeface="Calibri"/>
              <a:ea typeface="Calibri"/>
              <a:cs typeface="Calibri"/>
              <a:sym typeface="Calibri"/>
            </a:endParaRPr>
          </a:p>
          <a:p>
            <a:pPr marL="0" lvl="0" indent="0" algn="l" rtl="0">
              <a:spcBef>
                <a:spcPts val="480"/>
              </a:spcBef>
              <a:spcAft>
                <a:spcPts val="0"/>
              </a:spcAft>
              <a:buNone/>
            </a:pPr>
            <a:endParaRPr sz="7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60"/>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000"/>
              <a:buFont typeface="Arial"/>
              <a:buNone/>
            </a:pPr>
            <a:r>
              <a:rPr lang="en-US" sz="1400"/>
              <a:t>Impact of the COVID-19 Pandemic on Physicians: Burnout and Posttraumatic Stress Disorder in the Coronavirus Disease 2019 (COVID-19) Pandemic: Intersection, Impact, and Interventions</a:t>
            </a:r>
            <a:endParaRPr sz="1400"/>
          </a:p>
        </p:txBody>
      </p:sp>
      <p:sp>
        <p:nvSpPr>
          <p:cNvPr id="480" name="Google Shape;480;p60"/>
          <p:cNvSpPr txBox="1">
            <a:spLocks noGrp="1"/>
          </p:cNvSpPr>
          <p:nvPr>
            <p:ph type="body" idx="1"/>
          </p:nvPr>
        </p:nvSpPr>
        <p:spPr>
          <a:xfrm>
            <a:off x="457200" y="1200150"/>
            <a:ext cx="8229600" cy="3394200"/>
          </a:xfrm>
          <a:prstGeom prst="rect">
            <a:avLst/>
          </a:prstGeom>
          <a:noFill/>
          <a:ln>
            <a:noFill/>
          </a:ln>
        </p:spPr>
        <p:txBody>
          <a:bodyPr spcFirstLastPara="1" wrap="square" lIns="91425" tIns="45700" rIns="91425" bIns="45700" anchor="t" anchorCtr="0">
            <a:normAutofit/>
          </a:bodyPr>
          <a:lstStyle/>
          <a:p>
            <a:pPr marL="0" lvl="0" indent="0" algn="l" rtl="0">
              <a:spcBef>
                <a:spcPts val="360"/>
              </a:spcBef>
              <a:spcAft>
                <a:spcPts val="0"/>
              </a:spcAft>
              <a:buNone/>
            </a:pPr>
            <a:endParaRPr sz="3600" dirty="0"/>
          </a:p>
        </p:txBody>
      </p:sp>
      <p:pic>
        <p:nvPicPr>
          <p:cNvPr id="481" name="Google Shape;481;p60"/>
          <p:cNvPicPr preferRelativeResize="0"/>
          <p:nvPr/>
        </p:nvPicPr>
        <p:blipFill rotWithShape="1">
          <a:blip r:embed="rId3">
            <a:alphaModFix/>
          </a:blip>
          <a:srcRect/>
          <a:stretch/>
        </p:blipFill>
        <p:spPr>
          <a:xfrm>
            <a:off x="7315200" y="4485600"/>
            <a:ext cx="1676401" cy="657900"/>
          </a:xfrm>
          <a:prstGeom prst="rect">
            <a:avLst/>
          </a:prstGeom>
          <a:noFill/>
          <a:ln>
            <a:noFill/>
          </a:ln>
        </p:spPr>
      </p:pic>
      <p:sp>
        <p:nvSpPr>
          <p:cNvPr id="482" name="Google Shape;482;p60"/>
          <p:cNvSpPr txBox="1">
            <a:spLocks noGrp="1"/>
          </p:cNvSpPr>
          <p:nvPr>
            <p:ph type="body" idx="4294967295"/>
          </p:nvPr>
        </p:nvSpPr>
        <p:spPr>
          <a:xfrm>
            <a:off x="4645025" y="859798"/>
            <a:ext cx="4041900" cy="771900"/>
          </a:xfrm>
          <a:prstGeom prst="rect">
            <a:avLst/>
          </a:prstGeom>
        </p:spPr>
        <p:txBody>
          <a:bodyPr spcFirstLastPara="1" wrap="square" lIns="91425" tIns="45700" rIns="91425" bIns="45700" anchor="t" anchorCtr="0">
            <a:noAutofit/>
          </a:bodyPr>
          <a:lstStyle/>
          <a:p>
            <a:pPr marL="0" lvl="0" indent="0" algn="l" rtl="0">
              <a:lnSpc>
                <a:spcPct val="90000"/>
              </a:lnSpc>
              <a:spcBef>
                <a:spcPts val="640"/>
              </a:spcBef>
              <a:spcAft>
                <a:spcPts val="0"/>
              </a:spcAft>
              <a:buSzPts val="275"/>
              <a:buNone/>
            </a:pPr>
            <a:endParaRPr sz="900"/>
          </a:p>
          <a:p>
            <a:pPr marL="0" lvl="0" indent="0" algn="l" rtl="0">
              <a:lnSpc>
                <a:spcPct val="90000"/>
              </a:lnSpc>
              <a:spcBef>
                <a:spcPts val="640"/>
              </a:spcBef>
              <a:spcAft>
                <a:spcPts val="0"/>
              </a:spcAft>
              <a:buSzPts val="275"/>
              <a:buNone/>
            </a:pPr>
            <a:endParaRPr sz="900"/>
          </a:p>
          <a:p>
            <a:pPr marL="0" lvl="0" indent="0" algn="l" rtl="0">
              <a:lnSpc>
                <a:spcPct val="90000"/>
              </a:lnSpc>
              <a:spcBef>
                <a:spcPts val="640"/>
              </a:spcBef>
              <a:spcAft>
                <a:spcPts val="0"/>
              </a:spcAft>
              <a:buSzPts val="275"/>
              <a:buNone/>
            </a:pPr>
            <a:endParaRPr sz="1000"/>
          </a:p>
          <a:p>
            <a:pPr marL="0" lvl="0" indent="0" algn="l" rtl="0">
              <a:lnSpc>
                <a:spcPct val="90000"/>
              </a:lnSpc>
              <a:spcBef>
                <a:spcPts val="640"/>
              </a:spcBef>
              <a:spcAft>
                <a:spcPts val="0"/>
              </a:spcAft>
              <a:buSzPts val="275"/>
              <a:buNone/>
            </a:pPr>
            <a:r>
              <a:rPr lang="en-US" sz="1000"/>
              <a:t>                                                                                                 </a:t>
            </a:r>
            <a:endParaRPr sz="1200"/>
          </a:p>
          <a:p>
            <a:pPr marL="0" lvl="0" indent="0" algn="l" rtl="0">
              <a:lnSpc>
                <a:spcPct val="90000"/>
              </a:lnSpc>
              <a:spcBef>
                <a:spcPts val="640"/>
              </a:spcBef>
              <a:spcAft>
                <a:spcPts val="0"/>
              </a:spcAft>
              <a:buSzPts val="275"/>
              <a:buNone/>
            </a:pPr>
            <a:endParaRPr sz="900"/>
          </a:p>
        </p:txBody>
      </p:sp>
      <p:pic>
        <p:nvPicPr>
          <p:cNvPr id="483" name="Google Shape;483;p60"/>
          <p:cNvPicPr preferRelativeResize="0"/>
          <p:nvPr/>
        </p:nvPicPr>
        <p:blipFill>
          <a:blip r:embed="rId4">
            <a:alphaModFix/>
          </a:blip>
          <a:stretch>
            <a:fillRect/>
          </a:stretch>
        </p:blipFill>
        <p:spPr>
          <a:xfrm>
            <a:off x="152400" y="4746750"/>
            <a:ext cx="19050" cy="9525"/>
          </a:xfrm>
          <a:prstGeom prst="rect">
            <a:avLst/>
          </a:prstGeom>
          <a:noFill/>
          <a:ln>
            <a:noFill/>
          </a:ln>
        </p:spPr>
      </p:pic>
      <p:pic>
        <p:nvPicPr>
          <p:cNvPr id="484" name="Google Shape;484;p60"/>
          <p:cNvPicPr preferRelativeResize="0"/>
          <p:nvPr/>
        </p:nvPicPr>
        <p:blipFill>
          <a:blip r:embed="rId4">
            <a:alphaModFix/>
          </a:blip>
          <a:stretch>
            <a:fillRect/>
          </a:stretch>
        </p:blipFill>
        <p:spPr>
          <a:xfrm>
            <a:off x="323850" y="4746750"/>
            <a:ext cx="19050" cy="9525"/>
          </a:xfrm>
          <a:prstGeom prst="rect">
            <a:avLst/>
          </a:prstGeom>
          <a:noFill/>
          <a:ln>
            <a:noFill/>
          </a:ln>
        </p:spPr>
      </p:pic>
      <p:pic>
        <p:nvPicPr>
          <p:cNvPr id="3" name="Picture 2">
            <a:extLst>
              <a:ext uri="{FF2B5EF4-FFF2-40B4-BE49-F238E27FC236}">
                <a16:creationId xmlns:a16="http://schemas.microsoft.com/office/drawing/2014/main" id="{A91FE229-54E6-49F2-ABFB-87D1563914C3}"/>
              </a:ext>
            </a:extLst>
          </p:cNvPr>
          <p:cNvPicPr>
            <a:picLocks noChangeAspect="1"/>
          </p:cNvPicPr>
          <p:nvPr/>
        </p:nvPicPr>
        <p:blipFill>
          <a:blip r:embed="rId5">
            <a:lum bright="-20000" contrast="20000"/>
          </a:blip>
          <a:stretch>
            <a:fillRect/>
          </a:stretch>
        </p:blipFill>
        <p:spPr>
          <a:xfrm>
            <a:off x="457075" y="897897"/>
            <a:ext cx="8283513" cy="374806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1" name="Google Shape;491;p61"/>
          <p:cNvPicPr preferRelativeResize="0"/>
          <p:nvPr/>
        </p:nvPicPr>
        <p:blipFill rotWithShape="1">
          <a:blip r:embed="rId3">
            <a:alphaModFix/>
          </a:blip>
          <a:srcRect/>
          <a:stretch/>
        </p:blipFill>
        <p:spPr>
          <a:xfrm>
            <a:off x="7086600" y="4476750"/>
            <a:ext cx="1904999" cy="533399"/>
          </a:xfrm>
          <a:prstGeom prst="rect">
            <a:avLst/>
          </a:prstGeom>
          <a:noFill/>
          <a:ln>
            <a:noFill/>
          </a:ln>
        </p:spPr>
      </p:pic>
      <p:sp>
        <p:nvSpPr>
          <p:cNvPr id="492" name="Google Shape;492;p61"/>
          <p:cNvSpPr txBox="1">
            <a:spLocks noGrp="1"/>
          </p:cNvSpPr>
          <p:nvPr>
            <p:ph type="ctrTitle"/>
          </p:nvPr>
        </p:nvSpPr>
        <p:spPr>
          <a:xfrm>
            <a:off x="685800" y="1598613"/>
            <a:ext cx="7772400" cy="1101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a:t>What Physicians Should Know</a:t>
            </a:r>
            <a:endParaRPr/>
          </a:p>
        </p:txBody>
      </p:sp>
      <p:sp>
        <p:nvSpPr>
          <p:cNvPr id="493" name="Google Shape;493;p61"/>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a:solidFill>
                  <a:srgbClr val="674EA7"/>
                </a:solidFill>
              </a:rPr>
              <a:t>To Take Care of Themselves</a:t>
            </a:r>
            <a:endParaRPr>
              <a:solidFill>
                <a:srgbClr val="674EA7"/>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2"/>
          <p:cNvSpPr txBox="1"/>
          <p:nvPr/>
        </p:nvSpPr>
        <p:spPr>
          <a:xfrm>
            <a:off x="457200" y="1809750"/>
            <a:ext cx="45720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Arial"/>
              <a:buNone/>
            </a:pPr>
            <a:r>
              <a:rPr lang="en-US" sz="4000" b="1" i="0" u="none" strike="noStrike" cap="none">
                <a:solidFill>
                  <a:srgbClr val="FFFFFF"/>
                </a:solidFill>
                <a:latin typeface="Arial"/>
                <a:ea typeface="Arial"/>
                <a:cs typeface="Arial"/>
                <a:sym typeface="Arial"/>
              </a:rPr>
              <a:t>Section Title – Arial Bold</a:t>
            </a:r>
            <a:endParaRPr/>
          </a:p>
        </p:txBody>
      </p:sp>
      <p:sp>
        <p:nvSpPr>
          <p:cNvPr id="499" name="Google Shape;499;p62"/>
          <p:cNvSpPr txBox="1">
            <a:spLocks noGrp="1"/>
          </p:cNvSpPr>
          <p:nvPr>
            <p:ph type="title"/>
          </p:nvPr>
        </p:nvSpPr>
        <p:spPr>
          <a:xfrm>
            <a:off x="457200" y="383850"/>
            <a:ext cx="8229600" cy="679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1100"/>
              <a:buFont typeface="Arial"/>
              <a:buNone/>
            </a:pPr>
            <a:r>
              <a:rPr lang="en-US" sz="1600"/>
              <a:t>If you think you may have an issue with alcohol or other substances, ask yourself, am I…</a:t>
            </a:r>
            <a:endParaRPr sz="1600"/>
          </a:p>
          <a:p>
            <a:pPr marL="0" lvl="0" indent="0" algn="ctr" rtl="0">
              <a:spcBef>
                <a:spcPts val="0"/>
              </a:spcBef>
              <a:spcAft>
                <a:spcPts val="0"/>
              </a:spcAft>
              <a:buClr>
                <a:schemeClr val="dk1"/>
              </a:buClr>
              <a:buSzPts val="4400"/>
              <a:buFont typeface="Arial"/>
              <a:buNone/>
            </a:pPr>
            <a:endParaRPr sz="1600"/>
          </a:p>
        </p:txBody>
      </p:sp>
      <p:sp>
        <p:nvSpPr>
          <p:cNvPr id="500" name="Google Shape;500;p62"/>
          <p:cNvSpPr txBox="1">
            <a:spLocks noGrp="1"/>
          </p:cNvSpPr>
          <p:nvPr>
            <p:ph type="body" idx="1"/>
          </p:nvPr>
        </p:nvSpPr>
        <p:spPr>
          <a:xfrm>
            <a:off x="457200" y="921150"/>
            <a:ext cx="4038600" cy="3673200"/>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1200"/>
              </a:spcBef>
              <a:spcAft>
                <a:spcPts val="0"/>
              </a:spcAft>
              <a:buNone/>
            </a:pPr>
            <a:r>
              <a:rPr lang="en-US" sz="1200" b="1" u="sng">
                <a:solidFill>
                  <a:srgbClr val="212121"/>
                </a:solidFill>
                <a:highlight>
                  <a:srgbClr val="FFFFFF"/>
                </a:highlight>
                <a:latin typeface="Calibri"/>
                <a:ea typeface="Calibri"/>
                <a:cs typeface="Calibri"/>
                <a:sym typeface="Calibri"/>
              </a:rPr>
              <a:t>❑ Spending less time on activities that were once important </a:t>
            </a:r>
            <a:endParaRPr sz="1200" b="1" u="sng">
              <a:solidFill>
                <a:srgbClr val="212121"/>
              </a:solidFill>
              <a:highlight>
                <a:srgbClr val="FFFFFF"/>
              </a:highlight>
              <a:latin typeface="Calibri"/>
              <a:ea typeface="Calibri"/>
              <a:cs typeface="Calibri"/>
              <a:sym typeface="Calibri"/>
            </a:endParaRPr>
          </a:p>
          <a:p>
            <a:pPr marL="0" lvl="0" indent="0" algn="l" rtl="0">
              <a:lnSpc>
                <a:spcPct val="162500"/>
              </a:lnSpc>
              <a:spcBef>
                <a:spcPts val="1200"/>
              </a:spcBef>
              <a:spcAft>
                <a:spcPts val="0"/>
              </a:spcAft>
              <a:buNone/>
            </a:pPr>
            <a:r>
              <a:rPr lang="en-US" sz="1200" b="1" u="sng">
                <a:solidFill>
                  <a:srgbClr val="212121"/>
                </a:solidFill>
                <a:highlight>
                  <a:srgbClr val="FFFFFF"/>
                </a:highlight>
                <a:latin typeface="Calibri"/>
                <a:ea typeface="Calibri"/>
                <a:cs typeface="Calibri"/>
                <a:sym typeface="Calibri"/>
              </a:rPr>
              <a:t>❑ Using more alcohol or other substances than intended </a:t>
            </a:r>
            <a:endParaRPr sz="1200" b="1" u="sng">
              <a:solidFill>
                <a:srgbClr val="212121"/>
              </a:solidFill>
              <a:highlight>
                <a:srgbClr val="FFFFFF"/>
              </a:highlight>
              <a:latin typeface="Calibri"/>
              <a:ea typeface="Calibri"/>
              <a:cs typeface="Calibri"/>
              <a:sym typeface="Calibri"/>
            </a:endParaRPr>
          </a:p>
          <a:p>
            <a:pPr marL="0" lvl="0" indent="0" algn="l" rtl="0">
              <a:lnSpc>
                <a:spcPct val="162500"/>
              </a:lnSpc>
              <a:spcBef>
                <a:spcPts val="1200"/>
              </a:spcBef>
              <a:spcAft>
                <a:spcPts val="0"/>
              </a:spcAft>
              <a:buNone/>
            </a:pPr>
            <a:r>
              <a:rPr lang="en-US" sz="1200" b="1" u="sng">
                <a:solidFill>
                  <a:srgbClr val="212121"/>
                </a:solidFill>
                <a:highlight>
                  <a:srgbClr val="FFFFFF"/>
                </a:highlight>
                <a:latin typeface="Calibri"/>
                <a:ea typeface="Calibri"/>
                <a:cs typeface="Calibri"/>
                <a:sym typeface="Calibri"/>
              </a:rPr>
              <a:t>❑ Having strong desire to drink or use substances</a:t>
            </a:r>
            <a:endParaRPr sz="1200" b="1" u="sng">
              <a:solidFill>
                <a:srgbClr val="212121"/>
              </a:solidFill>
              <a:highlight>
                <a:srgbClr val="FFFFFF"/>
              </a:highlight>
              <a:latin typeface="Calibri"/>
              <a:ea typeface="Calibri"/>
              <a:cs typeface="Calibri"/>
              <a:sym typeface="Calibri"/>
            </a:endParaRPr>
          </a:p>
          <a:p>
            <a:pPr marL="0" lvl="0" indent="0" algn="l" rtl="0">
              <a:lnSpc>
                <a:spcPct val="162500"/>
              </a:lnSpc>
              <a:spcBef>
                <a:spcPts val="1200"/>
              </a:spcBef>
              <a:spcAft>
                <a:spcPts val="0"/>
              </a:spcAft>
              <a:buNone/>
            </a:pPr>
            <a:r>
              <a:rPr lang="en-US" sz="1200" b="1" u="sng">
                <a:solidFill>
                  <a:srgbClr val="212121"/>
                </a:solidFill>
                <a:highlight>
                  <a:srgbClr val="FFFFFF"/>
                </a:highlight>
                <a:latin typeface="Calibri"/>
                <a:ea typeface="Calibri"/>
                <a:cs typeface="Calibri"/>
                <a:sym typeface="Calibri"/>
              </a:rPr>
              <a:t>❑ Unsuccessfully attempting to stop using alcohol or other substances</a:t>
            </a:r>
            <a:endParaRPr sz="1200" b="1" u="sng">
              <a:solidFill>
                <a:srgbClr val="212121"/>
              </a:solidFill>
              <a:highlight>
                <a:srgbClr val="FFFFFF"/>
              </a:highlight>
              <a:latin typeface="Calibri"/>
              <a:ea typeface="Calibri"/>
              <a:cs typeface="Calibri"/>
              <a:sym typeface="Calibri"/>
            </a:endParaRPr>
          </a:p>
          <a:p>
            <a:pPr marL="0" lvl="0" indent="0" algn="l" rtl="0">
              <a:lnSpc>
                <a:spcPct val="162500"/>
              </a:lnSpc>
              <a:spcBef>
                <a:spcPts val="1200"/>
              </a:spcBef>
              <a:spcAft>
                <a:spcPts val="0"/>
              </a:spcAft>
              <a:buNone/>
            </a:pPr>
            <a:r>
              <a:rPr lang="en-US" sz="1200" b="1" u="sng">
                <a:solidFill>
                  <a:srgbClr val="212121"/>
                </a:solidFill>
                <a:highlight>
                  <a:srgbClr val="FFFFFF"/>
                </a:highlight>
                <a:latin typeface="Calibri"/>
                <a:ea typeface="Calibri"/>
                <a:cs typeface="Calibri"/>
                <a:sym typeface="Calibri"/>
              </a:rPr>
              <a:t>❑ Experiencing problems that are caused or worsened by alcohol or other substances</a:t>
            </a:r>
            <a:endParaRPr sz="1200" b="1" u="sng">
              <a:solidFill>
                <a:srgbClr val="212121"/>
              </a:solidFill>
              <a:highlight>
                <a:srgbClr val="FFFFFF"/>
              </a:highlight>
              <a:latin typeface="Calibri"/>
              <a:ea typeface="Calibri"/>
              <a:cs typeface="Calibri"/>
              <a:sym typeface="Calibri"/>
            </a:endParaRPr>
          </a:p>
          <a:p>
            <a:pPr marL="0" lvl="0" indent="0" algn="l" rtl="0">
              <a:lnSpc>
                <a:spcPct val="162500"/>
              </a:lnSpc>
              <a:spcBef>
                <a:spcPts val="1200"/>
              </a:spcBef>
              <a:spcAft>
                <a:spcPts val="0"/>
              </a:spcAft>
              <a:buNone/>
            </a:pPr>
            <a:endParaRPr sz="900" b="1" u="sng">
              <a:solidFill>
                <a:srgbClr val="212121"/>
              </a:solidFill>
              <a:highlight>
                <a:srgbClr val="FFFFFF"/>
              </a:highlight>
              <a:latin typeface="Calibri"/>
              <a:ea typeface="Calibri"/>
              <a:cs typeface="Calibri"/>
              <a:sym typeface="Calibri"/>
            </a:endParaRPr>
          </a:p>
          <a:p>
            <a:pPr marL="0" lvl="0" indent="0" algn="l" rtl="0">
              <a:lnSpc>
                <a:spcPct val="162500"/>
              </a:lnSpc>
              <a:spcBef>
                <a:spcPts val="1200"/>
              </a:spcBef>
              <a:spcAft>
                <a:spcPts val="0"/>
              </a:spcAft>
              <a:buClr>
                <a:schemeClr val="dk1"/>
              </a:buClr>
              <a:buSzPts val="1100"/>
              <a:buFont typeface="Arial"/>
              <a:buNone/>
            </a:pPr>
            <a:endParaRPr sz="900" b="1" u="sng">
              <a:solidFill>
                <a:srgbClr val="212121"/>
              </a:solidFill>
              <a:highlight>
                <a:srgbClr val="FFFFFF"/>
              </a:highlight>
              <a:latin typeface="Calibri"/>
              <a:ea typeface="Calibri"/>
              <a:cs typeface="Calibri"/>
              <a:sym typeface="Calibri"/>
            </a:endParaRPr>
          </a:p>
          <a:p>
            <a:pPr marL="0" lvl="0" indent="0" algn="l" rtl="0">
              <a:lnSpc>
                <a:spcPct val="162500"/>
              </a:lnSpc>
              <a:spcBef>
                <a:spcPts val="1200"/>
              </a:spcBef>
              <a:spcAft>
                <a:spcPts val="0"/>
              </a:spcAft>
              <a:buNone/>
            </a:pPr>
            <a:endParaRPr sz="900" b="1" u="sng">
              <a:solidFill>
                <a:srgbClr val="212121"/>
              </a:solidFill>
              <a:highlight>
                <a:srgbClr val="FFFFFF"/>
              </a:highlight>
              <a:latin typeface="Calibri"/>
              <a:ea typeface="Calibri"/>
              <a:cs typeface="Calibri"/>
              <a:sym typeface="Calibri"/>
            </a:endParaRPr>
          </a:p>
          <a:p>
            <a:pPr marL="0" lvl="0" indent="0" algn="l" rtl="0">
              <a:lnSpc>
                <a:spcPct val="162500"/>
              </a:lnSpc>
              <a:spcBef>
                <a:spcPts val="1200"/>
              </a:spcBef>
              <a:spcAft>
                <a:spcPts val="0"/>
              </a:spcAft>
              <a:buNone/>
            </a:pPr>
            <a:endParaRPr sz="900" b="1" u="sng">
              <a:solidFill>
                <a:srgbClr val="212121"/>
              </a:solidFill>
              <a:highlight>
                <a:srgbClr val="FFFFFF"/>
              </a:highlight>
              <a:latin typeface="Calibri"/>
              <a:ea typeface="Calibri"/>
              <a:cs typeface="Calibri"/>
              <a:sym typeface="Calibri"/>
            </a:endParaRPr>
          </a:p>
          <a:p>
            <a:pPr marL="0" lvl="0" indent="0" algn="l" rtl="0">
              <a:lnSpc>
                <a:spcPct val="162500"/>
              </a:lnSpc>
              <a:spcBef>
                <a:spcPts val="1200"/>
              </a:spcBef>
              <a:spcAft>
                <a:spcPts val="1200"/>
              </a:spcAft>
              <a:buNone/>
            </a:pPr>
            <a:endParaRPr sz="800" b="1">
              <a:solidFill>
                <a:srgbClr val="212121"/>
              </a:solidFill>
              <a:highlight>
                <a:srgbClr val="FFFFFF"/>
              </a:highlight>
              <a:latin typeface="Calibri"/>
              <a:ea typeface="Calibri"/>
              <a:cs typeface="Calibri"/>
              <a:sym typeface="Calibri"/>
            </a:endParaRPr>
          </a:p>
        </p:txBody>
      </p:sp>
      <p:pic>
        <p:nvPicPr>
          <p:cNvPr id="501" name="Google Shape;501;p62"/>
          <p:cNvPicPr preferRelativeResize="0"/>
          <p:nvPr/>
        </p:nvPicPr>
        <p:blipFill rotWithShape="1">
          <a:blip r:embed="rId3">
            <a:alphaModFix/>
          </a:blip>
          <a:srcRect/>
          <a:stretch/>
        </p:blipFill>
        <p:spPr>
          <a:xfrm>
            <a:off x="7239000" y="4483300"/>
            <a:ext cx="1752600" cy="603050"/>
          </a:xfrm>
          <a:prstGeom prst="rect">
            <a:avLst/>
          </a:prstGeom>
          <a:noFill/>
          <a:ln>
            <a:noFill/>
          </a:ln>
        </p:spPr>
      </p:pic>
      <p:sp>
        <p:nvSpPr>
          <p:cNvPr id="502" name="Google Shape;502;p62"/>
          <p:cNvSpPr txBox="1">
            <a:spLocks noGrp="1"/>
          </p:cNvSpPr>
          <p:nvPr>
            <p:ph type="body" idx="2"/>
          </p:nvPr>
        </p:nvSpPr>
        <p:spPr>
          <a:xfrm>
            <a:off x="4648200" y="921225"/>
            <a:ext cx="4038600" cy="3673200"/>
          </a:xfrm>
          <a:prstGeom prst="rect">
            <a:avLst/>
          </a:prstGeom>
        </p:spPr>
        <p:txBody>
          <a:bodyPr spcFirstLastPara="1" wrap="square" lIns="91425" tIns="45700" rIns="91425" bIns="45700" anchor="t" anchorCtr="0">
            <a:noAutofit/>
          </a:bodyPr>
          <a:lstStyle/>
          <a:p>
            <a:pPr marL="0" lvl="0" indent="0" algn="l" rtl="0">
              <a:lnSpc>
                <a:spcPct val="162500"/>
              </a:lnSpc>
              <a:spcBef>
                <a:spcPts val="1200"/>
              </a:spcBef>
              <a:spcAft>
                <a:spcPts val="0"/>
              </a:spcAft>
              <a:buClr>
                <a:schemeClr val="dk1"/>
              </a:buClr>
              <a:buSzPts val="1100"/>
              <a:buFont typeface="Arial"/>
              <a:buNone/>
            </a:pPr>
            <a:r>
              <a:rPr lang="en-US" sz="1100" b="1" u="sng">
                <a:solidFill>
                  <a:srgbClr val="212121"/>
                </a:solidFill>
                <a:highlight>
                  <a:schemeClr val="lt1"/>
                </a:highlight>
                <a:latin typeface="Calibri"/>
                <a:ea typeface="Calibri"/>
                <a:cs typeface="Calibri"/>
                <a:sym typeface="Calibri"/>
              </a:rPr>
              <a:t>❑ Continuing to drink or use other substances despite experiencing problems </a:t>
            </a:r>
            <a:endParaRPr sz="1100" b="1" u="sng">
              <a:solidFill>
                <a:srgbClr val="212121"/>
              </a:solidFill>
              <a:highlight>
                <a:schemeClr val="lt1"/>
              </a:highlight>
              <a:latin typeface="Calibri"/>
              <a:ea typeface="Calibri"/>
              <a:cs typeface="Calibri"/>
              <a:sym typeface="Calibri"/>
            </a:endParaRPr>
          </a:p>
          <a:p>
            <a:pPr marL="0" lvl="0" indent="0" algn="l" rtl="0">
              <a:lnSpc>
                <a:spcPct val="162500"/>
              </a:lnSpc>
              <a:spcBef>
                <a:spcPts val="1200"/>
              </a:spcBef>
              <a:spcAft>
                <a:spcPts val="0"/>
              </a:spcAft>
              <a:buClr>
                <a:schemeClr val="dk1"/>
              </a:buClr>
              <a:buSzPts val="1100"/>
              <a:buFont typeface="Arial"/>
              <a:buNone/>
            </a:pPr>
            <a:r>
              <a:rPr lang="en-US" sz="1100" b="1" u="sng">
                <a:solidFill>
                  <a:srgbClr val="212121"/>
                </a:solidFill>
                <a:highlight>
                  <a:schemeClr val="lt1"/>
                </a:highlight>
                <a:latin typeface="Calibri"/>
                <a:ea typeface="Calibri"/>
                <a:cs typeface="Calibri"/>
                <a:sym typeface="Calibri"/>
              </a:rPr>
              <a:t>❑ Experiencing a change in tolerance </a:t>
            </a:r>
            <a:endParaRPr sz="1100" b="1" u="sng">
              <a:solidFill>
                <a:srgbClr val="212121"/>
              </a:solidFill>
              <a:highlight>
                <a:schemeClr val="lt1"/>
              </a:highlight>
              <a:latin typeface="Calibri"/>
              <a:ea typeface="Calibri"/>
              <a:cs typeface="Calibri"/>
              <a:sym typeface="Calibri"/>
            </a:endParaRPr>
          </a:p>
          <a:p>
            <a:pPr marL="0" lvl="0" indent="0" algn="l" rtl="0">
              <a:lnSpc>
                <a:spcPct val="162500"/>
              </a:lnSpc>
              <a:spcBef>
                <a:spcPts val="1200"/>
              </a:spcBef>
              <a:spcAft>
                <a:spcPts val="0"/>
              </a:spcAft>
              <a:buClr>
                <a:schemeClr val="dk1"/>
              </a:buClr>
              <a:buSzPts val="1100"/>
              <a:buFont typeface="Arial"/>
              <a:buNone/>
            </a:pPr>
            <a:r>
              <a:rPr lang="en-US" sz="1100" b="1" u="sng">
                <a:solidFill>
                  <a:srgbClr val="212121"/>
                </a:solidFill>
                <a:highlight>
                  <a:schemeClr val="lt1"/>
                </a:highlight>
                <a:latin typeface="Calibri"/>
                <a:ea typeface="Calibri"/>
                <a:cs typeface="Calibri"/>
                <a:sym typeface="Calibri"/>
              </a:rPr>
              <a:t>❑ Using substances in dangerous situations (such as while driving a vehicle) </a:t>
            </a:r>
            <a:endParaRPr sz="1100" b="1" u="sng">
              <a:solidFill>
                <a:srgbClr val="212121"/>
              </a:solidFill>
              <a:highlight>
                <a:schemeClr val="lt1"/>
              </a:highlight>
              <a:latin typeface="Calibri"/>
              <a:ea typeface="Calibri"/>
              <a:cs typeface="Calibri"/>
              <a:sym typeface="Calibri"/>
            </a:endParaRPr>
          </a:p>
          <a:p>
            <a:pPr marL="0" lvl="0" indent="0" algn="l" rtl="0">
              <a:lnSpc>
                <a:spcPct val="162500"/>
              </a:lnSpc>
              <a:spcBef>
                <a:spcPts val="1200"/>
              </a:spcBef>
              <a:spcAft>
                <a:spcPts val="0"/>
              </a:spcAft>
              <a:buClr>
                <a:schemeClr val="dk1"/>
              </a:buClr>
              <a:buSzPts val="1100"/>
              <a:buFont typeface="Arial"/>
              <a:buNone/>
            </a:pPr>
            <a:r>
              <a:rPr lang="en-US" sz="1100" b="1" u="sng">
                <a:solidFill>
                  <a:srgbClr val="212121"/>
                </a:solidFill>
                <a:highlight>
                  <a:schemeClr val="lt1"/>
                </a:highlight>
                <a:latin typeface="Calibri"/>
                <a:ea typeface="Calibri"/>
                <a:cs typeface="Calibri"/>
                <a:sym typeface="Calibri"/>
              </a:rPr>
              <a:t>❑ Failing to fulfill obligations at home, work, or school </a:t>
            </a:r>
            <a:endParaRPr sz="1100" b="1" u="sng">
              <a:solidFill>
                <a:srgbClr val="212121"/>
              </a:solidFill>
              <a:highlight>
                <a:schemeClr val="lt1"/>
              </a:highlight>
              <a:latin typeface="Calibri"/>
              <a:ea typeface="Calibri"/>
              <a:cs typeface="Calibri"/>
              <a:sym typeface="Calibri"/>
            </a:endParaRPr>
          </a:p>
          <a:p>
            <a:pPr marL="0" lvl="0" indent="0" algn="l" rtl="0">
              <a:lnSpc>
                <a:spcPct val="162500"/>
              </a:lnSpc>
              <a:spcBef>
                <a:spcPts val="1200"/>
              </a:spcBef>
              <a:spcAft>
                <a:spcPts val="0"/>
              </a:spcAft>
              <a:buNone/>
            </a:pPr>
            <a:r>
              <a:rPr lang="en-US" sz="1100" b="1" u="sng">
                <a:solidFill>
                  <a:srgbClr val="212121"/>
                </a:solidFill>
                <a:highlight>
                  <a:schemeClr val="lt1"/>
                </a:highlight>
                <a:latin typeface="Calibri"/>
                <a:ea typeface="Calibri"/>
                <a:cs typeface="Calibri"/>
                <a:sym typeface="Calibri"/>
              </a:rPr>
              <a:t>❑ Experiencing withdrawal symptoms when substance use is cut down or stopped </a:t>
            </a:r>
            <a:endParaRPr sz="1100" b="1" u="sng">
              <a:solidFill>
                <a:srgbClr val="212121"/>
              </a:solidFill>
              <a:highlight>
                <a:schemeClr val="lt1"/>
              </a:highlight>
              <a:latin typeface="Calibri"/>
              <a:ea typeface="Calibri"/>
              <a:cs typeface="Calibri"/>
              <a:sym typeface="Calibri"/>
            </a:endParaRPr>
          </a:p>
          <a:p>
            <a:pPr marL="0" lvl="0" indent="0" algn="l" rtl="0">
              <a:lnSpc>
                <a:spcPct val="162500"/>
              </a:lnSpc>
              <a:spcBef>
                <a:spcPts val="1200"/>
              </a:spcBef>
              <a:spcAft>
                <a:spcPts val="1200"/>
              </a:spcAft>
              <a:buClr>
                <a:schemeClr val="dk1"/>
              </a:buClr>
              <a:buSzPts val="1100"/>
              <a:buFont typeface="Arial"/>
              <a:buNone/>
            </a:pPr>
            <a:r>
              <a:rPr lang="en-US" sz="1100" b="1" u="sng">
                <a:solidFill>
                  <a:srgbClr val="212121"/>
                </a:solidFill>
                <a:highlight>
                  <a:schemeClr val="lt1"/>
                </a:highlight>
                <a:latin typeface="Calibri"/>
                <a:ea typeface="Calibri"/>
                <a:cs typeface="Calibri"/>
                <a:sym typeface="Calibri"/>
              </a:rPr>
              <a:t>❑ Spending a great deal of time getting, using, or recovering from the effects of substances</a:t>
            </a:r>
            <a:endParaRPr sz="1100" b="1" u="sng">
              <a:solidFill>
                <a:srgbClr val="212121"/>
              </a:solidFill>
              <a:highlight>
                <a:schemeClr val="lt1"/>
              </a:highlight>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63"/>
          <p:cNvPicPr preferRelativeResize="0"/>
          <p:nvPr/>
        </p:nvPicPr>
        <p:blipFill rotWithShape="1">
          <a:blip r:embed="rId3">
            <a:alphaModFix/>
          </a:blip>
          <a:srcRect/>
          <a:stretch/>
        </p:blipFill>
        <p:spPr>
          <a:xfrm>
            <a:off x="7086600" y="4476750"/>
            <a:ext cx="1904999" cy="533399"/>
          </a:xfrm>
          <a:prstGeom prst="rect">
            <a:avLst/>
          </a:prstGeom>
          <a:noFill/>
          <a:ln>
            <a:noFill/>
          </a:ln>
        </p:spPr>
      </p:pic>
      <p:sp>
        <p:nvSpPr>
          <p:cNvPr id="509" name="Google Shape;509;p63"/>
          <p:cNvSpPr txBox="1">
            <a:spLocks noGrp="1"/>
          </p:cNvSpPr>
          <p:nvPr>
            <p:ph type="ctrTitle"/>
          </p:nvPr>
        </p:nvSpPr>
        <p:spPr>
          <a:xfrm>
            <a:off x="685800" y="1598613"/>
            <a:ext cx="7772400" cy="1101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a:t>What Physicians Should Know</a:t>
            </a:r>
            <a:endParaRPr/>
          </a:p>
        </p:txBody>
      </p:sp>
      <p:sp>
        <p:nvSpPr>
          <p:cNvPr id="510" name="Google Shape;510;p63"/>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a:solidFill>
                  <a:srgbClr val="674EA7"/>
                </a:solidFill>
              </a:rPr>
              <a:t>To Take Care of Their Peers</a:t>
            </a:r>
            <a:endParaRPr>
              <a:solidFill>
                <a:srgbClr val="674EA7"/>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516" name="Google Shape;516;p64"/>
          <p:cNvPicPr preferRelativeResize="0"/>
          <p:nvPr/>
        </p:nvPicPr>
        <p:blipFill rotWithShape="1">
          <a:blip r:embed="rId3">
            <a:alphaModFix/>
          </a:blip>
          <a:srcRect/>
          <a:stretch/>
        </p:blipFill>
        <p:spPr>
          <a:xfrm>
            <a:off x="7086600" y="4476750"/>
            <a:ext cx="1904999" cy="533399"/>
          </a:xfrm>
          <a:prstGeom prst="rect">
            <a:avLst/>
          </a:prstGeom>
          <a:noFill/>
          <a:ln>
            <a:noFill/>
          </a:ln>
        </p:spPr>
      </p:pic>
      <p:sp>
        <p:nvSpPr>
          <p:cNvPr id="517" name="Google Shape;517;p64"/>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60"/>
              <a:buFont typeface="Arial"/>
              <a:buNone/>
            </a:pPr>
            <a:r>
              <a:rPr lang="en-US" sz="2540"/>
              <a:t>Physicians and Substance Use: Physicians as Patients</a:t>
            </a:r>
            <a:endParaRPr sz="2540"/>
          </a:p>
        </p:txBody>
      </p:sp>
      <p:sp>
        <p:nvSpPr>
          <p:cNvPr id="518" name="Google Shape;518;p64"/>
          <p:cNvSpPr txBox="1">
            <a:spLocks noGrp="1"/>
          </p:cNvSpPr>
          <p:nvPr>
            <p:ph type="body" idx="1"/>
          </p:nvPr>
        </p:nvSpPr>
        <p:spPr>
          <a:xfrm>
            <a:off x="457200" y="1200150"/>
            <a:ext cx="8229600" cy="3394200"/>
          </a:xfrm>
          <a:prstGeom prst="rect">
            <a:avLst/>
          </a:prstGeom>
          <a:noFill/>
          <a:ln>
            <a:noFill/>
          </a:ln>
        </p:spPr>
        <p:txBody>
          <a:bodyPr spcFirstLastPara="1" wrap="square" lIns="91425" tIns="45700" rIns="91425" bIns="45700" anchor="t" anchorCtr="0">
            <a:normAutofit/>
          </a:bodyPr>
          <a:lstStyle/>
          <a:p>
            <a:pPr marL="457200" lvl="0" indent="0" algn="ctr" rtl="0">
              <a:spcBef>
                <a:spcPts val="0"/>
              </a:spcBef>
              <a:spcAft>
                <a:spcPts val="0"/>
              </a:spcAft>
              <a:buNone/>
            </a:pPr>
            <a:r>
              <a:rPr lang="en-US" sz="2100" i="1"/>
              <a:t>“The onus cannot fall only on impaired physicians to heal themselves—physician colleagues and supervisors need to reach out to them.”</a:t>
            </a:r>
            <a:endParaRPr sz="2100" i="1"/>
          </a:p>
          <a:p>
            <a:pPr marL="457200" lvl="0" indent="-361950" algn="ctr" rtl="0">
              <a:spcBef>
                <a:spcPts val="0"/>
              </a:spcBef>
              <a:spcAft>
                <a:spcPts val="0"/>
              </a:spcAft>
              <a:buSzPts val="2100"/>
              <a:buChar char="-"/>
            </a:pPr>
            <a:r>
              <a:rPr lang="en-US" sz="2100"/>
              <a:t>WELL Toolkit (2020), https://gmewellness.upmc.com/</a:t>
            </a:r>
            <a:endParaRPr sz="2100"/>
          </a:p>
          <a:p>
            <a:pPr marL="0" lvl="0" indent="0" algn="ctr" rtl="0">
              <a:spcBef>
                <a:spcPts val="0"/>
              </a:spcBef>
              <a:spcAft>
                <a:spcPts val="0"/>
              </a:spcAft>
              <a:buClr>
                <a:schemeClr val="dk1"/>
              </a:buClr>
              <a:buSzPts val="3200"/>
              <a:buNone/>
            </a:pPr>
            <a:endParaRPr i="1"/>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65"/>
          <p:cNvSpPr txBox="1">
            <a:spLocks noGrp="1"/>
          </p:cNvSpPr>
          <p:nvPr>
            <p:ph type="title"/>
          </p:nvPr>
        </p:nvSpPr>
        <p:spPr>
          <a:xfrm>
            <a:off x="457200" y="819150"/>
            <a:ext cx="8229600" cy="13559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000"/>
              <a:buFont typeface="Arial"/>
              <a:buNone/>
            </a:pPr>
            <a:r>
              <a:rPr lang="en-US" sz="2800" dirty="0"/>
              <a:t>Case Scenario Commentary</a:t>
            </a:r>
            <a:br>
              <a:rPr lang="en-US" sz="2000" dirty="0"/>
            </a:br>
            <a:br>
              <a:rPr lang="en-US" sz="1050" b="1" i="0" dirty="0">
                <a:solidFill>
                  <a:srgbClr val="191919"/>
                </a:solidFill>
                <a:latin typeface="Lato"/>
                <a:ea typeface="Lato"/>
                <a:cs typeface="Lato"/>
                <a:sym typeface="Lato"/>
              </a:rPr>
            </a:br>
            <a:endParaRPr sz="2400" dirty="0"/>
          </a:p>
        </p:txBody>
      </p:sp>
      <p:sp>
        <p:nvSpPr>
          <p:cNvPr id="525" name="Google Shape;525;p65"/>
          <p:cNvSpPr txBox="1">
            <a:spLocks noGrp="1"/>
          </p:cNvSpPr>
          <p:nvPr>
            <p:ph type="body" idx="1"/>
          </p:nvPr>
        </p:nvSpPr>
        <p:spPr>
          <a:xfrm>
            <a:off x="457200" y="954741"/>
            <a:ext cx="8229600" cy="3798794"/>
          </a:xfrm>
          <a:prstGeom prst="rect">
            <a:avLst/>
          </a:prstGeom>
          <a:noFill/>
          <a:ln>
            <a:noFill/>
          </a:ln>
        </p:spPr>
        <p:txBody>
          <a:bodyPr spcFirstLastPara="1" wrap="square" lIns="91425" tIns="45700" rIns="91425" bIns="45700" anchor="t" anchorCtr="0">
            <a:normAutofit fontScale="77500" lnSpcReduction="20000"/>
          </a:bodyPr>
          <a:lstStyle/>
          <a:p>
            <a:pPr marL="457200" lvl="0" indent="-296068" algn="l" rtl="0">
              <a:lnSpc>
                <a:spcPct val="162500"/>
              </a:lnSpc>
              <a:spcBef>
                <a:spcPts val="0"/>
              </a:spcBef>
              <a:spcAft>
                <a:spcPts val="0"/>
              </a:spcAft>
              <a:buSzPct val="100000"/>
              <a:buChar char="•"/>
            </a:pPr>
            <a:r>
              <a:rPr lang="en-US" sz="1500" dirty="0">
                <a:solidFill>
                  <a:srgbClr val="09142A"/>
                </a:solidFill>
                <a:highlight>
                  <a:srgbClr val="FFFFFF"/>
                </a:highlight>
              </a:rPr>
              <a:t>Physicians are not impervious to SUDs. Studies have suggested that the prevalence of SUDs among physicians is 10% to 15%, similar to the general population. </a:t>
            </a:r>
            <a:endParaRPr sz="1500" dirty="0">
              <a:solidFill>
                <a:srgbClr val="09142A"/>
              </a:solidFill>
              <a:highlight>
                <a:srgbClr val="FFFFFF"/>
              </a:highlight>
            </a:endParaRPr>
          </a:p>
          <a:p>
            <a:pPr marL="457200" lvl="0" indent="-296068" algn="l" rtl="0">
              <a:lnSpc>
                <a:spcPct val="162500"/>
              </a:lnSpc>
              <a:spcBef>
                <a:spcPts val="0"/>
              </a:spcBef>
              <a:spcAft>
                <a:spcPts val="0"/>
              </a:spcAft>
              <a:buSzPct val="100000"/>
              <a:buChar char="•"/>
            </a:pPr>
            <a:r>
              <a:rPr lang="en-US" sz="1500" dirty="0">
                <a:solidFill>
                  <a:srgbClr val="09142A"/>
                </a:solidFill>
                <a:highlight>
                  <a:srgbClr val="FFFFFF"/>
                </a:highlight>
              </a:rPr>
              <a:t>Alcohol use disorder is the most common type of SUD in physicians, and a national survey of U.S. physicians for all specialties found that female physicians reported alcohol use disorder at a higher rate than male physicians.</a:t>
            </a:r>
            <a:endParaRPr sz="1500" dirty="0">
              <a:solidFill>
                <a:srgbClr val="09142A"/>
              </a:solidFill>
              <a:highlight>
                <a:srgbClr val="FFFFFF"/>
              </a:highlight>
            </a:endParaRPr>
          </a:p>
          <a:p>
            <a:pPr marL="457200" lvl="0" indent="-296068" algn="l" rtl="0">
              <a:lnSpc>
                <a:spcPct val="162500"/>
              </a:lnSpc>
              <a:spcBef>
                <a:spcPts val="0"/>
              </a:spcBef>
              <a:spcAft>
                <a:spcPts val="0"/>
              </a:spcAft>
              <a:buSzPct val="100000"/>
              <a:buChar char="•"/>
            </a:pPr>
            <a:r>
              <a:rPr lang="en-US" sz="1500" dirty="0">
                <a:solidFill>
                  <a:srgbClr val="09142A"/>
                </a:solidFill>
                <a:highlight>
                  <a:srgbClr val="FFFFFF"/>
                </a:highlight>
              </a:rPr>
              <a:t>In addition, some medical specialists, such as anesthesiologists, may experience higher rates of a nonalcohol SUD because of occupational exposure and access to medications in the workplace. There are limited published data on this topic, and reporting bias is likely because of the sensitivity around an SUD diagnosis for practicing physicians; therefore, the true prevalence of SUD among physicians is unknown. </a:t>
            </a:r>
            <a:endParaRPr sz="1500" dirty="0">
              <a:solidFill>
                <a:srgbClr val="09142A"/>
              </a:solidFill>
              <a:highlight>
                <a:srgbClr val="FFFFFF"/>
              </a:highlight>
            </a:endParaRPr>
          </a:p>
          <a:p>
            <a:pPr marL="457200" lvl="0" indent="-296068" algn="l" rtl="0">
              <a:lnSpc>
                <a:spcPct val="162500"/>
              </a:lnSpc>
              <a:spcBef>
                <a:spcPts val="0"/>
              </a:spcBef>
              <a:spcAft>
                <a:spcPts val="0"/>
              </a:spcAft>
              <a:buSzPct val="100000"/>
              <a:buChar char="•"/>
            </a:pPr>
            <a:r>
              <a:rPr lang="en-US" sz="1500" dirty="0">
                <a:solidFill>
                  <a:srgbClr val="09142A"/>
                </a:solidFill>
                <a:highlight>
                  <a:srgbClr val="FFFFFF"/>
                </a:highlight>
              </a:rPr>
              <a:t>Physicians experience several risk factors for the development of SUDs, including high levels of work-related stress; exposure to illness, trauma, and death; and untreated depression or other mental illness.</a:t>
            </a:r>
            <a:endParaRPr sz="1500" dirty="0">
              <a:solidFill>
                <a:srgbClr val="09142A"/>
              </a:solidFill>
              <a:highlight>
                <a:srgbClr val="FFFFFF"/>
              </a:highlight>
            </a:endParaRPr>
          </a:p>
          <a:p>
            <a:pPr marL="457200" lvl="0" indent="-296068" algn="l" rtl="0">
              <a:lnSpc>
                <a:spcPct val="162500"/>
              </a:lnSpc>
              <a:spcBef>
                <a:spcPts val="0"/>
              </a:spcBef>
              <a:spcAft>
                <a:spcPts val="0"/>
              </a:spcAft>
              <a:buClr>
                <a:srgbClr val="09142A"/>
              </a:buClr>
              <a:buSzPct val="100000"/>
              <a:buChar char="•"/>
            </a:pPr>
            <a:r>
              <a:rPr lang="en-US" sz="1500" dirty="0">
                <a:solidFill>
                  <a:srgbClr val="09142A"/>
                </a:solidFill>
                <a:highlight>
                  <a:srgbClr val="FFFFFF"/>
                </a:highlight>
              </a:rPr>
              <a:t>With evidence-based treatment and peer and professional support, physicians who have an SUD can recover their health and continue meaningful careers in medicine.</a:t>
            </a:r>
            <a:endParaRPr sz="1500" dirty="0">
              <a:solidFill>
                <a:srgbClr val="09142A"/>
              </a:solidFill>
              <a:highlight>
                <a:srgbClr val="FFFFFF"/>
              </a:highlight>
            </a:endParaRPr>
          </a:p>
          <a:p>
            <a:pPr marL="742950" lvl="1" indent="-107950" algn="l" rtl="0">
              <a:spcBef>
                <a:spcPts val="1900"/>
              </a:spcBef>
              <a:spcAft>
                <a:spcPts val="0"/>
              </a:spcAft>
              <a:buClr>
                <a:schemeClr val="dk1"/>
              </a:buClr>
              <a:buSzPct val="100000"/>
              <a:buFont typeface="Arial"/>
              <a:buNone/>
            </a:pPr>
            <a:endParaRPr dirty="0"/>
          </a:p>
        </p:txBody>
      </p:sp>
      <p:pic>
        <p:nvPicPr>
          <p:cNvPr id="526" name="Google Shape;526;p65"/>
          <p:cNvPicPr preferRelativeResize="0"/>
          <p:nvPr/>
        </p:nvPicPr>
        <p:blipFill rotWithShape="1">
          <a:blip r:embed="rId3">
            <a:alphaModFix/>
          </a:blip>
          <a:srcRect/>
          <a:stretch/>
        </p:blipFill>
        <p:spPr>
          <a:xfrm>
            <a:off x="7315200" y="4400550"/>
            <a:ext cx="1676399" cy="60959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66"/>
          <p:cNvSpPr txBox="1"/>
          <p:nvPr/>
        </p:nvSpPr>
        <p:spPr>
          <a:xfrm>
            <a:off x="457200" y="1809750"/>
            <a:ext cx="45720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Arial"/>
              <a:buNone/>
            </a:pPr>
            <a:r>
              <a:rPr lang="en-US" sz="4000" b="1" i="0" u="none" strike="noStrike" cap="none">
                <a:solidFill>
                  <a:srgbClr val="FFFFFF"/>
                </a:solidFill>
                <a:latin typeface="Arial"/>
                <a:ea typeface="Arial"/>
                <a:cs typeface="Arial"/>
                <a:sym typeface="Arial"/>
              </a:rPr>
              <a:t>Section Title – Arial Bold</a:t>
            </a:r>
            <a:endParaRPr/>
          </a:p>
        </p:txBody>
      </p:sp>
      <p:sp>
        <p:nvSpPr>
          <p:cNvPr id="532" name="Google Shape;532;p66"/>
          <p:cNvSpPr txBox="1">
            <a:spLocks noGrp="1"/>
          </p:cNvSpPr>
          <p:nvPr>
            <p:ph type="title"/>
          </p:nvPr>
        </p:nvSpPr>
        <p:spPr>
          <a:xfrm>
            <a:off x="457200" y="377975"/>
            <a:ext cx="8229600" cy="685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sz="2400"/>
              <a:t>SUD Among Physicians: Identification and Engagement</a:t>
            </a:r>
            <a:endParaRPr sz="2400"/>
          </a:p>
        </p:txBody>
      </p:sp>
      <p:sp>
        <p:nvSpPr>
          <p:cNvPr id="533" name="Google Shape;533;p66"/>
          <p:cNvSpPr txBox="1">
            <a:spLocks noGrp="1"/>
          </p:cNvSpPr>
          <p:nvPr>
            <p:ph type="body" idx="1"/>
          </p:nvPr>
        </p:nvSpPr>
        <p:spPr>
          <a:xfrm>
            <a:off x="457200" y="948018"/>
            <a:ext cx="8229600" cy="3995957"/>
          </a:xfrm>
          <a:prstGeom prst="rect">
            <a:avLst/>
          </a:prstGeom>
          <a:noFill/>
          <a:ln>
            <a:noFill/>
          </a:ln>
        </p:spPr>
        <p:txBody>
          <a:bodyPr spcFirstLastPara="1" wrap="square" lIns="91425" tIns="45700" rIns="91425" bIns="45700" anchor="t" anchorCtr="0">
            <a:noAutofit/>
          </a:bodyPr>
          <a:lstStyle/>
          <a:p>
            <a:pPr marL="457200" lvl="0" indent="-285750" algn="l" rtl="0">
              <a:lnSpc>
                <a:spcPct val="162500"/>
              </a:lnSpc>
              <a:spcBef>
                <a:spcPts val="1200"/>
              </a:spcBef>
              <a:spcAft>
                <a:spcPts val="0"/>
              </a:spcAft>
              <a:buSzPts val="900"/>
              <a:buFont typeface="Calibri"/>
              <a:buChar char="•"/>
            </a:pPr>
            <a:r>
              <a:rPr lang="en-US" sz="900" b="1" dirty="0">
                <a:solidFill>
                  <a:srgbClr val="232323"/>
                </a:solidFill>
                <a:highlight>
                  <a:srgbClr val="FFFFFF"/>
                </a:highlight>
                <a:latin typeface="Calibri"/>
                <a:ea typeface="Calibri"/>
                <a:cs typeface="Calibri"/>
                <a:sym typeface="Calibri"/>
              </a:rPr>
              <a:t>Recognition</a:t>
            </a:r>
            <a:endParaRPr sz="900" dirty="0">
              <a:solidFill>
                <a:srgbClr val="232323"/>
              </a:solidFill>
              <a:highlight>
                <a:srgbClr val="FFFFFF"/>
              </a:highlight>
              <a:latin typeface="Calibri"/>
              <a:ea typeface="Calibri"/>
              <a:cs typeface="Calibri"/>
              <a:sym typeface="Calibri"/>
            </a:endParaRPr>
          </a:p>
          <a:p>
            <a:pPr marL="914400" lvl="1" indent="-285750" algn="l" rtl="0">
              <a:lnSpc>
                <a:spcPct val="162500"/>
              </a:lnSpc>
              <a:spcBef>
                <a:spcPts val="0"/>
              </a:spcBef>
              <a:spcAft>
                <a:spcPts val="0"/>
              </a:spcAft>
              <a:buSzPts val="900"/>
              <a:buFont typeface="Calibri"/>
              <a:buChar char="–"/>
            </a:pPr>
            <a:r>
              <a:rPr lang="en-US" sz="900" dirty="0">
                <a:solidFill>
                  <a:srgbClr val="232323"/>
                </a:solidFill>
                <a:highlight>
                  <a:srgbClr val="FFFFFF"/>
                </a:highlight>
                <a:latin typeface="Calibri"/>
                <a:ea typeface="Calibri"/>
                <a:cs typeface="Calibri"/>
                <a:sym typeface="Calibri"/>
              </a:rPr>
              <a:t>Colleagues play a primary role in identification of physicians with an active SUD. Reports to physician health programs (PHP) come from many sources, including patients, families, hospital staff, coworkers, peers, and the legal system.</a:t>
            </a:r>
            <a:endParaRPr sz="900" dirty="0">
              <a:solidFill>
                <a:srgbClr val="232323"/>
              </a:solidFill>
              <a:highlight>
                <a:srgbClr val="FFFFFF"/>
              </a:highlight>
              <a:latin typeface="Calibri"/>
              <a:ea typeface="Calibri"/>
              <a:cs typeface="Calibri"/>
              <a:sym typeface="Calibri"/>
            </a:endParaRPr>
          </a:p>
          <a:p>
            <a:pPr marL="914400" lvl="1" indent="-285750" algn="l" rtl="0">
              <a:lnSpc>
                <a:spcPct val="162500"/>
              </a:lnSpc>
              <a:spcBef>
                <a:spcPts val="0"/>
              </a:spcBef>
              <a:spcAft>
                <a:spcPts val="0"/>
              </a:spcAft>
              <a:buSzPts val="900"/>
              <a:buFont typeface="Calibri"/>
              <a:buChar char="–"/>
            </a:pPr>
            <a:r>
              <a:rPr lang="en-US" sz="900" dirty="0">
                <a:solidFill>
                  <a:srgbClr val="232323"/>
                </a:solidFill>
                <a:highlight>
                  <a:srgbClr val="FFFFFF"/>
                </a:highlight>
                <a:latin typeface="Calibri"/>
                <a:ea typeface="Calibri"/>
                <a:cs typeface="Calibri"/>
                <a:sym typeface="Calibri"/>
              </a:rPr>
              <a:t>Colleagues who suspect that a physician is misusing substances should not attempt to establish or confirm a diagnosis, which should be left to a professional evaluator. It is important to note and document the behaviors and events that indicate possible substance misuse.</a:t>
            </a:r>
            <a:endParaRPr sz="900" dirty="0">
              <a:solidFill>
                <a:srgbClr val="232323"/>
              </a:solidFill>
              <a:highlight>
                <a:srgbClr val="FFFFFF"/>
              </a:highlight>
              <a:latin typeface="Calibri"/>
              <a:ea typeface="Calibri"/>
              <a:cs typeface="Calibri"/>
              <a:sym typeface="Calibri"/>
            </a:endParaRPr>
          </a:p>
          <a:p>
            <a:pPr marL="457200" lvl="0" indent="-285750" algn="l" rtl="0">
              <a:lnSpc>
                <a:spcPct val="162500"/>
              </a:lnSpc>
              <a:spcBef>
                <a:spcPts val="0"/>
              </a:spcBef>
              <a:spcAft>
                <a:spcPts val="0"/>
              </a:spcAft>
              <a:buClr>
                <a:srgbClr val="232323"/>
              </a:buClr>
              <a:buSzPts val="900"/>
              <a:buChar char="•"/>
            </a:pPr>
            <a:r>
              <a:rPr lang="en-US" sz="900" b="1" dirty="0">
                <a:solidFill>
                  <a:srgbClr val="232323"/>
                </a:solidFill>
                <a:highlight>
                  <a:srgbClr val="FFFFFF"/>
                </a:highlight>
                <a:latin typeface="Calibri"/>
                <a:ea typeface="Calibri"/>
                <a:cs typeface="Calibri"/>
                <a:sym typeface="Calibri"/>
              </a:rPr>
              <a:t>Responsibilities of colleagues</a:t>
            </a:r>
            <a:r>
              <a:rPr lang="en-US" sz="900" dirty="0">
                <a:solidFill>
                  <a:srgbClr val="232323"/>
                </a:solidFill>
                <a:highlight>
                  <a:srgbClr val="FFFFFF"/>
                </a:highlight>
                <a:latin typeface="Calibri"/>
                <a:ea typeface="Calibri"/>
                <a:cs typeface="Calibri"/>
                <a:sym typeface="Calibri"/>
              </a:rPr>
              <a:t> </a:t>
            </a:r>
            <a:endParaRPr sz="900" dirty="0">
              <a:solidFill>
                <a:srgbClr val="232323"/>
              </a:solidFill>
              <a:highlight>
                <a:srgbClr val="FFFFFF"/>
              </a:highlight>
              <a:latin typeface="Calibri"/>
              <a:ea typeface="Calibri"/>
              <a:cs typeface="Calibri"/>
              <a:sym typeface="Calibri"/>
            </a:endParaRPr>
          </a:p>
          <a:p>
            <a:pPr marL="914400" lvl="1" indent="-285750" algn="l" rtl="0">
              <a:lnSpc>
                <a:spcPct val="162500"/>
              </a:lnSpc>
              <a:spcBef>
                <a:spcPts val="0"/>
              </a:spcBef>
              <a:spcAft>
                <a:spcPts val="0"/>
              </a:spcAft>
              <a:buClr>
                <a:srgbClr val="232323"/>
              </a:buClr>
              <a:buSzPts val="900"/>
              <a:buFont typeface="Calibri"/>
              <a:buChar char="–"/>
            </a:pPr>
            <a:r>
              <a:rPr lang="en-US" sz="900" dirty="0">
                <a:solidFill>
                  <a:srgbClr val="232323"/>
                </a:solidFill>
                <a:highlight>
                  <a:srgbClr val="FFFFFF"/>
                </a:highlight>
                <a:latin typeface="Calibri"/>
                <a:ea typeface="Calibri"/>
                <a:cs typeface="Calibri"/>
                <a:sym typeface="Calibri"/>
              </a:rPr>
              <a:t>Reporting a colleague or friend with a suspected SUD to a PHP or medical board can be difficult.  Research suggests that many physicians are reluctant to report a colleague, even one they suspect is impaired or incompetent.. One may wish to avoid confrontation or may fear that he or she is harming the physician's career and reputation.</a:t>
            </a:r>
            <a:endParaRPr sz="900" dirty="0">
              <a:solidFill>
                <a:srgbClr val="232323"/>
              </a:solidFill>
              <a:highlight>
                <a:srgbClr val="FFFFFF"/>
              </a:highlight>
              <a:latin typeface="Calibri"/>
              <a:ea typeface="Calibri"/>
              <a:cs typeface="Calibri"/>
              <a:sym typeface="Calibri"/>
            </a:endParaRPr>
          </a:p>
          <a:p>
            <a:pPr marL="914400" lvl="1" indent="-285750" algn="l" rtl="0">
              <a:lnSpc>
                <a:spcPct val="162500"/>
              </a:lnSpc>
              <a:spcBef>
                <a:spcPts val="0"/>
              </a:spcBef>
              <a:spcAft>
                <a:spcPts val="0"/>
              </a:spcAft>
              <a:buClr>
                <a:srgbClr val="232323"/>
              </a:buClr>
              <a:buSzPts val="900"/>
              <a:buFont typeface="Calibri"/>
              <a:buChar char="–"/>
            </a:pPr>
            <a:r>
              <a:rPr lang="en-US" sz="900" dirty="0">
                <a:solidFill>
                  <a:srgbClr val="232323"/>
                </a:solidFill>
                <a:highlight>
                  <a:srgbClr val="FFFFFF"/>
                </a:highlight>
                <a:latin typeface="Calibri"/>
                <a:ea typeface="Calibri"/>
                <a:cs typeface="Calibri"/>
                <a:sym typeface="Calibri"/>
              </a:rPr>
              <a:t>This “conspiracy of silence” has the potential to cause harm by allowing a physician to continue practicing while impaired. Physicians share a duty to patients, their affected colleague or friend, and their profession to address promptly substance misuse in a fellow physician. Specific potential ramifications of not intervening include:</a:t>
            </a:r>
            <a:endParaRPr sz="900" dirty="0">
              <a:solidFill>
                <a:srgbClr val="232323"/>
              </a:solidFill>
              <a:highlight>
                <a:srgbClr val="FFFFFF"/>
              </a:highlight>
              <a:latin typeface="Calibri"/>
              <a:ea typeface="Calibri"/>
              <a:cs typeface="Calibri"/>
              <a:sym typeface="Calibri"/>
            </a:endParaRPr>
          </a:p>
          <a:p>
            <a:pPr marL="1371600" lvl="2" indent="-285750" algn="l" rtl="0">
              <a:lnSpc>
                <a:spcPct val="162500"/>
              </a:lnSpc>
              <a:spcBef>
                <a:spcPts val="0"/>
              </a:spcBef>
              <a:spcAft>
                <a:spcPts val="0"/>
              </a:spcAft>
              <a:buClr>
                <a:srgbClr val="232323"/>
              </a:buClr>
              <a:buSzPts val="900"/>
              <a:buFont typeface="Calibri"/>
              <a:buChar char="•"/>
            </a:pPr>
            <a:r>
              <a:rPr lang="en-US" sz="900" dirty="0">
                <a:solidFill>
                  <a:srgbClr val="232323"/>
                </a:solidFill>
                <a:highlight>
                  <a:srgbClr val="FFFFFF"/>
                </a:highlight>
                <a:latin typeface="Calibri"/>
                <a:ea typeface="Calibri"/>
                <a:cs typeface="Calibri"/>
                <a:sym typeface="Calibri"/>
              </a:rPr>
              <a:t>Putting the physician’s patients at risk of harm</a:t>
            </a:r>
            <a:endParaRPr sz="900" dirty="0">
              <a:solidFill>
                <a:srgbClr val="232323"/>
              </a:solidFill>
              <a:highlight>
                <a:srgbClr val="FFFFFF"/>
              </a:highlight>
              <a:latin typeface="Calibri"/>
              <a:ea typeface="Calibri"/>
              <a:cs typeface="Calibri"/>
              <a:sym typeface="Calibri"/>
            </a:endParaRPr>
          </a:p>
          <a:p>
            <a:pPr marL="1371600" lvl="2" indent="-285750" algn="l" rtl="0">
              <a:lnSpc>
                <a:spcPct val="162500"/>
              </a:lnSpc>
              <a:spcBef>
                <a:spcPts val="0"/>
              </a:spcBef>
              <a:spcAft>
                <a:spcPts val="0"/>
              </a:spcAft>
              <a:buClr>
                <a:srgbClr val="232323"/>
              </a:buClr>
              <a:buSzPts val="900"/>
              <a:buFont typeface="Calibri"/>
              <a:buChar char="•"/>
            </a:pPr>
            <a:r>
              <a:rPr lang="en-US" sz="900" dirty="0">
                <a:solidFill>
                  <a:srgbClr val="232323"/>
                </a:solidFill>
                <a:highlight>
                  <a:srgbClr val="FFFFFF"/>
                </a:highlight>
                <a:latin typeface="Calibri"/>
                <a:ea typeface="Calibri"/>
                <a:cs typeface="Calibri"/>
                <a:sym typeface="Calibri"/>
              </a:rPr>
              <a:t>Subjecting themselves to potential professional or legal sanctions</a:t>
            </a:r>
            <a:endParaRPr sz="900" dirty="0">
              <a:solidFill>
                <a:srgbClr val="232323"/>
              </a:solidFill>
              <a:highlight>
                <a:srgbClr val="FFFFFF"/>
              </a:highlight>
              <a:latin typeface="Calibri"/>
              <a:ea typeface="Calibri"/>
              <a:cs typeface="Calibri"/>
              <a:sym typeface="Calibri"/>
            </a:endParaRPr>
          </a:p>
          <a:p>
            <a:pPr marL="1371600" lvl="2" indent="-285750" algn="l" rtl="0">
              <a:lnSpc>
                <a:spcPct val="162500"/>
              </a:lnSpc>
              <a:spcBef>
                <a:spcPts val="0"/>
              </a:spcBef>
              <a:spcAft>
                <a:spcPts val="0"/>
              </a:spcAft>
              <a:buClr>
                <a:srgbClr val="232323"/>
              </a:buClr>
              <a:buSzPts val="900"/>
              <a:buFont typeface="Calibri"/>
              <a:buChar char="•"/>
            </a:pPr>
            <a:r>
              <a:rPr lang="en-US" sz="900" dirty="0">
                <a:solidFill>
                  <a:srgbClr val="232323"/>
                </a:solidFill>
                <a:highlight>
                  <a:srgbClr val="FFFFFF"/>
                </a:highlight>
                <a:latin typeface="Calibri"/>
                <a:ea typeface="Calibri"/>
                <a:cs typeface="Calibri"/>
                <a:sym typeface="Calibri"/>
              </a:rPr>
              <a:t>Denying the physician an opportunity for treatment</a:t>
            </a:r>
            <a:endParaRPr sz="900" dirty="0">
              <a:solidFill>
                <a:srgbClr val="232323"/>
              </a:solidFill>
              <a:highlight>
                <a:srgbClr val="FFFFFF"/>
              </a:highlight>
              <a:latin typeface="Calibri"/>
              <a:ea typeface="Calibri"/>
              <a:cs typeface="Calibri"/>
              <a:sym typeface="Calibri"/>
            </a:endParaRPr>
          </a:p>
          <a:p>
            <a:pPr marL="1371600" lvl="2" indent="-285750" algn="l" rtl="0">
              <a:lnSpc>
                <a:spcPct val="162500"/>
              </a:lnSpc>
              <a:spcBef>
                <a:spcPts val="0"/>
              </a:spcBef>
              <a:spcAft>
                <a:spcPts val="0"/>
              </a:spcAft>
              <a:buClr>
                <a:srgbClr val="232323"/>
              </a:buClr>
              <a:buSzPts val="900"/>
              <a:buFont typeface="Calibri"/>
              <a:buChar char="•"/>
            </a:pPr>
            <a:r>
              <a:rPr lang="en-US" sz="900" dirty="0">
                <a:solidFill>
                  <a:srgbClr val="232323"/>
                </a:solidFill>
                <a:highlight>
                  <a:srgbClr val="FFFFFF"/>
                </a:highlight>
                <a:latin typeface="Calibri"/>
                <a:ea typeface="Calibri"/>
                <a:cs typeface="Calibri"/>
                <a:sym typeface="Calibri"/>
              </a:rPr>
              <a:t>The long-term impact of the SUD on the physician’s family and career</a:t>
            </a:r>
            <a:endParaRPr sz="900" dirty="0">
              <a:solidFill>
                <a:srgbClr val="232323"/>
              </a:solidFill>
              <a:highlight>
                <a:srgbClr val="FFFFFF"/>
              </a:highlight>
              <a:latin typeface="Calibri"/>
              <a:ea typeface="Calibri"/>
              <a:cs typeface="Calibri"/>
              <a:sym typeface="Calibri"/>
            </a:endParaRPr>
          </a:p>
          <a:p>
            <a:pPr marL="457200" lvl="0" indent="0" algn="l" rtl="0">
              <a:lnSpc>
                <a:spcPct val="162500"/>
              </a:lnSpc>
              <a:spcBef>
                <a:spcPts val="1200"/>
              </a:spcBef>
              <a:spcAft>
                <a:spcPts val="0"/>
              </a:spcAft>
              <a:buNone/>
            </a:pPr>
            <a:endParaRPr sz="900" dirty="0">
              <a:solidFill>
                <a:srgbClr val="232323"/>
              </a:solidFill>
              <a:highlight>
                <a:srgbClr val="FFFFFF"/>
              </a:highlight>
            </a:endParaRPr>
          </a:p>
          <a:p>
            <a:pPr marL="0" lvl="0" indent="0" algn="l" rtl="0">
              <a:lnSpc>
                <a:spcPct val="162500"/>
              </a:lnSpc>
              <a:spcBef>
                <a:spcPts val="1200"/>
              </a:spcBef>
              <a:spcAft>
                <a:spcPts val="0"/>
              </a:spcAft>
              <a:buNone/>
            </a:pPr>
            <a:endParaRPr sz="900" dirty="0">
              <a:solidFill>
                <a:srgbClr val="232323"/>
              </a:solidFill>
              <a:highlight>
                <a:srgbClr val="FFFFFF"/>
              </a:highlight>
            </a:endParaRPr>
          </a:p>
          <a:p>
            <a:pPr marL="0" lvl="0" indent="0" algn="l" rtl="0">
              <a:spcBef>
                <a:spcPts val="1200"/>
              </a:spcBef>
              <a:spcAft>
                <a:spcPts val="0"/>
              </a:spcAft>
              <a:buClr>
                <a:schemeClr val="dk1"/>
              </a:buClr>
              <a:buSzPts val="3200"/>
              <a:buNone/>
            </a:pPr>
            <a:endParaRPr sz="900" dirty="0">
              <a:solidFill>
                <a:srgbClr val="000000"/>
              </a:solidFill>
              <a:latin typeface="Calibri"/>
              <a:ea typeface="Calibri"/>
              <a:cs typeface="Calibri"/>
              <a:sym typeface="Calibri"/>
            </a:endParaRPr>
          </a:p>
        </p:txBody>
      </p:sp>
      <p:pic>
        <p:nvPicPr>
          <p:cNvPr id="534" name="Google Shape;534;p66"/>
          <p:cNvPicPr preferRelativeResize="0"/>
          <p:nvPr/>
        </p:nvPicPr>
        <p:blipFill rotWithShape="1">
          <a:blip r:embed="rId3">
            <a:alphaModFix/>
          </a:blip>
          <a:srcRect/>
          <a:stretch/>
        </p:blipFill>
        <p:spPr>
          <a:xfrm>
            <a:off x="7239000" y="4400550"/>
            <a:ext cx="1752599" cy="6857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3"/>
          <p:cNvPicPr preferRelativeResize="0"/>
          <p:nvPr/>
        </p:nvPicPr>
        <p:blipFill rotWithShape="1">
          <a:blip r:embed="rId3">
            <a:alphaModFix/>
          </a:blip>
          <a:srcRect/>
          <a:stretch/>
        </p:blipFill>
        <p:spPr>
          <a:xfrm>
            <a:off x="7086600" y="4476750"/>
            <a:ext cx="1904999" cy="533399"/>
          </a:xfrm>
          <a:prstGeom prst="rect">
            <a:avLst/>
          </a:prstGeom>
          <a:noFill/>
          <a:ln>
            <a:noFill/>
          </a:ln>
        </p:spPr>
      </p:pic>
      <p:sp>
        <p:nvSpPr>
          <p:cNvPr id="146" name="Google Shape;146;p23"/>
          <p:cNvSpPr txBox="1">
            <a:spLocks noGrp="1"/>
          </p:cNvSpPr>
          <p:nvPr>
            <p:ph type="ctrTitle"/>
          </p:nvPr>
        </p:nvSpPr>
        <p:spPr>
          <a:xfrm>
            <a:off x="685800" y="1598613"/>
            <a:ext cx="7772400" cy="1101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Arial"/>
              <a:buNone/>
            </a:pPr>
            <a:r>
              <a:rPr lang="en-US"/>
              <a:t>Vulnerabilities and Risks for Substance Use and SUD</a:t>
            </a:r>
            <a:endParaRPr/>
          </a:p>
        </p:txBody>
      </p:sp>
      <p:sp>
        <p:nvSpPr>
          <p:cNvPr id="147" name="Google Shape;147;p23"/>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a:solidFill>
                  <a:srgbClr val="674EA7"/>
                </a:solidFill>
              </a:rPr>
              <a:t>Epidemiology of Substance Use in Physicians</a:t>
            </a:r>
            <a:endParaRPr>
              <a:solidFill>
                <a:srgbClr val="674EA7"/>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67"/>
          <p:cNvSpPr txBox="1"/>
          <p:nvPr/>
        </p:nvSpPr>
        <p:spPr>
          <a:xfrm>
            <a:off x="457200" y="1809750"/>
            <a:ext cx="45720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Arial"/>
              <a:buNone/>
            </a:pPr>
            <a:r>
              <a:rPr lang="en-US" sz="4000" b="1" i="0" u="none" strike="noStrike" cap="none">
                <a:solidFill>
                  <a:srgbClr val="FFFFFF"/>
                </a:solidFill>
                <a:latin typeface="Arial"/>
                <a:ea typeface="Arial"/>
                <a:cs typeface="Arial"/>
                <a:sym typeface="Arial"/>
              </a:rPr>
              <a:t>Section Title – Arial Bold</a:t>
            </a:r>
            <a:endParaRPr/>
          </a:p>
        </p:txBody>
      </p:sp>
      <p:sp>
        <p:nvSpPr>
          <p:cNvPr id="540" name="Google Shape;540;p67"/>
          <p:cNvSpPr txBox="1">
            <a:spLocks noGrp="1"/>
          </p:cNvSpPr>
          <p:nvPr>
            <p:ph type="title"/>
          </p:nvPr>
        </p:nvSpPr>
        <p:spPr>
          <a:xfrm>
            <a:off x="457200" y="276375"/>
            <a:ext cx="8229600" cy="685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sz="1800"/>
              <a:t>Understanding Reporting Requirements in NYS</a:t>
            </a:r>
            <a:endParaRPr sz="1800"/>
          </a:p>
        </p:txBody>
      </p:sp>
      <p:sp>
        <p:nvSpPr>
          <p:cNvPr id="541" name="Google Shape;541;p67"/>
          <p:cNvSpPr txBox="1">
            <a:spLocks noGrp="1"/>
          </p:cNvSpPr>
          <p:nvPr>
            <p:ph type="body" idx="1"/>
          </p:nvPr>
        </p:nvSpPr>
        <p:spPr>
          <a:xfrm>
            <a:off x="457200" y="874059"/>
            <a:ext cx="8229600" cy="4070091"/>
          </a:xfrm>
          <a:prstGeom prst="rect">
            <a:avLst/>
          </a:prstGeom>
          <a:noFill/>
          <a:ln>
            <a:noFill/>
          </a:ln>
        </p:spPr>
        <p:txBody>
          <a:bodyPr spcFirstLastPara="1" wrap="square" lIns="91425" tIns="45700" rIns="91425" bIns="45700" anchor="t" anchorCtr="0">
            <a:noAutofit/>
          </a:bodyPr>
          <a:lstStyle/>
          <a:p>
            <a:pPr marL="457200" lvl="0" indent="-285750" algn="l" rtl="0">
              <a:lnSpc>
                <a:spcPct val="162500"/>
              </a:lnSpc>
              <a:spcBef>
                <a:spcPts val="1200"/>
              </a:spcBef>
              <a:spcAft>
                <a:spcPts val="0"/>
              </a:spcAft>
              <a:buSzPts val="900"/>
              <a:buFont typeface="Calibri"/>
              <a:buChar char="•"/>
            </a:pPr>
            <a:r>
              <a:rPr lang="en-US" sz="900" dirty="0">
                <a:solidFill>
                  <a:srgbClr val="000000"/>
                </a:solidFill>
                <a:latin typeface="Calibri"/>
                <a:ea typeface="Calibri"/>
                <a:cs typeface="Calibri"/>
                <a:sym typeface="Calibri"/>
              </a:rPr>
              <a:t>Who Files Complaints? (</a:t>
            </a:r>
            <a:r>
              <a:rPr lang="en-US" sz="900" dirty="0">
                <a:latin typeface="Calibri"/>
                <a:ea typeface="Calibri"/>
                <a:cs typeface="Calibri"/>
                <a:sym typeface="Calibri"/>
              </a:rPr>
              <a:t> </a:t>
            </a:r>
            <a:r>
              <a:rPr lang="en-US" sz="900" u="sng" dirty="0">
                <a:solidFill>
                  <a:schemeClr val="hlink"/>
                </a:solidFill>
                <a:latin typeface="Calibri"/>
                <a:ea typeface="Calibri"/>
                <a:cs typeface="Calibri"/>
                <a:sym typeface="Calibri"/>
                <a:hlinkClick r:id="rId3"/>
              </a:rPr>
              <a:t>https://www.health.ny.gov/publications/1445/</a:t>
            </a:r>
            <a:r>
              <a:rPr lang="en-US" sz="900" dirty="0">
                <a:solidFill>
                  <a:srgbClr val="000000"/>
                </a:solidFill>
                <a:latin typeface="Calibri"/>
                <a:ea typeface="Calibri"/>
                <a:cs typeface="Calibri"/>
                <a:sym typeface="Calibri"/>
              </a:rPr>
              <a:t> and </a:t>
            </a:r>
            <a:r>
              <a:rPr lang="en-US" sz="900" u="sng" dirty="0">
                <a:solidFill>
                  <a:schemeClr val="hlink"/>
                </a:solidFill>
                <a:latin typeface="Calibri"/>
                <a:ea typeface="Calibri"/>
                <a:cs typeface="Calibri"/>
                <a:sym typeface="Calibri"/>
                <a:hlinkClick r:id="rId4"/>
              </a:rPr>
              <a:t>https://www.health.ny.gov/professionals/doctors/conduct/laws.htm</a:t>
            </a:r>
            <a:r>
              <a:rPr lang="en-US" sz="900" dirty="0">
                <a:solidFill>
                  <a:srgbClr val="000000"/>
                </a:solidFill>
                <a:latin typeface="Calibri"/>
                <a:ea typeface="Calibri"/>
                <a:cs typeface="Calibri"/>
                <a:sym typeface="Calibri"/>
              </a:rPr>
              <a:t>) </a:t>
            </a:r>
            <a:endParaRPr sz="900" dirty="0">
              <a:solidFill>
                <a:srgbClr val="000000"/>
              </a:solidFill>
              <a:latin typeface="Calibri"/>
              <a:ea typeface="Calibri"/>
              <a:cs typeface="Calibri"/>
              <a:sym typeface="Calibri"/>
            </a:endParaRPr>
          </a:p>
          <a:p>
            <a:pPr marL="914400" lvl="1" indent="-285750" algn="l" rtl="0">
              <a:lnSpc>
                <a:spcPct val="120000"/>
              </a:lnSpc>
              <a:spcBef>
                <a:spcPts val="0"/>
              </a:spcBef>
              <a:spcAft>
                <a:spcPts val="0"/>
              </a:spcAft>
              <a:buSzPts val="900"/>
              <a:buFont typeface="Calibri"/>
              <a:buChar char="–"/>
            </a:pPr>
            <a:r>
              <a:rPr lang="en-US" sz="900" b="1" i="1" dirty="0">
                <a:highlight>
                  <a:srgbClr val="FFFFFF"/>
                </a:highlight>
                <a:latin typeface="Calibri"/>
                <a:ea typeface="Calibri"/>
                <a:cs typeface="Calibri"/>
                <a:sym typeface="Calibri"/>
              </a:rPr>
              <a:t>All licensed health professionals, including physicians, physician assistants, and specialist assistants, are required by state law to report colleagues whom they suspect may be guilty of misconduct. Failure to report suspected instances of misconduct is, in itself, misconduct. If you believe a colleague's actions may constitute misconduct, contact OPMC.</a:t>
            </a:r>
            <a:endParaRPr sz="900" b="1" i="1" dirty="0">
              <a:highlight>
                <a:srgbClr val="FFFFFF"/>
              </a:highlight>
              <a:latin typeface="Calibri"/>
              <a:ea typeface="Calibri"/>
              <a:cs typeface="Calibri"/>
              <a:sym typeface="Calibri"/>
            </a:endParaRPr>
          </a:p>
          <a:p>
            <a:pPr marL="914400" lvl="1" indent="-285750" algn="l" rtl="0">
              <a:lnSpc>
                <a:spcPct val="120000"/>
              </a:lnSpc>
              <a:spcBef>
                <a:spcPts val="0"/>
              </a:spcBef>
              <a:spcAft>
                <a:spcPts val="0"/>
              </a:spcAft>
              <a:buSzPts val="900"/>
              <a:buChar char="–"/>
            </a:pPr>
            <a:r>
              <a:rPr lang="en-US" sz="900" b="1" i="1" dirty="0">
                <a:highlight>
                  <a:srgbClr val="FFFFFF"/>
                </a:highlight>
                <a:latin typeface="Calibri"/>
                <a:ea typeface="Calibri"/>
                <a:cs typeface="Calibri"/>
                <a:sym typeface="Calibri"/>
              </a:rPr>
              <a:t>Practitioners suspected of having problems with alcohol, substances, or mental health, but whose ability to practice is not impaired, may be reported to the Committee on Physicians' Health (CHP) of the Medical Society of the State of New York (MSSNY). </a:t>
            </a:r>
            <a:r>
              <a:rPr lang="en-US" sz="900" dirty="0">
                <a:highlight>
                  <a:srgbClr val="FFFFFF"/>
                </a:highlight>
                <a:latin typeface="Calibri"/>
                <a:ea typeface="Calibri"/>
                <a:cs typeface="Calibri"/>
                <a:sym typeface="Calibri"/>
              </a:rPr>
              <a:t>All calls are confidential. CHP </a:t>
            </a:r>
            <a:r>
              <a:rPr lang="en-US" sz="900" dirty="0" err="1">
                <a:highlight>
                  <a:srgbClr val="FFFFFF"/>
                </a:highlight>
                <a:latin typeface="Calibri"/>
                <a:ea typeface="Calibri"/>
                <a:cs typeface="Calibri"/>
                <a:sym typeface="Calibri"/>
              </a:rPr>
              <a:t>dentifies</a:t>
            </a:r>
            <a:r>
              <a:rPr lang="en-US" sz="900" dirty="0">
                <a:highlight>
                  <a:srgbClr val="FFFFFF"/>
                </a:highlight>
                <a:latin typeface="Calibri"/>
                <a:ea typeface="Calibri"/>
                <a:cs typeface="Calibri"/>
                <a:sym typeface="Calibri"/>
              </a:rPr>
              <a:t>, refers to treatment, and monitors impaired physicians. The program is voluntary and participation is confidential. The names of physicians participating in the program are not shared with OPMC without a participant's approval unless there is a failure to comply with treatment recommendations. </a:t>
            </a:r>
            <a:r>
              <a:rPr lang="en-US" sz="900" b="1" i="1" dirty="0">
                <a:highlight>
                  <a:srgbClr val="FFFFFF"/>
                </a:highlight>
                <a:latin typeface="Calibri"/>
                <a:ea typeface="Calibri"/>
                <a:cs typeface="Calibri"/>
                <a:sym typeface="Calibri"/>
              </a:rPr>
              <a:t>If you believe, however, that a colleague's medical performance may be impaired, you must contact OPMC. The law does not exempt physicians from their duty to report colleagues practicing with a suspected impairment to OPMC because they have reported to CHP. </a:t>
            </a:r>
            <a:r>
              <a:rPr lang="en-US" sz="900" dirty="0">
                <a:highlight>
                  <a:srgbClr val="FFFFFF"/>
                </a:highlight>
                <a:latin typeface="Calibri"/>
                <a:ea typeface="Calibri"/>
                <a:cs typeface="Calibri"/>
                <a:sym typeface="Calibri"/>
              </a:rPr>
              <a:t>However, this requirement does </a:t>
            </a:r>
            <a:r>
              <a:rPr lang="en-US" sz="900" b="1" dirty="0">
                <a:highlight>
                  <a:srgbClr val="FFFFFF"/>
                </a:highlight>
                <a:latin typeface="Calibri"/>
                <a:ea typeface="Calibri"/>
                <a:cs typeface="Calibri"/>
                <a:sym typeface="Calibri"/>
              </a:rPr>
              <a:t>not</a:t>
            </a:r>
            <a:r>
              <a:rPr lang="en-US" sz="900" dirty="0">
                <a:highlight>
                  <a:srgbClr val="FFFFFF"/>
                </a:highlight>
                <a:latin typeface="Calibri"/>
                <a:ea typeface="Calibri"/>
                <a:cs typeface="Calibri"/>
                <a:sym typeface="Calibri"/>
              </a:rPr>
              <a:t> apply if compliance would violate a physician-patient relationship.</a:t>
            </a:r>
            <a:endParaRPr sz="900" dirty="0">
              <a:solidFill>
                <a:srgbClr val="000000"/>
              </a:solidFill>
              <a:latin typeface="Calibri"/>
              <a:ea typeface="Calibri"/>
              <a:cs typeface="Calibri"/>
              <a:sym typeface="Calibri"/>
            </a:endParaRPr>
          </a:p>
          <a:p>
            <a:pPr marL="457200" lvl="0" indent="-285750" algn="l" rtl="0">
              <a:lnSpc>
                <a:spcPct val="162500"/>
              </a:lnSpc>
              <a:spcBef>
                <a:spcPts val="0"/>
              </a:spcBef>
              <a:spcAft>
                <a:spcPts val="0"/>
              </a:spcAft>
              <a:buClr>
                <a:srgbClr val="000000"/>
              </a:buClr>
              <a:buSzPts val="900"/>
              <a:buFont typeface="Calibri"/>
              <a:buChar char="•"/>
            </a:pPr>
            <a:r>
              <a:rPr lang="en-US" sz="900" dirty="0">
                <a:latin typeface="Calibri"/>
                <a:ea typeface="Calibri"/>
                <a:cs typeface="Calibri"/>
                <a:sym typeface="Calibri"/>
              </a:rPr>
              <a:t>What Does the Law Say in NYS? (</a:t>
            </a:r>
            <a:r>
              <a:rPr lang="en-US" sz="900" u="sng" dirty="0">
                <a:solidFill>
                  <a:schemeClr val="hlink"/>
                </a:solidFill>
                <a:latin typeface="Calibri"/>
                <a:ea typeface="Calibri"/>
                <a:cs typeface="Calibri"/>
                <a:sym typeface="Calibri"/>
                <a:hlinkClick r:id="rId5"/>
              </a:rPr>
              <a:t>http://www.op.nysed.gov/prof/med/article131-a.htm</a:t>
            </a:r>
            <a:r>
              <a:rPr lang="en-US" sz="900" dirty="0">
                <a:latin typeface="Calibri"/>
                <a:ea typeface="Calibri"/>
                <a:cs typeface="Calibri"/>
                <a:sym typeface="Calibri"/>
              </a:rPr>
              <a:t>)</a:t>
            </a:r>
            <a:endParaRPr sz="900" dirty="0">
              <a:latin typeface="Calibri"/>
              <a:ea typeface="Calibri"/>
              <a:cs typeface="Calibri"/>
              <a:sym typeface="Calibri"/>
            </a:endParaRPr>
          </a:p>
          <a:p>
            <a:pPr marL="914400" lvl="1" indent="-285750" algn="l" rtl="0">
              <a:lnSpc>
                <a:spcPct val="115000"/>
              </a:lnSpc>
              <a:spcBef>
                <a:spcPts val="0"/>
              </a:spcBef>
              <a:spcAft>
                <a:spcPts val="0"/>
              </a:spcAft>
              <a:buSzPts val="900"/>
              <a:buFont typeface="Calibri"/>
              <a:buChar char="–"/>
            </a:pPr>
            <a:r>
              <a:rPr lang="en-US" sz="900" dirty="0">
                <a:solidFill>
                  <a:srgbClr val="364F89"/>
                </a:solidFill>
                <a:highlight>
                  <a:srgbClr val="FFFFFF"/>
                </a:highlight>
                <a:latin typeface="Calibri"/>
                <a:ea typeface="Calibri"/>
                <a:cs typeface="Calibri"/>
                <a:sym typeface="Calibri"/>
              </a:rPr>
              <a:t>Article 131-A, Definitions of Professional Misconduct Applicable to Physicians, Physician's Assistants and Specialist's Assistants</a:t>
            </a:r>
            <a:endParaRPr sz="900" dirty="0">
              <a:solidFill>
                <a:srgbClr val="364F89"/>
              </a:solidFill>
              <a:highlight>
                <a:srgbClr val="FFFFFF"/>
              </a:highlight>
              <a:latin typeface="Calibri"/>
              <a:ea typeface="Calibri"/>
              <a:cs typeface="Calibri"/>
              <a:sym typeface="Calibri"/>
            </a:endParaRPr>
          </a:p>
          <a:p>
            <a:pPr marL="1371600" lvl="2" indent="-285750" algn="l" rtl="0">
              <a:lnSpc>
                <a:spcPct val="162500"/>
              </a:lnSpc>
              <a:spcBef>
                <a:spcPts val="0"/>
              </a:spcBef>
              <a:spcAft>
                <a:spcPts val="0"/>
              </a:spcAft>
              <a:buSzPts val="900"/>
              <a:buFont typeface="Calibri"/>
              <a:buChar char="•"/>
            </a:pPr>
            <a:r>
              <a:rPr lang="en-US" sz="900" u="sng" dirty="0">
                <a:solidFill>
                  <a:schemeClr val="hlink"/>
                </a:solidFill>
                <a:latin typeface="Calibri"/>
                <a:ea typeface="Calibri"/>
                <a:cs typeface="Calibri"/>
                <a:sym typeface="Calibri"/>
                <a:hlinkClick r:id="rId6"/>
              </a:rPr>
              <a:t>§6530. Definitions of professional misconduct.</a:t>
            </a:r>
            <a:r>
              <a:rPr lang="en-US" sz="900" dirty="0">
                <a:highlight>
                  <a:srgbClr val="F7F7F9"/>
                </a:highlight>
                <a:latin typeface="Calibri"/>
                <a:ea typeface="Calibri"/>
                <a:cs typeface="Calibri"/>
                <a:sym typeface="Calibri"/>
              </a:rPr>
              <a:t> | </a:t>
            </a:r>
            <a:r>
              <a:rPr lang="en-US" sz="900" u="sng" dirty="0">
                <a:solidFill>
                  <a:schemeClr val="hlink"/>
                </a:solidFill>
                <a:latin typeface="Calibri"/>
                <a:ea typeface="Calibri"/>
                <a:cs typeface="Calibri"/>
                <a:sym typeface="Calibri"/>
                <a:hlinkClick r:id="rId7"/>
              </a:rPr>
              <a:t>§6531. Additional definition of professional misconduct, limited application.</a:t>
            </a:r>
            <a:r>
              <a:rPr lang="en-US" sz="900" dirty="0">
                <a:highlight>
                  <a:srgbClr val="F7F7F9"/>
                </a:highlight>
                <a:latin typeface="Calibri"/>
                <a:ea typeface="Calibri"/>
                <a:cs typeface="Calibri"/>
                <a:sym typeface="Calibri"/>
              </a:rPr>
              <a:t> | </a:t>
            </a:r>
            <a:r>
              <a:rPr lang="en-US" sz="900" u="sng" dirty="0">
                <a:solidFill>
                  <a:schemeClr val="hlink"/>
                </a:solidFill>
                <a:latin typeface="Calibri"/>
                <a:ea typeface="Calibri"/>
                <a:cs typeface="Calibri"/>
                <a:sym typeface="Calibri"/>
                <a:hlinkClick r:id="rId8"/>
              </a:rPr>
              <a:t>§6532. Enforcement, administration and interpretation of this article.</a:t>
            </a:r>
            <a:endParaRPr sz="900" dirty="0">
              <a:latin typeface="Calibri"/>
              <a:ea typeface="Calibri"/>
              <a:cs typeface="Calibri"/>
              <a:sym typeface="Calibri"/>
            </a:endParaRPr>
          </a:p>
          <a:p>
            <a:pPr marL="1371600" lvl="2" indent="-285750" algn="l" rtl="0">
              <a:lnSpc>
                <a:spcPct val="115000"/>
              </a:lnSpc>
              <a:spcBef>
                <a:spcPts val="0"/>
              </a:spcBef>
              <a:spcAft>
                <a:spcPts val="0"/>
              </a:spcAft>
              <a:buSzPts val="900"/>
              <a:buFont typeface="Calibri"/>
              <a:buChar char="•"/>
            </a:pPr>
            <a:r>
              <a:rPr lang="en-US" sz="900" dirty="0">
                <a:highlight>
                  <a:srgbClr val="FFFFFF"/>
                </a:highlight>
                <a:latin typeface="Calibri"/>
                <a:ea typeface="Calibri"/>
                <a:cs typeface="Calibri"/>
                <a:sym typeface="Calibri"/>
              </a:rPr>
              <a:t>“Practicing the profession while impaired by alcohol, drugs, physical disability, or mental disability;”</a:t>
            </a:r>
            <a:endParaRPr sz="900" dirty="0">
              <a:highlight>
                <a:srgbClr val="FFFFFF"/>
              </a:highlight>
              <a:latin typeface="Calibri"/>
              <a:ea typeface="Calibri"/>
              <a:cs typeface="Calibri"/>
              <a:sym typeface="Calibri"/>
            </a:endParaRPr>
          </a:p>
          <a:p>
            <a:pPr marL="1371600" lvl="2" indent="-285750" algn="l" rtl="0">
              <a:lnSpc>
                <a:spcPct val="115000"/>
              </a:lnSpc>
              <a:spcBef>
                <a:spcPts val="0"/>
              </a:spcBef>
              <a:spcAft>
                <a:spcPts val="0"/>
              </a:spcAft>
              <a:buSzPts val="900"/>
              <a:buFont typeface="Calibri"/>
              <a:buChar char="•"/>
            </a:pPr>
            <a:r>
              <a:rPr lang="en-US" sz="900" dirty="0">
                <a:highlight>
                  <a:srgbClr val="FFFFFF"/>
                </a:highlight>
                <a:latin typeface="Calibri"/>
                <a:ea typeface="Calibri"/>
                <a:cs typeface="Calibri"/>
                <a:sym typeface="Calibri"/>
              </a:rPr>
              <a:t>“Being a habitual abuser of alcohol, or being dependent on or a habitual user of narcotics, barbiturates, amphetamines, hallucinogens, or other drugs having similar effects, except for a licensee who is maintained on an approved therapeutic regimen which does not impair the ability to practice, or having a psychiatric condition which impairs the licensee's ability to practice;”</a:t>
            </a:r>
            <a:endParaRPr sz="900" dirty="0">
              <a:highlight>
                <a:srgbClr val="FFFFFF"/>
              </a:highlight>
              <a:latin typeface="Calibri"/>
              <a:ea typeface="Calibri"/>
              <a:cs typeface="Calibri"/>
              <a:sym typeface="Calibri"/>
            </a:endParaRPr>
          </a:p>
          <a:p>
            <a:pPr marL="1371600" lvl="0" indent="0" algn="l" rtl="0">
              <a:lnSpc>
                <a:spcPct val="162500"/>
              </a:lnSpc>
              <a:spcBef>
                <a:spcPts val="1200"/>
              </a:spcBef>
              <a:spcAft>
                <a:spcPts val="0"/>
              </a:spcAft>
              <a:buNone/>
            </a:pPr>
            <a:endParaRPr sz="1100" dirty="0">
              <a:latin typeface="Calibri"/>
              <a:ea typeface="Calibri"/>
              <a:cs typeface="Calibri"/>
              <a:sym typeface="Calibri"/>
            </a:endParaRPr>
          </a:p>
          <a:p>
            <a:pPr marL="914400" lvl="0" indent="0" algn="l" rtl="0">
              <a:lnSpc>
                <a:spcPct val="162500"/>
              </a:lnSpc>
              <a:spcBef>
                <a:spcPts val="1200"/>
              </a:spcBef>
              <a:spcAft>
                <a:spcPts val="0"/>
              </a:spcAft>
              <a:buNone/>
            </a:pPr>
            <a:endParaRPr sz="900" dirty="0">
              <a:highlight>
                <a:srgbClr val="FFFFFF"/>
              </a:highlight>
              <a:latin typeface="Calibri"/>
              <a:ea typeface="Calibri"/>
              <a:cs typeface="Calibri"/>
              <a:sym typeface="Calibri"/>
            </a:endParaRPr>
          </a:p>
          <a:p>
            <a:pPr marL="0" lvl="0" indent="0" algn="l" rtl="0">
              <a:lnSpc>
                <a:spcPct val="162500"/>
              </a:lnSpc>
              <a:spcBef>
                <a:spcPts val="1200"/>
              </a:spcBef>
              <a:spcAft>
                <a:spcPts val="1200"/>
              </a:spcAft>
              <a:buNone/>
            </a:pPr>
            <a:endParaRPr sz="900" dirty="0">
              <a:highlight>
                <a:srgbClr val="FFFFFF"/>
              </a:highlight>
              <a:latin typeface="Calibri"/>
              <a:ea typeface="Calibri"/>
              <a:cs typeface="Calibri"/>
              <a:sym typeface="Calibri"/>
            </a:endParaRPr>
          </a:p>
        </p:txBody>
      </p:sp>
      <p:pic>
        <p:nvPicPr>
          <p:cNvPr id="542" name="Google Shape;542;p67"/>
          <p:cNvPicPr preferRelativeResize="0"/>
          <p:nvPr/>
        </p:nvPicPr>
        <p:blipFill rotWithShape="1">
          <a:blip r:embed="rId9">
            <a:alphaModFix/>
          </a:blip>
          <a:srcRect/>
          <a:stretch/>
        </p:blipFill>
        <p:spPr>
          <a:xfrm>
            <a:off x="7239000" y="4400550"/>
            <a:ext cx="1752599" cy="68579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8"/>
          <p:cNvSpPr txBox="1"/>
          <p:nvPr/>
        </p:nvSpPr>
        <p:spPr>
          <a:xfrm>
            <a:off x="457200" y="1809750"/>
            <a:ext cx="45720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Arial"/>
              <a:buNone/>
            </a:pPr>
            <a:r>
              <a:rPr lang="en-US" sz="4000" b="1" i="0" u="none" strike="noStrike" cap="none">
                <a:solidFill>
                  <a:srgbClr val="FFFFFF"/>
                </a:solidFill>
                <a:latin typeface="Arial"/>
                <a:ea typeface="Arial"/>
                <a:cs typeface="Arial"/>
                <a:sym typeface="Arial"/>
              </a:rPr>
              <a:t>Section Title – Arial Bold</a:t>
            </a:r>
            <a:endParaRPr/>
          </a:p>
        </p:txBody>
      </p:sp>
      <p:sp>
        <p:nvSpPr>
          <p:cNvPr id="548" name="Google Shape;548;p68"/>
          <p:cNvSpPr txBox="1">
            <a:spLocks noGrp="1"/>
          </p:cNvSpPr>
          <p:nvPr>
            <p:ph type="title"/>
          </p:nvPr>
        </p:nvSpPr>
        <p:spPr>
          <a:xfrm>
            <a:off x="457200" y="276375"/>
            <a:ext cx="8229600" cy="5373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sz="1800"/>
              <a:t>SUD Among Physicians: Reporting Potentially Impaired Physicians in NYS</a:t>
            </a:r>
            <a:endParaRPr sz="1800"/>
          </a:p>
        </p:txBody>
      </p:sp>
      <p:sp>
        <p:nvSpPr>
          <p:cNvPr id="549" name="Google Shape;549;p68"/>
          <p:cNvSpPr txBox="1">
            <a:spLocks noGrp="1"/>
          </p:cNvSpPr>
          <p:nvPr>
            <p:ph type="body" idx="1"/>
          </p:nvPr>
        </p:nvSpPr>
        <p:spPr>
          <a:xfrm>
            <a:off x="457200" y="712694"/>
            <a:ext cx="8229600" cy="4231381"/>
          </a:xfrm>
          <a:prstGeom prst="rect">
            <a:avLst/>
          </a:prstGeom>
          <a:noFill/>
          <a:ln>
            <a:noFill/>
          </a:ln>
        </p:spPr>
        <p:txBody>
          <a:bodyPr spcFirstLastPara="1" wrap="square" lIns="91425" tIns="45700" rIns="91425" bIns="45700" anchor="t" anchorCtr="0">
            <a:noAutofit/>
          </a:bodyPr>
          <a:lstStyle/>
          <a:p>
            <a:pPr marL="457200" lvl="0" indent="-285750" algn="l" rtl="0">
              <a:lnSpc>
                <a:spcPct val="162500"/>
              </a:lnSpc>
              <a:spcBef>
                <a:spcPts val="1200"/>
              </a:spcBef>
              <a:spcAft>
                <a:spcPts val="0"/>
              </a:spcAft>
              <a:buSzPts val="900"/>
              <a:buFont typeface="Calibri"/>
              <a:buChar char="•"/>
            </a:pPr>
            <a:r>
              <a:rPr lang="en-US" sz="900" b="1" dirty="0">
                <a:solidFill>
                  <a:srgbClr val="232323"/>
                </a:solidFill>
                <a:highlight>
                  <a:srgbClr val="FFFFFF"/>
                </a:highlight>
                <a:latin typeface="Calibri"/>
                <a:ea typeface="Calibri"/>
                <a:cs typeface="Calibri"/>
                <a:sym typeface="Calibri"/>
              </a:rPr>
              <a:t>Committee for Physician Health (CHP) (</a:t>
            </a:r>
            <a:r>
              <a:rPr lang="en-US" sz="900" b="1" u="sng" dirty="0">
                <a:solidFill>
                  <a:schemeClr val="hlink"/>
                </a:solidFill>
                <a:highlight>
                  <a:srgbClr val="FFFFFF"/>
                </a:highlight>
                <a:latin typeface="Calibri"/>
                <a:ea typeface="Calibri"/>
                <a:cs typeface="Calibri"/>
                <a:sym typeface="Calibri"/>
                <a:hlinkClick r:id="rId3"/>
              </a:rPr>
              <a:t>https://www.mssny.org/MSSNY/CPH/Referrals/MSSNY/Physician_Advocacy/CPH-Physician_Health/Referrals.aspx?hkey=393fe21c-cfa6-4e75-9b9e-19cc94ad92a7</a:t>
            </a:r>
            <a:r>
              <a:rPr lang="en-US" sz="900" b="1" dirty="0">
                <a:solidFill>
                  <a:srgbClr val="232323"/>
                </a:solidFill>
                <a:highlight>
                  <a:srgbClr val="FFFFFF"/>
                </a:highlight>
                <a:latin typeface="Calibri"/>
                <a:ea typeface="Calibri"/>
                <a:cs typeface="Calibri"/>
                <a:sym typeface="Calibri"/>
              </a:rPr>
              <a:t>) </a:t>
            </a:r>
            <a:endParaRPr sz="900" b="1" dirty="0">
              <a:solidFill>
                <a:srgbClr val="232323"/>
              </a:solidFill>
              <a:highlight>
                <a:srgbClr val="FFFFFF"/>
              </a:highlight>
              <a:latin typeface="Calibri"/>
              <a:ea typeface="Calibri"/>
              <a:cs typeface="Calibri"/>
              <a:sym typeface="Calibri"/>
            </a:endParaRPr>
          </a:p>
          <a:p>
            <a:pPr marL="914400" lvl="1" indent="-285750" algn="l" rtl="0">
              <a:lnSpc>
                <a:spcPct val="162500"/>
              </a:lnSpc>
              <a:spcBef>
                <a:spcPts val="0"/>
              </a:spcBef>
              <a:spcAft>
                <a:spcPts val="0"/>
              </a:spcAft>
              <a:buClr>
                <a:srgbClr val="232323"/>
              </a:buClr>
              <a:buSzPts val="900"/>
              <a:buFont typeface="Calibri"/>
              <a:buChar char="–"/>
            </a:pPr>
            <a:r>
              <a:rPr lang="en-US" sz="900" dirty="0">
                <a:highlight>
                  <a:srgbClr val="FFFFFF"/>
                </a:highlight>
                <a:latin typeface="Calibri"/>
                <a:ea typeface="Calibri"/>
                <a:cs typeface="Calibri"/>
                <a:sym typeface="Calibri"/>
              </a:rPr>
              <a:t>Referral Process:</a:t>
            </a:r>
            <a:endParaRPr sz="900" dirty="0">
              <a:highlight>
                <a:srgbClr val="FFFFFF"/>
              </a:highlight>
              <a:latin typeface="Calibri"/>
              <a:ea typeface="Calibri"/>
              <a:cs typeface="Calibri"/>
              <a:sym typeface="Calibri"/>
            </a:endParaRPr>
          </a:p>
          <a:p>
            <a:pPr marL="1371600" lvl="2" indent="-285750" algn="l" rtl="0">
              <a:lnSpc>
                <a:spcPct val="162500"/>
              </a:lnSpc>
              <a:spcBef>
                <a:spcPts val="0"/>
              </a:spcBef>
              <a:spcAft>
                <a:spcPts val="0"/>
              </a:spcAft>
              <a:buClr>
                <a:srgbClr val="232323"/>
              </a:buClr>
              <a:buSzPts val="900"/>
              <a:buFont typeface="Calibri"/>
              <a:buChar char="•"/>
            </a:pPr>
            <a:r>
              <a:rPr lang="en-US" sz="900" dirty="0">
                <a:highlight>
                  <a:srgbClr val="FFFFFF"/>
                </a:highlight>
                <a:latin typeface="Calibri"/>
                <a:ea typeface="Calibri"/>
                <a:cs typeface="Calibri"/>
                <a:sym typeface="Calibri"/>
              </a:rPr>
              <a:t>Anyone can make a referral to CPH. Most referrals (75%) come from colleagues or physicians seeking help for themselves, nurses, other healthcare professionals, workers, friends, and family members concerned enough to help also initiate referrals.</a:t>
            </a:r>
            <a:endParaRPr sz="900" dirty="0">
              <a:highlight>
                <a:srgbClr val="FFFFFF"/>
              </a:highlight>
              <a:latin typeface="Calibri"/>
              <a:ea typeface="Calibri"/>
              <a:cs typeface="Calibri"/>
              <a:sym typeface="Calibri"/>
            </a:endParaRPr>
          </a:p>
          <a:p>
            <a:pPr marL="1371600" lvl="2" indent="-285750" algn="l" rtl="0">
              <a:lnSpc>
                <a:spcPct val="115000"/>
              </a:lnSpc>
              <a:spcBef>
                <a:spcPts val="0"/>
              </a:spcBef>
              <a:spcAft>
                <a:spcPts val="0"/>
              </a:spcAft>
              <a:buClr>
                <a:srgbClr val="232323"/>
              </a:buClr>
              <a:buSzPts val="900"/>
              <a:buFont typeface="Calibri"/>
              <a:buChar char="•"/>
            </a:pPr>
            <a:r>
              <a:rPr lang="en-US" sz="900" dirty="0">
                <a:highlight>
                  <a:srgbClr val="FFFFFF"/>
                </a:highlight>
                <a:latin typeface="Calibri"/>
                <a:ea typeface="Calibri"/>
                <a:cs typeface="Calibri"/>
                <a:sym typeface="Calibri"/>
              </a:rPr>
              <a:t>If you call CPH about a colleague, your phone call will be held in the strictest confidence. The identity of a referral source is never revealed unless the caller agrees. Once a referral is made, program staff members gather information to better define the extent of the disease. The CPH Medical Director and/or local physicians may meet with the referred physician to candidly discuss reports of unusual behavior and determine if a problems exits. Denial is a significant part of the disease and often the initial response. However, when approached by concerned and caring colleagues, most physicians will candidly admit a need for help and will agree to participate in the program.</a:t>
            </a:r>
            <a:endParaRPr sz="900" dirty="0">
              <a:highlight>
                <a:srgbClr val="FFFFFF"/>
              </a:highlight>
              <a:latin typeface="Calibri"/>
              <a:ea typeface="Calibri"/>
              <a:cs typeface="Calibri"/>
              <a:sym typeface="Calibri"/>
            </a:endParaRPr>
          </a:p>
          <a:p>
            <a:pPr marL="914400" lvl="1" indent="-285750" algn="l" rtl="0">
              <a:lnSpc>
                <a:spcPct val="115000"/>
              </a:lnSpc>
              <a:spcBef>
                <a:spcPts val="0"/>
              </a:spcBef>
              <a:spcAft>
                <a:spcPts val="0"/>
              </a:spcAft>
              <a:buSzPts val="900"/>
              <a:buFont typeface="Calibri"/>
              <a:buChar char="–"/>
            </a:pPr>
            <a:r>
              <a:rPr lang="en-US" sz="900" dirty="0">
                <a:highlight>
                  <a:srgbClr val="FFFFFF"/>
                </a:highlight>
                <a:latin typeface="Calibri"/>
                <a:ea typeface="Calibri"/>
                <a:cs typeface="Calibri"/>
                <a:sym typeface="Calibri"/>
              </a:rPr>
              <a:t>Confidentiality:</a:t>
            </a:r>
            <a:endParaRPr sz="900" dirty="0">
              <a:highlight>
                <a:srgbClr val="FFFFFF"/>
              </a:highlight>
              <a:latin typeface="Calibri"/>
              <a:ea typeface="Calibri"/>
              <a:cs typeface="Calibri"/>
              <a:sym typeface="Calibri"/>
            </a:endParaRPr>
          </a:p>
          <a:p>
            <a:pPr marL="1371600" lvl="2" indent="-285750" algn="l" rtl="0">
              <a:lnSpc>
                <a:spcPct val="115000"/>
              </a:lnSpc>
              <a:spcBef>
                <a:spcPts val="0"/>
              </a:spcBef>
              <a:spcAft>
                <a:spcPts val="0"/>
              </a:spcAft>
              <a:buSzPts val="900"/>
              <a:buFont typeface="Calibri"/>
              <a:buChar char="•"/>
            </a:pPr>
            <a:r>
              <a:rPr lang="en-US" sz="900" dirty="0">
                <a:highlight>
                  <a:srgbClr val="FFFFFF"/>
                </a:highlight>
                <a:latin typeface="Calibri"/>
                <a:ea typeface="Calibri"/>
                <a:cs typeface="Calibri"/>
                <a:sym typeface="Calibri"/>
              </a:rPr>
              <a:t>The confidentiality of the CPH program participants, referral sources, and CPH records are protected by New York State and Federal laws. Anyone who makes a referral or volunteers to work with CPH participants shall not be liable for actions taken in good faith and without malice. </a:t>
            </a:r>
            <a:endParaRPr sz="900" dirty="0">
              <a:highlight>
                <a:srgbClr val="FFFFFF"/>
              </a:highlight>
              <a:latin typeface="Calibri"/>
              <a:ea typeface="Calibri"/>
              <a:cs typeface="Calibri"/>
              <a:sym typeface="Calibri"/>
            </a:endParaRPr>
          </a:p>
          <a:p>
            <a:pPr marL="1371600" lvl="2" indent="-285750" algn="l" rtl="0">
              <a:lnSpc>
                <a:spcPct val="115000"/>
              </a:lnSpc>
              <a:spcBef>
                <a:spcPts val="0"/>
              </a:spcBef>
              <a:spcAft>
                <a:spcPts val="0"/>
              </a:spcAft>
              <a:buSzPts val="900"/>
              <a:buFont typeface="Calibri"/>
              <a:buChar char="•"/>
            </a:pPr>
            <a:r>
              <a:rPr lang="en-US" sz="900" dirty="0">
                <a:highlight>
                  <a:srgbClr val="FFFFFF"/>
                </a:highlight>
                <a:latin typeface="Calibri"/>
                <a:ea typeface="Calibri"/>
                <a:cs typeface="Calibri"/>
                <a:sym typeface="Calibri"/>
              </a:rPr>
              <a:t>CPH does not refer physicians to the New York State Department of Health's Office of Professional Medical Conduct as long as the physician agrees to participate, stays with the program, is helped by treatment, and does not present an imminent danger to the public.</a:t>
            </a:r>
            <a:endParaRPr sz="900" dirty="0">
              <a:highlight>
                <a:srgbClr val="FFFFFF"/>
              </a:highlight>
              <a:latin typeface="Calibri"/>
              <a:ea typeface="Calibri"/>
              <a:cs typeface="Calibri"/>
              <a:sym typeface="Calibri"/>
            </a:endParaRPr>
          </a:p>
          <a:p>
            <a:pPr marL="457200" lvl="0" indent="-285750" algn="l" rtl="0">
              <a:lnSpc>
                <a:spcPct val="162500"/>
              </a:lnSpc>
              <a:spcBef>
                <a:spcPts val="0"/>
              </a:spcBef>
              <a:spcAft>
                <a:spcPts val="0"/>
              </a:spcAft>
              <a:buClr>
                <a:srgbClr val="232323"/>
              </a:buClr>
              <a:buSzPts val="900"/>
              <a:buFont typeface="Calibri"/>
              <a:buChar char="•"/>
            </a:pPr>
            <a:r>
              <a:rPr lang="en-US" sz="900" b="1" dirty="0">
                <a:solidFill>
                  <a:srgbClr val="232323"/>
                </a:solidFill>
                <a:highlight>
                  <a:srgbClr val="FFFFFF"/>
                </a:highlight>
                <a:latin typeface="Calibri"/>
                <a:ea typeface="Calibri"/>
                <a:cs typeface="Calibri"/>
                <a:sym typeface="Calibri"/>
              </a:rPr>
              <a:t>NYS DOH Office of Professional Medical Conduct (OPMC) (</a:t>
            </a:r>
            <a:r>
              <a:rPr lang="en-US" sz="900" b="1" u="sng" dirty="0">
                <a:solidFill>
                  <a:schemeClr val="hlink"/>
                </a:solidFill>
                <a:highlight>
                  <a:srgbClr val="FFFFFF"/>
                </a:highlight>
                <a:latin typeface="Calibri"/>
                <a:ea typeface="Calibri"/>
                <a:cs typeface="Calibri"/>
                <a:sym typeface="Calibri"/>
                <a:hlinkClick r:id="rId4"/>
              </a:rPr>
              <a:t>https://www.health.ny.gov/professionals/doctors/conduct/file_a_complaint.htm</a:t>
            </a:r>
            <a:r>
              <a:rPr lang="en-US" sz="900" b="1" dirty="0">
                <a:solidFill>
                  <a:srgbClr val="232323"/>
                </a:solidFill>
                <a:highlight>
                  <a:srgbClr val="FFFFFF"/>
                </a:highlight>
                <a:latin typeface="Calibri"/>
                <a:ea typeface="Calibri"/>
                <a:cs typeface="Calibri"/>
                <a:sym typeface="Calibri"/>
              </a:rPr>
              <a:t>) </a:t>
            </a:r>
            <a:endParaRPr sz="900" b="1" dirty="0">
              <a:solidFill>
                <a:srgbClr val="232323"/>
              </a:solidFill>
              <a:highlight>
                <a:srgbClr val="FFFFFF"/>
              </a:highlight>
              <a:latin typeface="Calibri"/>
              <a:ea typeface="Calibri"/>
              <a:cs typeface="Calibri"/>
              <a:sym typeface="Calibri"/>
            </a:endParaRPr>
          </a:p>
          <a:p>
            <a:pPr marL="914400" lvl="1" indent="-285750" algn="l" rtl="0">
              <a:lnSpc>
                <a:spcPct val="150000"/>
              </a:lnSpc>
              <a:spcBef>
                <a:spcPts val="0"/>
              </a:spcBef>
              <a:spcAft>
                <a:spcPts val="0"/>
              </a:spcAft>
              <a:buClr>
                <a:srgbClr val="232323"/>
              </a:buClr>
              <a:buSzPts val="900"/>
              <a:buFont typeface="Calibri"/>
              <a:buChar char="–"/>
            </a:pPr>
            <a:r>
              <a:rPr lang="en-US" sz="900" dirty="0">
                <a:highlight>
                  <a:srgbClr val="FFFFFF"/>
                </a:highlight>
                <a:latin typeface="Calibri"/>
                <a:ea typeface="Calibri"/>
                <a:cs typeface="Calibri"/>
                <a:sym typeface="Calibri"/>
              </a:rPr>
              <a:t>If you wish to file a complaint, please review </a:t>
            </a:r>
            <a:r>
              <a:rPr lang="en-US" sz="900" u="sng" dirty="0">
                <a:solidFill>
                  <a:srgbClr val="0000EF"/>
                </a:solidFill>
                <a:highlight>
                  <a:srgbClr val="FFFFFF"/>
                </a:highlight>
                <a:latin typeface="Calibri"/>
                <a:ea typeface="Calibri"/>
                <a:cs typeface="Calibri"/>
                <a:sym typeface="Calibri"/>
                <a:hlinkClick r:id="rId5">
                  <a:extLst>
                    <a:ext uri="{A12FA001-AC4F-418D-AE19-62706E023703}">
                      <ahyp:hlinkClr xmlns:ahyp="http://schemas.microsoft.com/office/drawing/2018/hyperlinkcolor" val="tx"/>
                    </a:ext>
                  </a:extLst>
                </a:hlinkClick>
              </a:rPr>
              <a:t>How to Choose the Right Physician - How to Tell Us if You Don't</a:t>
            </a:r>
            <a:r>
              <a:rPr lang="en-US" sz="900" dirty="0">
                <a:highlight>
                  <a:srgbClr val="FFFFFF"/>
                </a:highlight>
                <a:latin typeface="Calibri"/>
                <a:ea typeface="Calibri"/>
                <a:cs typeface="Calibri"/>
                <a:sym typeface="Calibri"/>
              </a:rPr>
              <a:t> before printing and filling out a complaint form.</a:t>
            </a:r>
            <a:endParaRPr sz="900" dirty="0">
              <a:highlight>
                <a:srgbClr val="FFFFFF"/>
              </a:highlight>
              <a:latin typeface="Calibri"/>
              <a:ea typeface="Calibri"/>
              <a:cs typeface="Calibri"/>
              <a:sym typeface="Calibri"/>
            </a:endParaRPr>
          </a:p>
          <a:p>
            <a:pPr marL="914400" lvl="1" indent="-285750" algn="l" rtl="0">
              <a:lnSpc>
                <a:spcPct val="150000"/>
              </a:lnSpc>
              <a:spcBef>
                <a:spcPts val="0"/>
              </a:spcBef>
              <a:spcAft>
                <a:spcPts val="0"/>
              </a:spcAft>
              <a:buClr>
                <a:srgbClr val="232323"/>
              </a:buClr>
              <a:buSzPts val="900"/>
              <a:buFont typeface="Calibri"/>
              <a:buChar char="–"/>
            </a:pPr>
            <a:r>
              <a:rPr lang="en-US" sz="900" dirty="0">
                <a:highlight>
                  <a:srgbClr val="FFFFFF"/>
                </a:highlight>
                <a:latin typeface="Calibri"/>
                <a:ea typeface="Calibri"/>
                <a:cs typeface="Calibri"/>
                <a:sym typeface="Calibri"/>
              </a:rPr>
              <a:t>The OPMC reviews all complaints of professional medical misconduct against licensed physicians, physician assistants, and                                           specialist assistants, including complaints of sexual harassment and assault. </a:t>
            </a:r>
            <a:endParaRPr sz="900" dirty="0">
              <a:solidFill>
                <a:srgbClr val="000000"/>
              </a:solidFill>
              <a:latin typeface="Calibri"/>
              <a:ea typeface="Calibri"/>
              <a:cs typeface="Calibri"/>
              <a:sym typeface="Calibri"/>
            </a:endParaRPr>
          </a:p>
        </p:txBody>
      </p:sp>
      <p:pic>
        <p:nvPicPr>
          <p:cNvPr id="550" name="Google Shape;550;p68"/>
          <p:cNvPicPr preferRelativeResize="0"/>
          <p:nvPr/>
        </p:nvPicPr>
        <p:blipFill rotWithShape="1">
          <a:blip r:embed="rId6">
            <a:alphaModFix/>
          </a:blip>
          <a:srcRect/>
          <a:stretch/>
        </p:blipFill>
        <p:spPr>
          <a:xfrm>
            <a:off x="7239000" y="4400550"/>
            <a:ext cx="1752599" cy="68579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69"/>
          <p:cNvSpPr txBox="1"/>
          <p:nvPr/>
        </p:nvSpPr>
        <p:spPr>
          <a:xfrm>
            <a:off x="457200" y="1809750"/>
            <a:ext cx="45720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Arial"/>
              <a:buNone/>
            </a:pPr>
            <a:r>
              <a:rPr lang="en-US" sz="4000" b="1" i="0" u="none" strike="noStrike" cap="none">
                <a:solidFill>
                  <a:srgbClr val="FFFFFF"/>
                </a:solidFill>
                <a:latin typeface="Arial"/>
                <a:ea typeface="Arial"/>
                <a:cs typeface="Arial"/>
                <a:sym typeface="Arial"/>
              </a:rPr>
              <a:t>Section Title – Arial Bold</a:t>
            </a:r>
            <a:endParaRPr/>
          </a:p>
        </p:txBody>
      </p:sp>
      <p:sp>
        <p:nvSpPr>
          <p:cNvPr id="556" name="Google Shape;556;p69"/>
          <p:cNvSpPr txBox="1">
            <a:spLocks noGrp="1"/>
          </p:cNvSpPr>
          <p:nvPr>
            <p:ph type="title"/>
          </p:nvPr>
        </p:nvSpPr>
        <p:spPr>
          <a:xfrm>
            <a:off x="457200" y="377975"/>
            <a:ext cx="8229600" cy="46246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60"/>
              <a:buFont typeface="Arial"/>
              <a:buNone/>
            </a:pPr>
            <a:r>
              <a:rPr lang="en-US" sz="1840" dirty="0"/>
              <a:t>Barriers to seeking help for physicians with substance use disorder: A review</a:t>
            </a:r>
            <a:endParaRPr sz="1840" dirty="0"/>
          </a:p>
        </p:txBody>
      </p:sp>
      <p:sp>
        <p:nvSpPr>
          <p:cNvPr id="557" name="Google Shape;557;p69"/>
          <p:cNvSpPr txBox="1">
            <a:spLocks noGrp="1"/>
          </p:cNvSpPr>
          <p:nvPr>
            <p:ph type="body" idx="1"/>
          </p:nvPr>
        </p:nvSpPr>
        <p:spPr>
          <a:xfrm>
            <a:off x="457200" y="605118"/>
            <a:ext cx="8229600" cy="4338782"/>
          </a:xfrm>
          <a:prstGeom prst="rect">
            <a:avLst/>
          </a:prstGeom>
          <a:noFill/>
          <a:ln>
            <a:noFill/>
          </a:ln>
        </p:spPr>
        <p:txBody>
          <a:bodyPr spcFirstLastPara="1" wrap="square" lIns="91425" tIns="45700" rIns="91425" bIns="45700" anchor="t" anchorCtr="0">
            <a:noAutofit/>
          </a:bodyPr>
          <a:lstStyle/>
          <a:p>
            <a:pPr marL="457200" lvl="0" indent="-298450" algn="l" rtl="0">
              <a:lnSpc>
                <a:spcPct val="162500"/>
              </a:lnSpc>
              <a:spcBef>
                <a:spcPts val="1200"/>
              </a:spcBef>
              <a:spcAft>
                <a:spcPts val="0"/>
              </a:spcAft>
              <a:buSzPts val="1100"/>
              <a:buChar char="•"/>
            </a:pPr>
            <a:r>
              <a:rPr lang="en-US" sz="1100" b="1" u="sng" dirty="0">
                <a:solidFill>
                  <a:srgbClr val="232323"/>
                </a:solidFill>
                <a:highlight>
                  <a:srgbClr val="FFFFFF"/>
                </a:highlight>
              </a:rPr>
              <a:t>Background</a:t>
            </a:r>
            <a:r>
              <a:rPr lang="en-US" sz="1100" b="1" dirty="0">
                <a:solidFill>
                  <a:srgbClr val="232323"/>
                </a:solidFill>
                <a:highlight>
                  <a:srgbClr val="FFFFFF"/>
                </a:highlight>
              </a:rPr>
              <a:t>: </a:t>
            </a:r>
            <a:r>
              <a:rPr lang="en-US" sz="1100" dirty="0">
                <a:solidFill>
                  <a:srgbClr val="232323"/>
                </a:solidFill>
                <a:highlight>
                  <a:srgbClr val="FFFFFF"/>
                </a:highlight>
              </a:rPr>
              <a:t>Substance use disorders (SUD) might concern as many as 8–15% of physicians. Previous studies suggest that self-diagnosis and self-medication are common practices among physicians. The aim of this review was to identify if barriers to seeking help and medical care for impaired physicians exist. We also aimed at characterizing the nature of these barriers.</a:t>
            </a:r>
            <a:endParaRPr sz="1100" dirty="0">
              <a:solidFill>
                <a:srgbClr val="232323"/>
              </a:solidFill>
              <a:highlight>
                <a:srgbClr val="FFFFFF"/>
              </a:highlight>
            </a:endParaRPr>
          </a:p>
          <a:p>
            <a:pPr marL="457200" lvl="0" indent="-298450" algn="l" rtl="0">
              <a:lnSpc>
                <a:spcPct val="162500"/>
              </a:lnSpc>
              <a:spcBef>
                <a:spcPts val="0"/>
              </a:spcBef>
              <a:spcAft>
                <a:spcPts val="0"/>
              </a:spcAft>
              <a:buSzPts val="1100"/>
              <a:buChar char="•"/>
            </a:pPr>
            <a:r>
              <a:rPr lang="en-US" sz="1100" b="1" u="sng" dirty="0">
                <a:solidFill>
                  <a:srgbClr val="232323"/>
                </a:solidFill>
                <a:highlight>
                  <a:srgbClr val="FFFFFF"/>
                </a:highlight>
              </a:rPr>
              <a:t>Methods</a:t>
            </a:r>
            <a:r>
              <a:rPr lang="en-US" sz="1100" b="1" dirty="0">
                <a:solidFill>
                  <a:srgbClr val="232323"/>
                </a:solidFill>
                <a:highlight>
                  <a:srgbClr val="FFFFFF"/>
                </a:highlight>
              </a:rPr>
              <a:t>: </a:t>
            </a:r>
            <a:r>
              <a:rPr lang="en-US" sz="1100" dirty="0">
                <a:solidFill>
                  <a:srgbClr val="232323"/>
                </a:solidFill>
                <a:highlight>
                  <a:srgbClr val="FFFFFF"/>
                </a:highlight>
              </a:rPr>
              <a:t>The review included scientific papers published on the MEDLINE and </a:t>
            </a:r>
            <a:r>
              <a:rPr lang="en-US" sz="1100" dirty="0" err="1">
                <a:solidFill>
                  <a:srgbClr val="232323"/>
                </a:solidFill>
                <a:highlight>
                  <a:srgbClr val="FFFFFF"/>
                </a:highlight>
              </a:rPr>
              <a:t>PsychINFO</a:t>
            </a:r>
            <a:r>
              <a:rPr lang="en-US" sz="1100" dirty="0">
                <a:solidFill>
                  <a:srgbClr val="232323"/>
                </a:solidFill>
                <a:highlight>
                  <a:srgbClr val="FFFFFF"/>
                </a:highlight>
              </a:rPr>
              <a:t> databases between January 2000 and September 2018. The inclusion criteria were: (i) articles that focused on SUD in physicians. The exclusion criteria were: (i) no mention of SUD; (ii) no mention of barriers to seeking help; (iii) articles focused on burn-out and work-related stress; (iv) articles focused on risk factors or treatments for SUD; (v) articles focused on psychiatric comorbidities and (vi) those focused on other professionals.</a:t>
            </a:r>
            <a:endParaRPr sz="1100" dirty="0">
              <a:solidFill>
                <a:srgbClr val="232323"/>
              </a:solidFill>
              <a:highlight>
                <a:srgbClr val="FFFFFF"/>
              </a:highlight>
            </a:endParaRPr>
          </a:p>
          <a:p>
            <a:pPr marL="457200" lvl="0" indent="-298450" algn="l" rtl="0">
              <a:lnSpc>
                <a:spcPct val="162500"/>
              </a:lnSpc>
              <a:spcBef>
                <a:spcPts val="0"/>
              </a:spcBef>
              <a:spcAft>
                <a:spcPts val="0"/>
              </a:spcAft>
              <a:buSzPts val="1100"/>
              <a:buChar char="•"/>
            </a:pPr>
            <a:r>
              <a:rPr lang="en-US" sz="1100" b="1" u="sng" dirty="0">
                <a:solidFill>
                  <a:srgbClr val="232323"/>
                </a:solidFill>
                <a:highlight>
                  <a:srgbClr val="FFFFFF"/>
                </a:highlight>
              </a:rPr>
              <a:t>Results</a:t>
            </a:r>
            <a:r>
              <a:rPr lang="en-US" sz="1100" b="1" dirty="0">
                <a:solidFill>
                  <a:srgbClr val="232323"/>
                </a:solidFill>
                <a:highlight>
                  <a:srgbClr val="FFFFFF"/>
                </a:highlight>
              </a:rPr>
              <a:t>: </a:t>
            </a:r>
            <a:r>
              <a:rPr lang="en-US" sz="1100" dirty="0">
                <a:solidFill>
                  <a:srgbClr val="232323"/>
                </a:solidFill>
                <a:highlight>
                  <a:srgbClr val="FFFFFF"/>
                </a:highlight>
              </a:rPr>
              <a:t>Potential barriers to seeking help that were identified for impaired physicians with SUD included denial of the disease and of loss of performance, fear of stigma, psychiatric comorbidities, fear of familial/social/professional and economic consequences and a lack of knowledge.</a:t>
            </a:r>
            <a:endParaRPr sz="1100" dirty="0">
              <a:solidFill>
                <a:srgbClr val="232323"/>
              </a:solidFill>
              <a:highlight>
                <a:srgbClr val="FFFFFF"/>
              </a:highlight>
            </a:endParaRPr>
          </a:p>
          <a:p>
            <a:pPr marL="457200" lvl="0" indent="-298450" algn="l" rtl="0">
              <a:lnSpc>
                <a:spcPct val="162500"/>
              </a:lnSpc>
              <a:spcBef>
                <a:spcPts val="0"/>
              </a:spcBef>
              <a:spcAft>
                <a:spcPts val="0"/>
              </a:spcAft>
              <a:buSzPts val="1100"/>
              <a:buChar char="•"/>
            </a:pPr>
            <a:r>
              <a:rPr lang="en-US" sz="1100" b="1" u="sng" dirty="0">
                <a:solidFill>
                  <a:srgbClr val="232323"/>
                </a:solidFill>
                <a:highlight>
                  <a:srgbClr val="FFFFFF"/>
                </a:highlight>
              </a:rPr>
              <a:t>Conclusions</a:t>
            </a:r>
            <a:r>
              <a:rPr lang="en-US" sz="1100" b="1" dirty="0">
                <a:solidFill>
                  <a:srgbClr val="232323"/>
                </a:solidFill>
                <a:highlight>
                  <a:srgbClr val="FFFFFF"/>
                </a:highlight>
              </a:rPr>
              <a:t>: </a:t>
            </a:r>
            <a:r>
              <a:rPr lang="en-US" sz="1100" b="1" i="1" dirty="0">
                <a:solidFill>
                  <a:srgbClr val="232323"/>
                </a:solidFill>
                <a:highlight>
                  <a:srgbClr val="FFFFFF"/>
                </a:highlight>
              </a:rPr>
              <a:t>Different barriers to seeking help could be identified. Priority should be given to educating medical students to ameliorate this. Increased awareness should reduce the stigma, which, even                            nowadays, still prevents some physicians from seeking help.</a:t>
            </a:r>
            <a:endParaRPr sz="1100" b="1" i="1" dirty="0">
              <a:solidFill>
                <a:srgbClr val="232323"/>
              </a:solidFill>
              <a:highlight>
                <a:srgbClr val="FFFFFF"/>
              </a:highlight>
            </a:endParaRPr>
          </a:p>
          <a:p>
            <a:pPr marL="457200" lvl="0" indent="0" algn="l" rtl="0">
              <a:lnSpc>
                <a:spcPct val="162500"/>
              </a:lnSpc>
              <a:spcBef>
                <a:spcPts val="1200"/>
              </a:spcBef>
              <a:spcAft>
                <a:spcPts val="0"/>
              </a:spcAft>
              <a:buNone/>
            </a:pPr>
            <a:endParaRPr sz="900" dirty="0">
              <a:solidFill>
                <a:srgbClr val="232323"/>
              </a:solidFill>
              <a:highlight>
                <a:srgbClr val="FFFFFF"/>
              </a:highlight>
            </a:endParaRPr>
          </a:p>
          <a:p>
            <a:pPr marL="0" lvl="0" indent="0" algn="l" rtl="0">
              <a:lnSpc>
                <a:spcPct val="162500"/>
              </a:lnSpc>
              <a:spcBef>
                <a:spcPts val="1200"/>
              </a:spcBef>
              <a:spcAft>
                <a:spcPts val="0"/>
              </a:spcAft>
              <a:buNone/>
            </a:pPr>
            <a:endParaRPr sz="900" dirty="0">
              <a:solidFill>
                <a:srgbClr val="232323"/>
              </a:solidFill>
              <a:highlight>
                <a:srgbClr val="FFFFFF"/>
              </a:highlight>
            </a:endParaRPr>
          </a:p>
          <a:p>
            <a:pPr marL="0" lvl="0" indent="0" algn="l" rtl="0">
              <a:spcBef>
                <a:spcPts val="1200"/>
              </a:spcBef>
              <a:spcAft>
                <a:spcPts val="0"/>
              </a:spcAft>
              <a:buClr>
                <a:schemeClr val="dk1"/>
              </a:buClr>
              <a:buSzPts val="3200"/>
              <a:buNone/>
            </a:pPr>
            <a:endParaRPr sz="900" dirty="0">
              <a:solidFill>
                <a:srgbClr val="000000"/>
              </a:solidFill>
              <a:latin typeface="Calibri"/>
              <a:ea typeface="Calibri"/>
              <a:cs typeface="Calibri"/>
              <a:sym typeface="Calibri"/>
            </a:endParaRPr>
          </a:p>
        </p:txBody>
      </p:sp>
      <p:pic>
        <p:nvPicPr>
          <p:cNvPr id="558" name="Google Shape;558;p69"/>
          <p:cNvPicPr preferRelativeResize="0"/>
          <p:nvPr/>
        </p:nvPicPr>
        <p:blipFill rotWithShape="1">
          <a:blip r:embed="rId3">
            <a:alphaModFix/>
          </a:blip>
          <a:srcRect/>
          <a:stretch/>
        </p:blipFill>
        <p:spPr>
          <a:xfrm>
            <a:off x="7239000" y="4400550"/>
            <a:ext cx="1752599" cy="68579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70"/>
          <p:cNvSpPr txBox="1"/>
          <p:nvPr/>
        </p:nvSpPr>
        <p:spPr>
          <a:xfrm>
            <a:off x="457200" y="1809750"/>
            <a:ext cx="45720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Arial"/>
              <a:buNone/>
            </a:pPr>
            <a:r>
              <a:rPr lang="en-US" sz="4000" b="1" i="0" u="none" strike="noStrike" cap="none">
                <a:solidFill>
                  <a:srgbClr val="FFFFFF"/>
                </a:solidFill>
                <a:latin typeface="Arial"/>
                <a:ea typeface="Arial"/>
                <a:cs typeface="Arial"/>
                <a:sym typeface="Arial"/>
              </a:rPr>
              <a:t>Section Title – Arial Bold</a:t>
            </a:r>
            <a:endParaRPr/>
          </a:p>
        </p:txBody>
      </p:sp>
      <p:sp>
        <p:nvSpPr>
          <p:cNvPr id="564" name="Google Shape;564;p70"/>
          <p:cNvSpPr txBox="1">
            <a:spLocks noGrp="1"/>
          </p:cNvSpPr>
          <p:nvPr>
            <p:ph type="title"/>
          </p:nvPr>
        </p:nvSpPr>
        <p:spPr>
          <a:xfrm>
            <a:off x="457200" y="276375"/>
            <a:ext cx="8229600" cy="685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sz="1600"/>
              <a:t>SUD Among Physicians: Evaluating the Efficacy of PHPs (Physician Health Programs)</a:t>
            </a:r>
            <a:endParaRPr sz="1600"/>
          </a:p>
        </p:txBody>
      </p:sp>
      <p:sp>
        <p:nvSpPr>
          <p:cNvPr id="565" name="Google Shape;565;p70"/>
          <p:cNvSpPr txBox="1">
            <a:spLocks noGrp="1"/>
          </p:cNvSpPr>
          <p:nvPr>
            <p:ph type="body" idx="1"/>
          </p:nvPr>
        </p:nvSpPr>
        <p:spPr>
          <a:xfrm>
            <a:off x="457200" y="712694"/>
            <a:ext cx="8229600" cy="4231381"/>
          </a:xfrm>
          <a:prstGeom prst="rect">
            <a:avLst/>
          </a:prstGeom>
          <a:noFill/>
          <a:ln>
            <a:noFill/>
          </a:ln>
        </p:spPr>
        <p:txBody>
          <a:bodyPr spcFirstLastPara="1" wrap="square" lIns="91425" tIns="45700" rIns="91425" bIns="45700" anchor="t" anchorCtr="0">
            <a:noAutofit/>
          </a:bodyPr>
          <a:lstStyle/>
          <a:p>
            <a:pPr marL="457200" lvl="0" indent="-292100" algn="l" rtl="0">
              <a:lnSpc>
                <a:spcPct val="162500"/>
              </a:lnSpc>
              <a:spcBef>
                <a:spcPts val="1200"/>
              </a:spcBef>
              <a:spcAft>
                <a:spcPts val="0"/>
              </a:spcAft>
              <a:buSzPts val="1000"/>
              <a:buFont typeface="Calibri"/>
              <a:buChar char="•"/>
            </a:pPr>
            <a:r>
              <a:rPr lang="en-US" sz="1000" b="1" u="sng" dirty="0">
                <a:solidFill>
                  <a:srgbClr val="212121"/>
                </a:solidFill>
                <a:highlight>
                  <a:srgbClr val="FFFFFF"/>
                </a:highlight>
                <a:latin typeface="Calibri"/>
                <a:ea typeface="Calibri"/>
                <a:cs typeface="Calibri"/>
                <a:sym typeface="Calibri"/>
              </a:rPr>
              <a:t>Five year outcomes in a cohort study of physicians treated for substance use disorders in the United States</a:t>
            </a:r>
            <a:endParaRPr sz="1000" b="1" u="sng" dirty="0">
              <a:solidFill>
                <a:srgbClr val="212121"/>
              </a:solidFill>
              <a:highlight>
                <a:srgbClr val="FFFFFF"/>
              </a:highlight>
              <a:latin typeface="Calibri"/>
              <a:ea typeface="Calibri"/>
              <a:cs typeface="Calibri"/>
              <a:sym typeface="Calibri"/>
            </a:endParaRPr>
          </a:p>
          <a:p>
            <a:pPr marL="457200" lvl="0" indent="-292100" algn="l" rtl="0">
              <a:lnSpc>
                <a:spcPct val="162500"/>
              </a:lnSpc>
              <a:spcBef>
                <a:spcPts val="0"/>
              </a:spcBef>
              <a:spcAft>
                <a:spcPts val="0"/>
              </a:spcAft>
              <a:buSzPts val="1000"/>
              <a:buFont typeface="Calibri"/>
              <a:buChar char="•"/>
            </a:pPr>
            <a:r>
              <a:rPr lang="en-US" sz="1000" b="1" u="sng" dirty="0">
                <a:solidFill>
                  <a:srgbClr val="212121"/>
                </a:solidFill>
                <a:highlight>
                  <a:srgbClr val="FFFFFF"/>
                </a:highlight>
                <a:latin typeface="Calibri"/>
                <a:ea typeface="Calibri"/>
                <a:cs typeface="Calibri"/>
                <a:sym typeface="Calibri"/>
              </a:rPr>
              <a:t>Objective</a:t>
            </a:r>
            <a:r>
              <a:rPr lang="en-US" sz="1000" b="1" dirty="0">
                <a:solidFill>
                  <a:srgbClr val="212121"/>
                </a:solidFill>
                <a:highlight>
                  <a:srgbClr val="FFFFFF"/>
                </a:highlight>
                <a:latin typeface="Calibri"/>
                <a:ea typeface="Calibri"/>
                <a:cs typeface="Calibri"/>
                <a:sym typeface="Calibri"/>
              </a:rPr>
              <a:t>: To evaluate the effectiveness of US state physician health </a:t>
            </a:r>
            <a:r>
              <a:rPr lang="en-US" sz="1000" b="1" dirty="0" err="1">
                <a:solidFill>
                  <a:srgbClr val="212121"/>
                </a:solidFill>
                <a:highlight>
                  <a:srgbClr val="FFFFFF"/>
                </a:highlight>
                <a:latin typeface="Calibri"/>
                <a:ea typeface="Calibri"/>
                <a:cs typeface="Calibri"/>
                <a:sym typeface="Calibri"/>
              </a:rPr>
              <a:t>programmes</a:t>
            </a:r>
            <a:r>
              <a:rPr lang="en-US" sz="1000" b="1" dirty="0">
                <a:solidFill>
                  <a:srgbClr val="212121"/>
                </a:solidFill>
                <a:highlight>
                  <a:srgbClr val="FFFFFF"/>
                </a:highlight>
                <a:latin typeface="Calibri"/>
                <a:ea typeface="Calibri"/>
                <a:cs typeface="Calibri"/>
                <a:sym typeface="Calibri"/>
              </a:rPr>
              <a:t> in treating physicians with</a:t>
            </a:r>
            <a:endParaRPr sz="1000" b="1" dirty="0">
              <a:solidFill>
                <a:srgbClr val="212121"/>
              </a:solidFill>
              <a:highlight>
                <a:srgbClr val="FFFFFF"/>
              </a:highlight>
              <a:latin typeface="Calibri"/>
              <a:ea typeface="Calibri"/>
              <a:cs typeface="Calibri"/>
              <a:sym typeface="Calibri"/>
            </a:endParaRPr>
          </a:p>
          <a:p>
            <a:pPr marL="457200" lvl="0" indent="-292100" algn="l" rtl="0">
              <a:lnSpc>
                <a:spcPct val="162500"/>
              </a:lnSpc>
              <a:spcBef>
                <a:spcPts val="0"/>
              </a:spcBef>
              <a:spcAft>
                <a:spcPts val="0"/>
              </a:spcAft>
              <a:buSzPts val="1000"/>
              <a:buFont typeface="Calibri"/>
              <a:buChar char="•"/>
            </a:pPr>
            <a:r>
              <a:rPr lang="en-US" sz="1000" b="1" dirty="0">
                <a:solidFill>
                  <a:srgbClr val="212121"/>
                </a:solidFill>
                <a:highlight>
                  <a:srgbClr val="FFFFFF"/>
                </a:highlight>
                <a:latin typeface="Calibri"/>
                <a:ea typeface="Calibri"/>
                <a:cs typeface="Calibri"/>
                <a:sym typeface="Calibri"/>
              </a:rPr>
              <a:t>substance use disorders.</a:t>
            </a:r>
            <a:endParaRPr sz="1000" b="1" dirty="0">
              <a:solidFill>
                <a:srgbClr val="212121"/>
              </a:solidFill>
              <a:highlight>
                <a:srgbClr val="FFFFFF"/>
              </a:highlight>
              <a:latin typeface="Calibri"/>
              <a:ea typeface="Calibri"/>
              <a:cs typeface="Calibri"/>
              <a:sym typeface="Calibri"/>
            </a:endParaRPr>
          </a:p>
          <a:p>
            <a:pPr marL="457200" lvl="0" indent="-292100" algn="l" rtl="0">
              <a:lnSpc>
                <a:spcPct val="162500"/>
              </a:lnSpc>
              <a:spcBef>
                <a:spcPts val="0"/>
              </a:spcBef>
              <a:spcAft>
                <a:spcPts val="0"/>
              </a:spcAft>
              <a:buSzPts val="1000"/>
              <a:buFont typeface="Calibri"/>
              <a:buChar char="•"/>
            </a:pPr>
            <a:r>
              <a:rPr lang="en-US" sz="1000" b="1" u="sng" dirty="0">
                <a:solidFill>
                  <a:srgbClr val="212121"/>
                </a:solidFill>
                <a:highlight>
                  <a:srgbClr val="FFFFFF"/>
                </a:highlight>
                <a:latin typeface="Calibri"/>
                <a:ea typeface="Calibri"/>
                <a:cs typeface="Calibri"/>
                <a:sym typeface="Calibri"/>
              </a:rPr>
              <a:t>Design</a:t>
            </a:r>
            <a:r>
              <a:rPr lang="en-US" sz="1000" b="1" dirty="0">
                <a:solidFill>
                  <a:srgbClr val="212121"/>
                </a:solidFill>
                <a:highlight>
                  <a:srgbClr val="FFFFFF"/>
                </a:highlight>
                <a:latin typeface="Calibri"/>
                <a:ea typeface="Calibri"/>
                <a:cs typeface="Calibri"/>
                <a:sym typeface="Calibri"/>
              </a:rPr>
              <a:t>: Five year, longitudinal, cohort study.</a:t>
            </a:r>
            <a:endParaRPr sz="1000" b="1" dirty="0">
              <a:solidFill>
                <a:srgbClr val="212121"/>
              </a:solidFill>
              <a:highlight>
                <a:srgbClr val="FFFFFF"/>
              </a:highlight>
              <a:latin typeface="Calibri"/>
              <a:ea typeface="Calibri"/>
              <a:cs typeface="Calibri"/>
              <a:sym typeface="Calibri"/>
            </a:endParaRPr>
          </a:p>
          <a:p>
            <a:pPr marL="457200" lvl="0" indent="-292100" algn="l" rtl="0">
              <a:lnSpc>
                <a:spcPct val="162500"/>
              </a:lnSpc>
              <a:spcBef>
                <a:spcPts val="0"/>
              </a:spcBef>
              <a:spcAft>
                <a:spcPts val="0"/>
              </a:spcAft>
              <a:buSzPts val="1000"/>
              <a:buFont typeface="Calibri"/>
              <a:buChar char="•"/>
            </a:pPr>
            <a:r>
              <a:rPr lang="en-US" sz="1000" b="1" u="sng" dirty="0">
                <a:solidFill>
                  <a:srgbClr val="212121"/>
                </a:solidFill>
                <a:highlight>
                  <a:srgbClr val="FFFFFF"/>
                </a:highlight>
                <a:latin typeface="Calibri"/>
                <a:ea typeface="Calibri"/>
                <a:cs typeface="Calibri"/>
                <a:sym typeface="Calibri"/>
              </a:rPr>
              <a:t>Setting</a:t>
            </a:r>
            <a:r>
              <a:rPr lang="en-US" sz="1000" b="1" dirty="0">
                <a:solidFill>
                  <a:srgbClr val="212121"/>
                </a:solidFill>
                <a:highlight>
                  <a:srgbClr val="FFFFFF"/>
                </a:highlight>
                <a:latin typeface="Calibri"/>
                <a:ea typeface="Calibri"/>
                <a:cs typeface="Calibri"/>
                <a:sym typeface="Calibri"/>
              </a:rPr>
              <a:t>: Purposive sample of 16 state physician health </a:t>
            </a:r>
            <a:r>
              <a:rPr lang="en-US" sz="1000" b="1" dirty="0" err="1">
                <a:solidFill>
                  <a:srgbClr val="212121"/>
                </a:solidFill>
                <a:highlight>
                  <a:srgbClr val="FFFFFF"/>
                </a:highlight>
                <a:latin typeface="Calibri"/>
                <a:ea typeface="Calibri"/>
                <a:cs typeface="Calibri"/>
                <a:sym typeface="Calibri"/>
              </a:rPr>
              <a:t>programmes</a:t>
            </a:r>
            <a:r>
              <a:rPr lang="en-US" sz="1000" b="1" dirty="0">
                <a:solidFill>
                  <a:srgbClr val="212121"/>
                </a:solidFill>
                <a:highlight>
                  <a:srgbClr val="FFFFFF"/>
                </a:highlight>
                <a:latin typeface="Calibri"/>
                <a:ea typeface="Calibri"/>
                <a:cs typeface="Calibri"/>
                <a:sym typeface="Calibri"/>
              </a:rPr>
              <a:t> in the United States.</a:t>
            </a:r>
            <a:endParaRPr sz="1000" b="1" dirty="0">
              <a:solidFill>
                <a:srgbClr val="212121"/>
              </a:solidFill>
              <a:highlight>
                <a:srgbClr val="FFFFFF"/>
              </a:highlight>
              <a:latin typeface="Calibri"/>
              <a:ea typeface="Calibri"/>
              <a:cs typeface="Calibri"/>
              <a:sym typeface="Calibri"/>
            </a:endParaRPr>
          </a:p>
          <a:p>
            <a:pPr marL="457200" lvl="0" indent="-292100" algn="l" rtl="0">
              <a:lnSpc>
                <a:spcPct val="162500"/>
              </a:lnSpc>
              <a:spcBef>
                <a:spcPts val="0"/>
              </a:spcBef>
              <a:spcAft>
                <a:spcPts val="0"/>
              </a:spcAft>
              <a:buSzPts val="1000"/>
              <a:buFont typeface="Calibri"/>
              <a:buChar char="•"/>
            </a:pPr>
            <a:r>
              <a:rPr lang="en-US" sz="1000" b="1" u="sng" dirty="0">
                <a:solidFill>
                  <a:srgbClr val="212121"/>
                </a:solidFill>
                <a:highlight>
                  <a:srgbClr val="FFFFFF"/>
                </a:highlight>
                <a:latin typeface="Calibri"/>
                <a:ea typeface="Calibri"/>
                <a:cs typeface="Calibri"/>
                <a:sym typeface="Calibri"/>
              </a:rPr>
              <a:t>Participants</a:t>
            </a:r>
            <a:r>
              <a:rPr lang="en-US" sz="1000" b="1" dirty="0">
                <a:solidFill>
                  <a:srgbClr val="212121"/>
                </a:solidFill>
                <a:highlight>
                  <a:srgbClr val="FFFFFF"/>
                </a:highlight>
                <a:latin typeface="Calibri"/>
                <a:ea typeface="Calibri"/>
                <a:cs typeface="Calibri"/>
                <a:sym typeface="Calibri"/>
              </a:rPr>
              <a:t>: 904 physicians consecutively admitted to one of the 16 </a:t>
            </a:r>
            <a:r>
              <a:rPr lang="en-US" sz="1000" b="1" dirty="0" err="1">
                <a:solidFill>
                  <a:srgbClr val="212121"/>
                </a:solidFill>
                <a:highlight>
                  <a:srgbClr val="FFFFFF"/>
                </a:highlight>
                <a:latin typeface="Calibri"/>
                <a:ea typeface="Calibri"/>
                <a:cs typeface="Calibri"/>
                <a:sym typeface="Calibri"/>
              </a:rPr>
              <a:t>programmes</a:t>
            </a:r>
            <a:r>
              <a:rPr lang="en-US" sz="1000" b="1" dirty="0">
                <a:solidFill>
                  <a:srgbClr val="212121"/>
                </a:solidFill>
                <a:highlight>
                  <a:srgbClr val="FFFFFF"/>
                </a:highlight>
                <a:latin typeface="Calibri"/>
                <a:ea typeface="Calibri"/>
                <a:cs typeface="Calibri"/>
                <a:sym typeface="Calibri"/>
              </a:rPr>
              <a:t> from September 1995 to September 2001.</a:t>
            </a:r>
            <a:endParaRPr sz="1000" b="1" dirty="0">
              <a:solidFill>
                <a:srgbClr val="212121"/>
              </a:solidFill>
              <a:highlight>
                <a:srgbClr val="FFFFFF"/>
              </a:highlight>
              <a:latin typeface="Calibri"/>
              <a:ea typeface="Calibri"/>
              <a:cs typeface="Calibri"/>
              <a:sym typeface="Calibri"/>
            </a:endParaRPr>
          </a:p>
          <a:p>
            <a:pPr marL="457200" lvl="0" indent="-292100" algn="l" rtl="0">
              <a:lnSpc>
                <a:spcPct val="162500"/>
              </a:lnSpc>
              <a:spcBef>
                <a:spcPts val="0"/>
              </a:spcBef>
              <a:spcAft>
                <a:spcPts val="0"/>
              </a:spcAft>
              <a:buSzPts val="1000"/>
              <a:buFont typeface="Calibri"/>
              <a:buChar char="•"/>
            </a:pPr>
            <a:r>
              <a:rPr lang="en-US" sz="1000" b="1" u="sng" dirty="0">
                <a:solidFill>
                  <a:srgbClr val="212121"/>
                </a:solidFill>
                <a:highlight>
                  <a:srgbClr val="FFFFFF"/>
                </a:highlight>
                <a:latin typeface="Calibri"/>
                <a:ea typeface="Calibri"/>
                <a:cs typeface="Calibri"/>
                <a:sym typeface="Calibri"/>
              </a:rPr>
              <a:t>Main outcome measures</a:t>
            </a:r>
            <a:r>
              <a:rPr lang="en-US" sz="1000" b="1" dirty="0">
                <a:solidFill>
                  <a:srgbClr val="212121"/>
                </a:solidFill>
                <a:highlight>
                  <a:srgbClr val="FFFFFF"/>
                </a:highlight>
                <a:latin typeface="Calibri"/>
                <a:ea typeface="Calibri"/>
                <a:cs typeface="Calibri"/>
                <a:sym typeface="Calibri"/>
              </a:rPr>
              <a:t>: Completion of the </a:t>
            </a:r>
            <a:r>
              <a:rPr lang="en-US" sz="1000" b="1" dirty="0" err="1">
                <a:solidFill>
                  <a:srgbClr val="212121"/>
                </a:solidFill>
                <a:highlight>
                  <a:srgbClr val="FFFFFF"/>
                </a:highlight>
                <a:latin typeface="Calibri"/>
                <a:ea typeface="Calibri"/>
                <a:cs typeface="Calibri"/>
                <a:sym typeface="Calibri"/>
              </a:rPr>
              <a:t>programme</a:t>
            </a:r>
            <a:r>
              <a:rPr lang="en-US" sz="1000" b="1" dirty="0">
                <a:solidFill>
                  <a:srgbClr val="212121"/>
                </a:solidFill>
                <a:highlight>
                  <a:srgbClr val="FFFFFF"/>
                </a:highlight>
                <a:latin typeface="Calibri"/>
                <a:ea typeface="Calibri"/>
                <a:cs typeface="Calibri"/>
                <a:sym typeface="Calibri"/>
              </a:rPr>
              <a:t>, continued alcohol and drug misuse (regular urine tests),</a:t>
            </a:r>
            <a:endParaRPr sz="1000" b="1" dirty="0">
              <a:solidFill>
                <a:srgbClr val="212121"/>
              </a:solidFill>
              <a:highlight>
                <a:srgbClr val="FFFFFF"/>
              </a:highlight>
              <a:latin typeface="Calibri"/>
              <a:ea typeface="Calibri"/>
              <a:cs typeface="Calibri"/>
              <a:sym typeface="Calibri"/>
            </a:endParaRPr>
          </a:p>
          <a:p>
            <a:pPr marL="457200" lvl="0" indent="-292100" algn="l" rtl="0">
              <a:lnSpc>
                <a:spcPct val="162500"/>
              </a:lnSpc>
              <a:spcBef>
                <a:spcPts val="0"/>
              </a:spcBef>
              <a:spcAft>
                <a:spcPts val="0"/>
              </a:spcAft>
              <a:buSzPts val="1000"/>
              <a:buFont typeface="Calibri"/>
              <a:buChar char="•"/>
            </a:pPr>
            <a:r>
              <a:rPr lang="en-US" sz="1000" b="1" dirty="0">
                <a:solidFill>
                  <a:srgbClr val="212121"/>
                </a:solidFill>
                <a:highlight>
                  <a:srgbClr val="FFFFFF"/>
                </a:highlight>
                <a:latin typeface="Calibri"/>
                <a:ea typeface="Calibri"/>
                <a:cs typeface="Calibri"/>
                <a:sym typeface="Calibri"/>
              </a:rPr>
              <a:t>and occupational status at five years.</a:t>
            </a:r>
            <a:endParaRPr sz="1000" b="1" dirty="0">
              <a:solidFill>
                <a:srgbClr val="212121"/>
              </a:solidFill>
              <a:highlight>
                <a:srgbClr val="FFFFFF"/>
              </a:highlight>
              <a:latin typeface="Calibri"/>
              <a:ea typeface="Calibri"/>
              <a:cs typeface="Calibri"/>
              <a:sym typeface="Calibri"/>
            </a:endParaRPr>
          </a:p>
          <a:p>
            <a:pPr marL="457200" lvl="0" indent="-292100" algn="l" rtl="0">
              <a:lnSpc>
                <a:spcPct val="162500"/>
              </a:lnSpc>
              <a:spcBef>
                <a:spcPts val="0"/>
              </a:spcBef>
              <a:spcAft>
                <a:spcPts val="0"/>
              </a:spcAft>
              <a:buSzPts val="1000"/>
              <a:buFont typeface="Calibri"/>
              <a:buChar char="•"/>
            </a:pPr>
            <a:r>
              <a:rPr lang="en-US" sz="1000" b="1" u="sng" dirty="0">
                <a:solidFill>
                  <a:srgbClr val="212121"/>
                </a:solidFill>
                <a:highlight>
                  <a:srgbClr val="FFFFFF"/>
                </a:highlight>
                <a:latin typeface="Calibri"/>
                <a:ea typeface="Calibri"/>
                <a:cs typeface="Calibri"/>
                <a:sym typeface="Calibri"/>
              </a:rPr>
              <a:t>Results</a:t>
            </a:r>
            <a:r>
              <a:rPr lang="en-US" sz="1000" b="1" dirty="0">
                <a:solidFill>
                  <a:srgbClr val="212121"/>
                </a:solidFill>
                <a:highlight>
                  <a:srgbClr val="FFFFFF"/>
                </a:highlight>
                <a:latin typeface="Calibri"/>
                <a:ea typeface="Calibri"/>
                <a:cs typeface="Calibri"/>
                <a:sym typeface="Calibri"/>
              </a:rPr>
              <a:t>: 155 of 802 physicians (19.3%) with known outcomes failed the </a:t>
            </a:r>
            <a:r>
              <a:rPr lang="en-US" sz="1000" b="1" dirty="0" err="1">
                <a:solidFill>
                  <a:srgbClr val="212121"/>
                </a:solidFill>
                <a:highlight>
                  <a:srgbClr val="FFFFFF"/>
                </a:highlight>
                <a:latin typeface="Calibri"/>
                <a:ea typeface="Calibri"/>
                <a:cs typeface="Calibri"/>
                <a:sym typeface="Calibri"/>
              </a:rPr>
              <a:t>programme</a:t>
            </a:r>
            <a:r>
              <a:rPr lang="en-US" sz="1000" b="1" dirty="0">
                <a:solidFill>
                  <a:srgbClr val="212121"/>
                </a:solidFill>
                <a:highlight>
                  <a:srgbClr val="FFFFFF"/>
                </a:highlight>
                <a:latin typeface="Calibri"/>
                <a:ea typeface="Calibri"/>
                <a:cs typeface="Calibri"/>
                <a:sym typeface="Calibri"/>
              </a:rPr>
              <a:t>, usually early during treatment. Of the 647 (80.7%) who completed treatment and resumed practice under supervision and monitoring, alcohol or drug misuse was detected by urine testing in 126 (19%) over five years; 33 (26%) of these had a repeat positive test result. At five-year follow-up, 631 (78.7%) physicians were licensed and working, 87 (10.8%) had their </a:t>
            </a:r>
            <a:r>
              <a:rPr lang="en-US" sz="1000" b="1" dirty="0" err="1">
                <a:solidFill>
                  <a:srgbClr val="212121"/>
                </a:solidFill>
                <a:highlight>
                  <a:srgbClr val="FFFFFF"/>
                </a:highlight>
                <a:latin typeface="Calibri"/>
                <a:ea typeface="Calibri"/>
                <a:cs typeface="Calibri"/>
                <a:sym typeface="Calibri"/>
              </a:rPr>
              <a:t>licences</a:t>
            </a:r>
            <a:r>
              <a:rPr lang="en-US" sz="1000" b="1" dirty="0">
                <a:solidFill>
                  <a:srgbClr val="212121"/>
                </a:solidFill>
                <a:highlight>
                  <a:srgbClr val="FFFFFF"/>
                </a:highlight>
                <a:latin typeface="Calibri"/>
                <a:ea typeface="Calibri"/>
                <a:cs typeface="Calibri"/>
                <a:sym typeface="Calibri"/>
              </a:rPr>
              <a:t> revoked, 28 (3.5%) had retired, 30 (3.7%) had died, and 26 (3.2%) had unknown status.</a:t>
            </a:r>
            <a:endParaRPr sz="1000" b="1" dirty="0">
              <a:solidFill>
                <a:srgbClr val="212121"/>
              </a:solidFill>
              <a:highlight>
                <a:srgbClr val="FFFFFF"/>
              </a:highlight>
              <a:latin typeface="Calibri"/>
              <a:ea typeface="Calibri"/>
              <a:cs typeface="Calibri"/>
              <a:sym typeface="Calibri"/>
            </a:endParaRPr>
          </a:p>
          <a:p>
            <a:pPr marL="457200" lvl="0" indent="-292100" algn="l" rtl="0">
              <a:lnSpc>
                <a:spcPct val="162500"/>
              </a:lnSpc>
              <a:spcBef>
                <a:spcPts val="0"/>
              </a:spcBef>
              <a:spcAft>
                <a:spcPts val="0"/>
              </a:spcAft>
              <a:buSzPts val="1000"/>
              <a:buFont typeface="Calibri"/>
              <a:buChar char="•"/>
            </a:pPr>
            <a:r>
              <a:rPr lang="en-US" sz="1000" b="1" u="sng" dirty="0">
                <a:solidFill>
                  <a:srgbClr val="212121"/>
                </a:solidFill>
                <a:highlight>
                  <a:srgbClr val="FFFFFF"/>
                </a:highlight>
                <a:latin typeface="Calibri"/>
                <a:ea typeface="Calibri"/>
                <a:cs typeface="Calibri"/>
                <a:sym typeface="Calibri"/>
              </a:rPr>
              <a:t>Conclusion</a:t>
            </a:r>
            <a:r>
              <a:rPr lang="en-US" sz="1000" b="1" dirty="0">
                <a:solidFill>
                  <a:srgbClr val="212121"/>
                </a:solidFill>
                <a:highlight>
                  <a:srgbClr val="FFFFFF"/>
                </a:highlight>
                <a:latin typeface="Calibri"/>
                <a:ea typeface="Calibri"/>
                <a:cs typeface="Calibri"/>
                <a:sym typeface="Calibri"/>
              </a:rPr>
              <a:t>: </a:t>
            </a:r>
            <a:r>
              <a:rPr lang="en-US" sz="1000" b="1" i="1" dirty="0">
                <a:solidFill>
                  <a:srgbClr val="212121"/>
                </a:solidFill>
                <a:highlight>
                  <a:srgbClr val="FFFFFF"/>
                </a:highlight>
                <a:latin typeface="Calibri"/>
                <a:ea typeface="Calibri"/>
                <a:cs typeface="Calibri"/>
                <a:sym typeface="Calibri"/>
              </a:rPr>
              <a:t>About three quarters of US physicians with substance use disorders managed in this subset of physician health </a:t>
            </a:r>
            <a:r>
              <a:rPr lang="en-US" sz="1000" b="1" i="1" dirty="0" err="1">
                <a:solidFill>
                  <a:srgbClr val="212121"/>
                </a:solidFill>
                <a:highlight>
                  <a:srgbClr val="FFFFFF"/>
                </a:highlight>
                <a:latin typeface="Calibri"/>
                <a:ea typeface="Calibri"/>
                <a:cs typeface="Calibri"/>
                <a:sym typeface="Calibri"/>
              </a:rPr>
              <a:t>programmes</a:t>
            </a:r>
            <a:r>
              <a:rPr lang="en-US" sz="1000" b="1" i="1" dirty="0">
                <a:solidFill>
                  <a:srgbClr val="212121"/>
                </a:solidFill>
                <a:highlight>
                  <a:srgbClr val="FFFFFF"/>
                </a:highlight>
                <a:latin typeface="Calibri"/>
                <a:ea typeface="Calibri"/>
                <a:cs typeface="Calibri"/>
                <a:sym typeface="Calibri"/>
              </a:rPr>
              <a:t> had </a:t>
            </a:r>
            <a:r>
              <a:rPr lang="en-US" sz="1000" b="1" i="1" dirty="0" err="1">
                <a:solidFill>
                  <a:srgbClr val="212121"/>
                </a:solidFill>
                <a:highlight>
                  <a:srgbClr val="FFFFFF"/>
                </a:highlight>
                <a:latin typeface="Calibri"/>
                <a:ea typeface="Calibri"/>
                <a:cs typeface="Calibri"/>
                <a:sym typeface="Calibri"/>
              </a:rPr>
              <a:t>favourable</a:t>
            </a:r>
            <a:r>
              <a:rPr lang="en-US" sz="1000" b="1" i="1" dirty="0">
                <a:solidFill>
                  <a:srgbClr val="212121"/>
                </a:solidFill>
                <a:highlight>
                  <a:srgbClr val="FFFFFF"/>
                </a:highlight>
                <a:latin typeface="Calibri"/>
                <a:ea typeface="Calibri"/>
                <a:cs typeface="Calibri"/>
                <a:sym typeface="Calibri"/>
              </a:rPr>
              <a:t> outcomes at five years. Such </a:t>
            </a:r>
            <a:r>
              <a:rPr lang="en-US" sz="1000" b="1" i="1" dirty="0" err="1">
                <a:solidFill>
                  <a:srgbClr val="212121"/>
                </a:solidFill>
                <a:highlight>
                  <a:srgbClr val="FFFFFF"/>
                </a:highlight>
                <a:latin typeface="Calibri"/>
                <a:ea typeface="Calibri"/>
                <a:cs typeface="Calibri"/>
                <a:sym typeface="Calibri"/>
              </a:rPr>
              <a:t>programmes</a:t>
            </a:r>
            <a:r>
              <a:rPr lang="en-US" sz="1000" b="1" i="1" dirty="0">
                <a:solidFill>
                  <a:srgbClr val="212121"/>
                </a:solidFill>
                <a:highlight>
                  <a:srgbClr val="FFFFFF"/>
                </a:highlight>
                <a:latin typeface="Calibri"/>
                <a:ea typeface="Calibri"/>
                <a:cs typeface="Calibri"/>
                <a:sym typeface="Calibri"/>
              </a:rPr>
              <a:t> seem to provide an appropriate combination of treatment, support, and sanctions to manage addiction among physicians effectively.</a:t>
            </a:r>
            <a:endParaRPr sz="1000" b="1" i="1" dirty="0">
              <a:solidFill>
                <a:srgbClr val="212121"/>
              </a:solidFill>
              <a:highlight>
                <a:srgbClr val="FFFFFF"/>
              </a:highlight>
              <a:latin typeface="Calibri"/>
              <a:ea typeface="Calibri"/>
              <a:cs typeface="Calibri"/>
              <a:sym typeface="Calibri"/>
            </a:endParaRPr>
          </a:p>
          <a:p>
            <a:pPr marL="457200" lvl="0" indent="0" algn="l" rtl="0">
              <a:lnSpc>
                <a:spcPct val="162500"/>
              </a:lnSpc>
              <a:spcBef>
                <a:spcPts val="1200"/>
              </a:spcBef>
              <a:spcAft>
                <a:spcPts val="1200"/>
              </a:spcAft>
              <a:buNone/>
            </a:pPr>
            <a:endParaRPr sz="2300" b="1" dirty="0">
              <a:solidFill>
                <a:srgbClr val="212121"/>
              </a:solidFill>
              <a:highlight>
                <a:srgbClr val="FFFFFF"/>
              </a:highlight>
              <a:latin typeface="Calibri"/>
              <a:ea typeface="Calibri"/>
              <a:cs typeface="Calibri"/>
              <a:sym typeface="Calibri"/>
            </a:endParaRPr>
          </a:p>
        </p:txBody>
      </p:sp>
      <p:pic>
        <p:nvPicPr>
          <p:cNvPr id="566" name="Google Shape;566;p70"/>
          <p:cNvPicPr preferRelativeResize="0"/>
          <p:nvPr/>
        </p:nvPicPr>
        <p:blipFill rotWithShape="1">
          <a:blip r:embed="rId3">
            <a:alphaModFix/>
          </a:blip>
          <a:srcRect/>
          <a:stretch/>
        </p:blipFill>
        <p:spPr>
          <a:xfrm>
            <a:off x="7239000" y="4400550"/>
            <a:ext cx="1752599" cy="68579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pic>
        <p:nvPicPr>
          <p:cNvPr id="572" name="Google Shape;572;p71"/>
          <p:cNvPicPr preferRelativeResize="0"/>
          <p:nvPr/>
        </p:nvPicPr>
        <p:blipFill rotWithShape="1">
          <a:blip r:embed="rId3">
            <a:alphaModFix/>
          </a:blip>
          <a:srcRect/>
          <a:stretch/>
        </p:blipFill>
        <p:spPr>
          <a:xfrm>
            <a:off x="7086600" y="4476750"/>
            <a:ext cx="1904999" cy="533399"/>
          </a:xfrm>
          <a:prstGeom prst="rect">
            <a:avLst/>
          </a:prstGeom>
          <a:noFill/>
          <a:ln>
            <a:noFill/>
          </a:ln>
        </p:spPr>
      </p:pic>
      <p:sp>
        <p:nvSpPr>
          <p:cNvPr id="573" name="Google Shape;573;p71"/>
          <p:cNvSpPr txBox="1">
            <a:spLocks noGrp="1"/>
          </p:cNvSpPr>
          <p:nvPr>
            <p:ph type="ctrTitle"/>
          </p:nvPr>
        </p:nvSpPr>
        <p:spPr>
          <a:xfrm>
            <a:off x="685800" y="1598613"/>
            <a:ext cx="7772400" cy="1101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a:t>What Physicians Can Do</a:t>
            </a:r>
            <a:endParaRPr/>
          </a:p>
        </p:txBody>
      </p:sp>
      <p:sp>
        <p:nvSpPr>
          <p:cNvPr id="574" name="Google Shape;574;p71"/>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a:solidFill>
                  <a:srgbClr val="674EA7"/>
                </a:solidFill>
              </a:rPr>
              <a:t>For Their Practice or Organization</a:t>
            </a:r>
            <a:endParaRPr>
              <a:solidFill>
                <a:srgbClr val="674EA7"/>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pic>
        <p:nvPicPr>
          <p:cNvPr id="580" name="Google Shape;580;p72"/>
          <p:cNvPicPr preferRelativeResize="0"/>
          <p:nvPr/>
        </p:nvPicPr>
        <p:blipFill rotWithShape="1">
          <a:blip r:embed="rId3">
            <a:alphaModFix/>
          </a:blip>
          <a:srcRect/>
          <a:stretch/>
        </p:blipFill>
        <p:spPr>
          <a:xfrm>
            <a:off x="7086600" y="4476750"/>
            <a:ext cx="1904999" cy="533399"/>
          </a:xfrm>
          <a:prstGeom prst="rect">
            <a:avLst/>
          </a:prstGeom>
          <a:noFill/>
          <a:ln>
            <a:noFill/>
          </a:ln>
        </p:spPr>
      </p:pic>
      <p:sp>
        <p:nvSpPr>
          <p:cNvPr id="581" name="Google Shape;581;p72"/>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60"/>
              <a:buFont typeface="Arial"/>
              <a:buNone/>
            </a:pPr>
            <a:r>
              <a:rPr lang="en-US" sz="2640"/>
              <a:t>Physicians and Substance Use: “The Sick Physician”</a:t>
            </a:r>
            <a:endParaRPr sz="2640"/>
          </a:p>
        </p:txBody>
      </p:sp>
      <p:sp>
        <p:nvSpPr>
          <p:cNvPr id="582" name="Google Shape;582;p72"/>
          <p:cNvSpPr txBox="1">
            <a:spLocks noGrp="1"/>
          </p:cNvSpPr>
          <p:nvPr>
            <p:ph type="body" idx="1"/>
          </p:nvPr>
        </p:nvSpPr>
        <p:spPr>
          <a:xfrm>
            <a:off x="457200" y="1200150"/>
            <a:ext cx="8229600" cy="33942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1100"/>
              <a:buFont typeface="Arial"/>
              <a:buNone/>
            </a:pPr>
            <a:r>
              <a:rPr lang="en-US" sz="1800" i="1"/>
              <a:t>The misuse of drugs and alcohol by physicians is compounded by their critical role as caregivers. Historically, ‘addicted’ physicians either went unnoticed or were treated punitively. In 1973, the American Medical Association</a:t>
            </a:r>
            <a:endParaRPr sz="1800" i="1"/>
          </a:p>
          <a:p>
            <a:pPr marL="0" lvl="0" indent="0" algn="ctr" rtl="0">
              <a:spcBef>
                <a:spcPts val="0"/>
              </a:spcBef>
              <a:spcAft>
                <a:spcPts val="0"/>
              </a:spcAft>
              <a:buClr>
                <a:schemeClr val="dk1"/>
              </a:buClr>
              <a:buSzPts val="1100"/>
              <a:buFont typeface="Arial"/>
              <a:buNone/>
            </a:pPr>
            <a:r>
              <a:rPr lang="en-US" sz="1800" i="1"/>
              <a:t>recommended, in a landmark report entitled "The Sick Physician," that state medical societies establish programs to identify and treat impaired physicians. Since that time, every state has established a program or committee for that</a:t>
            </a:r>
            <a:endParaRPr sz="1800" i="1"/>
          </a:p>
          <a:p>
            <a:pPr marL="0" lvl="0" indent="0" algn="ctr" rtl="0">
              <a:spcBef>
                <a:spcPts val="0"/>
              </a:spcBef>
              <a:spcAft>
                <a:spcPts val="0"/>
              </a:spcAft>
              <a:buClr>
                <a:schemeClr val="dk1"/>
              </a:buClr>
              <a:buSzPts val="1100"/>
              <a:buFont typeface="Arial"/>
              <a:buNone/>
            </a:pPr>
            <a:r>
              <a:rPr lang="en-US" sz="1800" i="1"/>
              <a:t>purpose.</a:t>
            </a:r>
            <a:endParaRPr sz="1800" i="1"/>
          </a:p>
          <a:p>
            <a:pPr marL="457200" lvl="0" indent="-342900" algn="ctr" rtl="0">
              <a:spcBef>
                <a:spcPts val="0"/>
              </a:spcBef>
              <a:spcAft>
                <a:spcPts val="0"/>
              </a:spcAft>
              <a:buSzPts val="1800"/>
              <a:buChar char="-"/>
            </a:pPr>
            <a:r>
              <a:rPr lang="en-US" sz="1800"/>
              <a:t>Stephen Ross, MD</a:t>
            </a:r>
            <a:endParaRPr sz="1800"/>
          </a:p>
          <a:p>
            <a:pPr marL="0" lvl="0" indent="0" algn="ctr" rtl="0">
              <a:spcBef>
                <a:spcPts val="0"/>
              </a:spcBef>
              <a:spcAft>
                <a:spcPts val="0"/>
              </a:spcAft>
              <a:buClr>
                <a:schemeClr val="dk1"/>
              </a:buClr>
              <a:buSzPts val="1100"/>
              <a:buFont typeface="Arial"/>
              <a:buNone/>
            </a:pPr>
            <a:endParaRPr sz="2500" i="1"/>
          </a:p>
          <a:p>
            <a:pPr marL="0" lvl="0" indent="0" algn="ctr" rtl="0">
              <a:spcBef>
                <a:spcPts val="0"/>
              </a:spcBef>
              <a:spcAft>
                <a:spcPts val="0"/>
              </a:spcAft>
              <a:buClr>
                <a:schemeClr val="dk1"/>
              </a:buClr>
              <a:buSzPts val="3200"/>
              <a:buNone/>
            </a:pPr>
            <a:endParaRPr i="1"/>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73"/>
          <p:cNvSpPr txBox="1">
            <a:spLocks noGrp="1"/>
          </p:cNvSpPr>
          <p:nvPr>
            <p:ph type="title"/>
          </p:nvPr>
        </p:nvSpPr>
        <p:spPr>
          <a:xfrm>
            <a:off x="457200" y="752325"/>
            <a:ext cx="8229600" cy="311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000"/>
              <a:buFont typeface="Arial"/>
              <a:buNone/>
            </a:pPr>
            <a:r>
              <a:rPr lang="en-US" sz="2000"/>
              <a:t>ACP Position Paper: </a:t>
            </a:r>
            <a:r>
              <a:rPr lang="en-US" sz="2000" i="0">
                <a:solidFill>
                  <a:srgbClr val="000000"/>
                </a:solidFill>
              </a:rPr>
              <a:t>Physician Impairment and Rehabilitation: Reintegration Into Medical Practice While Ensuring Patient Safety</a:t>
            </a:r>
            <a:br>
              <a:rPr lang="en-US" sz="1050" b="1" i="0">
                <a:solidFill>
                  <a:srgbClr val="191919"/>
                </a:solidFill>
                <a:latin typeface="Lato"/>
                <a:ea typeface="Lato"/>
                <a:cs typeface="Lato"/>
                <a:sym typeface="Lato"/>
              </a:rPr>
            </a:br>
            <a:endParaRPr sz="2400"/>
          </a:p>
        </p:txBody>
      </p:sp>
      <p:sp>
        <p:nvSpPr>
          <p:cNvPr id="589" name="Google Shape;589;p73"/>
          <p:cNvSpPr txBox="1">
            <a:spLocks noGrp="1"/>
          </p:cNvSpPr>
          <p:nvPr>
            <p:ph type="body" idx="1"/>
          </p:nvPr>
        </p:nvSpPr>
        <p:spPr>
          <a:xfrm>
            <a:off x="457200" y="1352550"/>
            <a:ext cx="8229600" cy="3241675"/>
          </a:xfrm>
          <a:prstGeom prst="rect">
            <a:avLst/>
          </a:prstGeom>
          <a:noFill/>
          <a:ln>
            <a:noFill/>
          </a:ln>
        </p:spPr>
        <p:txBody>
          <a:bodyPr spcFirstLastPara="1" wrap="square" lIns="91425" tIns="45700" rIns="91425" bIns="45700" anchor="t" anchorCtr="0">
            <a:normAutofit fontScale="62500" lnSpcReduction="20000"/>
          </a:bodyPr>
          <a:lstStyle/>
          <a:p>
            <a:pPr marL="457200" lvl="1" indent="0" algn="l" rtl="0">
              <a:spcBef>
                <a:spcPts val="0"/>
              </a:spcBef>
              <a:spcAft>
                <a:spcPts val="0"/>
              </a:spcAft>
              <a:buClr>
                <a:schemeClr val="dk1"/>
              </a:buClr>
              <a:buSzPct val="100000"/>
              <a:buNone/>
            </a:pPr>
            <a:r>
              <a:rPr lang="en-US"/>
              <a:t>POSITIONS: </a:t>
            </a:r>
            <a:endParaRPr/>
          </a:p>
          <a:p>
            <a:pPr marL="1143000" lvl="2" indent="-228600" algn="l" rtl="0">
              <a:spcBef>
                <a:spcPts val="300"/>
              </a:spcBef>
              <a:spcAft>
                <a:spcPts val="0"/>
              </a:spcAft>
              <a:buClr>
                <a:schemeClr val="dk1"/>
              </a:buClr>
              <a:buSzPct val="100000"/>
              <a:buChar char="•"/>
            </a:pPr>
            <a:r>
              <a:rPr lang="en-US"/>
              <a:t>The professional duties of competence and self-regulation require physicians to recognize and address physician illness and impairment.</a:t>
            </a:r>
            <a:endParaRPr/>
          </a:p>
          <a:p>
            <a:pPr marL="1143000" lvl="2" indent="-228600" algn="l" rtl="0">
              <a:spcBef>
                <a:spcPts val="300"/>
              </a:spcBef>
              <a:spcAft>
                <a:spcPts val="0"/>
              </a:spcAft>
              <a:buClr>
                <a:schemeClr val="dk1"/>
              </a:buClr>
              <a:buSzPct val="100000"/>
              <a:buChar char="•"/>
            </a:pPr>
            <a:r>
              <a:rPr lang="en-US"/>
              <a:t>The distinction between functional impairment and potentially impairing illness should guide identification of and assistance for the impaired physician. </a:t>
            </a:r>
            <a:endParaRPr/>
          </a:p>
          <a:p>
            <a:pPr marL="1143000" lvl="2" indent="-228600" algn="l" rtl="0">
              <a:spcBef>
                <a:spcPts val="300"/>
              </a:spcBef>
              <a:spcAft>
                <a:spcPts val="0"/>
              </a:spcAft>
              <a:buClr>
                <a:schemeClr val="dk1"/>
              </a:buClr>
              <a:buSzPct val="100000"/>
              <a:buChar char="•"/>
            </a:pPr>
            <a:r>
              <a:rPr lang="en-US"/>
              <a:t>Best practices for physician health programs (PHPs) should be developed systematically, informed by available evidence and further research. </a:t>
            </a:r>
            <a:endParaRPr/>
          </a:p>
          <a:p>
            <a:pPr marL="1143000" lvl="2" indent="-228600" algn="l" rtl="0">
              <a:spcBef>
                <a:spcPts val="300"/>
              </a:spcBef>
              <a:spcAft>
                <a:spcPts val="0"/>
              </a:spcAft>
              <a:buClr>
                <a:schemeClr val="dk1"/>
              </a:buClr>
              <a:buSzPct val="100000"/>
              <a:buChar char="•"/>
            </a:pPr>
            <a:r>
              <a:rPr lang="en-US"/>
              <a:t>PHPs should meet the goals of physician rehabilitation and reintegration in the context of established standards of ethics and with safeguards for both patient safety and physician rights. </a:t>
            </a:r>
            <a:endParaRPr/>
          </a:p>
          <a:p>
            <a:pPr marL="1143000" lvl="2" indent="-228600" algn="l" rtl="0">
              <a:spcBef>
                <a:spcPts val="300"/>
              </a:spcBef>
              <a:spcAft>
                <a:spcPts val="0"/>
              </a:spcAft>
              <a:buClr>
                <a:schemeClr val="dk1"/>
              </a:buClr>
              <a:buSzPct val="100000"/>
              <a:buChar char="•"/>
            </a:pPr>
            <a:r>
              <a:rPr lang="en-US"/>
              <a:t>Maintenance of physician wellness with the goal of well-being must be a professional priority of the health care community promoted among colleagues and learners</a:t>
            </a:r>
            <a:endParaRPr/>
          </a:p>
          <a:p>
            <a:pPr marL="1143000" lvl="2" indent="-133350" algn="l" rtl="0">
              <a:spcBef>
                <a:spcPts val="300"/>
              </a:spcBef>
              <a:spcAft>
                <a:spcPts val="0"/>
              </a:spcAft>
              <a:buClr>
                <a:schemeClr val="dk1"/>
              </a:buClr>
              <a:buSzPct val="100000"/>
              <a:buNone/>
            </a:pPr>
            <a:endParaRPr/>
          </a:p>
          <a:p>
            <a:pPr marL="914400" lvl="2" indent="0" algn="l" rtl="0">
              <a:spcBef>
                <a:spcPts val="300"/>
              </a:spcBef>
              <a:spcAft>
                <a:spcPts val="0"/>
              </a:spcAft>
              <a:buClr>
                <a:schemeClr val="dk1"/>
              </a:buClr>
              <a:buSzPct val="100000"/>
              <a:buNone/>
            </a:pPr>
            <a:r>
              <a:rPr lang="en-US"/>
              <a:t>Published June 18, 2019</a:t>
            </a:r>
            <a:endParaRPr/>
          </a:p>
        </p:txBody>
      </p:sp>
      <p:pic>
        <p:nvPicPr>
          <p:cNvPr id="590" name="Google Shape;590;p73"/>
          <p:cNvPicPr preferRelativeResize="0"/>
          <p:nvPr/>
        </p:nvPicPr>
        <p:blipFill rotWithShape="1">
          <a:blip r:embed="rId3">
            <a:alphaModFix/>
          </a:blip>
          <a:srcRect/>
          <a:stretch/>
        </p:blipFill>
        <p:spPr>
          <a:xfrm>
            <a:off x="7315200" y="4400550"/>
            <a:ext cx="1676399" cy="609599"/>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75"/>
          <p:cNvSpPr txBox="1">
            <a:spLocks noGrp="1"/>
          </p:cNvSpPr>
          <p:nvPr>
            <p:ph type="title"/>
          </p:nvPr>
        </p:nvSpPr>
        <p:spPr>
          <a:xfrm>
            <a:off x="457200" y="438150"/>
            <a:ext cx="8229600" cy="6254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Arial"/>
              <a:buNone/>
            </a:pPr>
            <a:r>
              <a:rPr lang="en-US" sz="2400"/>
              <a:t>CPH: Committee for Physician Health (MSSNY)</a:t>
            </a:r>
            <a:endParaRPr/>
          </a:p>
        </p:txBody>
      </p:sp>
      <p:sp>
        <p:nvSpPr>
          <p:cNvPr id="605" name="Google Shape;605;p75"/>
          <p:cNvSpPr txBox="1">
            <a:spLocks noGrp="1"/>
          </p:cNvSpPr>
          <p:nvPr>
            <p:ph type="body" idx="1"/>
          </p:nvPr>
        </p:nvSpPr>
        <p:spPr>
          <a:xfrm>
            <a:off x="457200" y="1136175"/>
            <a:ext cx="8229600" cy="3746400"/>
          </a:xfrm>
          <a:prstGeom prst="rect">
            <a:avLst/>
          </a:prstGeom>
          <a:noFill/>
          <a:ln>
            <a:noFill/>
          </a:ln>
        </p:spPr>
        <p:txBody>
          <a:bodyPr spcFirstLastPara="1" wrap="square" lIns="91425" tIns="45700" rIns="91425" bIns="45700" anchor="t" anchorCtr="0">
            <a:normAutofit/>
          </a:bodyPr>
          <a:lstStyle/>
          <a:p>
            <a:pPr marL="457200" lvl="0" indent="-304800" algn="l" rtl="0">
              <a:spcBef>
                <a:spcPts val="0"/>
              </a:spcBef>
              <a:spcAft>
                <a:spcPts val="0"/>
              </a:spcAft>
              <a:buSzPts val="1200"/>
              <a:buChar char="•"/>
            </a:pPr>
            <a:r>
              <a:rPr lang="en-US" sz="1200">
                <a:highlight>
                  <a:srgbClr val="FFFFFF"/>
                </a:highlight>
              </a:rPr>
              <a:t>The Physician Health Program for New York State,The Committee for Physician Health (CPH), founded in 1974, is a division of the Medical Society of the State of New York (MSSNY). CPH provides non-disciplinary, confidential assistance to physicians, residents, medical students, and physician assistants experiencing problems from stress and difficult adjustment to emotional, substance abuse (sic. substance use) and other psychiatric disorders, including psychiatric problems that may arise as a result of medical illness.</a:t>
            </a:r>
            <a:endParaRPr sz="1200">
              <a:highlight>
                <a:srgbClr val="FFFFFF"/>
              </a:highlight>
            </a:endParaRPr>
          </a:p>
          <a:p>
            <a:pPr marL="742950" lvl="0" indent="-107950" algn="l" rtl="0">
              <a:spcBef>
                <a:spcPts val="0"/>
              </a:spcBef>
              <a:spcAft>
                <a:spcPts val="0"/>
              </a:spcAft>
              <a:buClr>
                <a:schemeClr val="dk1"/>
              </a:buClr>
              <a:buSzPts val="1100"/>
              <a:buFont typeface="Arial"/>
              <a:buNone/>
            </a:pPr>
            <a:endParaRPr sz="1200"/>
          </a:p>
          <a:p>
            <a:pPr marL="457200" lvl="0" indent="-304800" algn="l" rtl="0">
              <a:spcBef>
                <a:spcPts val="0"/>
              </a:spcBef>
              <a:spcAft>
                <a:spcPts val="0"/>
              </a:spcAft>
              <a:buSzPts val="1200"/>
              <a:buChar char="•"/>
            </a:pPr>
            <a:r>
              <a:rPr lang="en-US" sz="1200">
                <a:highlight>
                  <a:srgbClr val="FFFFFF"/>
                </a:highlight>
              </a:rPr>
              <a:t>CPH provides support and referrals to those participating in the program, but also to those calling in with concerns about physicians, including healthcare coworkers, colleagues, and family members. We recommend evaluation, treatment, and/or other assistance to our participants, and monitor for progress in recovery from illness. In this way, we can also provide strong advocacy on behalf of the participant to continue their practice as a physician or physician-in-training.</a:t>
            </a:r>
            <a:endParaRPr sz="1200">
              <a:highlight>
                <a:srgbClr val="FFFFFF"/>
              </a:highlight>
            </a:endParaRPr>
          </a:p>
          <a:p>
            <a:pPr marL="742950" lvl="0" indent="-107950" algn="l" rtl="0">
              <a:spcBef>
                <a:spcPts val="0"/>
              </a:spcBef>
              <a:spcAft>
                <a:spcPts val="0"/>
              </a:spcAft>
              <a:buClr>
                <a:schemeClr val="dk1"/>
              </a:buClr>
              <a:buSzPts val="1100"/>
              <a:buFont typeface="Arial"/>
              <a:buNone/>
            </a:pPr>
            <a:endParaRPr sz="1200"/>
          </a:p>
          <a:p>
            <a:pPr marL="457200" lvl="0" indent="-304800" algn="l" rtl="0">
              <a:spcBef>
                <a:spcPts val="0"/>
              </a:spcBef>
              <a:spcAft>
                <a:spcPts val="0"/>
              </a:spcAft>
              <a:buSzPts val="1200"/>
              <a:buChar char="•"/>
            </a:pPr>
            <a:r>
              <a:rPr lang="en-US" sz="1200">
                <a:highlight>
                  <a:srgbClr val="FFFFFF"/>
                </a:highlight>
              </a:rPr>
              <a:t>We provide education to the medical community as well as other communities on recognition of stress, burnout, and illness in physicians, options for prevention or reduction[of symptoms], and outreach to physician groups on our services. Importantly, we instill hope in the lives of our clients, that recognition and treatment for stress and illness is desirable, helpful, and can route the person back to optimum health as an individual and as a physician.</a:t>
            </a:r>
            <a:endParaRPr sz="1200"/>
          </a:p>
        </p:txBody>
      </p:sp>
      <p:pic>
        <p:nvPicPr>
          <p:cNvPr id="606" name="Google Shape;606;p75"/>
          <p:cNvPicPr preferRelativeResize="0"/>
          <p:nvPr/>
        </p:nvPicPr>
        <p:blipFill rotWithShape="1">
          <a:blip r:embed="rId3">
            <a:alphaModFix/>
          </a:blip>
          <a:srcRect/>
          <a:stretch/>
        </p:blipFill>
        <p:spPr>
          <a:xfrm>
            <a:off x="7315200" y="4400550"/>
            <a:ext cx="1676399" cy="609599"/>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74"/>
          <p:cNvSpPr txBox="1">
            <a:spLocks noGrp="1"/>
          </p:cNvSpPr>
          <p:nvPr>
            <p:ph type="title"/>
          </p:nvPr>
        </p:nvSpPr>
        <p:spPr>
          <a:xfrm>
            <a:off x="457200" y="438150"/>
            <a:ext cx="8229600" cy="6254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Arial"/>
              <a:buNone/>
            </a:pPr>
            <a:r>
              <a:rPr lang="en-US" sz="2400"/>
              <a:t>PAP: Professional Assistance Program</a:t>
            </a:r>
            <a:endParaRPr/>
          </a:p>
        </p:txBody>
      </p:sp>
      <p:sp>
        <p:nvSpPr>
          <p:cNvPr id="597" name="Google Shape;597;p74"/>
          <p:cNvSpPr txBox="1">
            <a:spLocks noGrp="1"/>
          </p:cNvSpPr>
          <p:nvPr>
            <p:ph type="body" idx="1"/>
          </p:nvPr>
        </p:nvSpPr>
        <p:spPr>
          <a:xfrm>
            <a:off x="457200" y="1158875"/>
            <a:ext cx="8229600" cy="36162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15000"/>
              </a:lnSpc>
              <a:spcBef>
                <a:spcPts val="900"/>
              </a:spcBef>
              <a:spcAft>
                <a:spcPts val="0"/>
              </a:spcAft>
              <a:buClr>
                <a:schemeClr val="dk1"/>
              </a:buClr>
              <a:buSzPct val="88000"/>
              <a:buFont typeface="Arial"/>
              <a:buNone/>
            </a:pPr>
            <a:r>
              <a:rPr lang="en-US" sz="1250">
                <a:highlight>
                  <a:srgbClr val="FFFFFF"/>
                </a:highlight>
              </a:rPr>
              <a:t>The Professional Assistance Program (PAP) assists professionals* who have substance abuse problems (sic. substance use issues), but who have not harmed patients or clients. Such professionals may voluntarily surrender their licenses while receiving treatment rather than face charges of professional misconduct. All applications to the program are confidential.</a:t>
            </a:r>
            <a:endParaRPr sz="1250">
              <a:highlight>
                <a:srgbClr val="FFFFFF"/>
              </a:highlight>
            </a:endParaRPr>
          </a:p>
          <a:p>
            <a:pPr marL="0" lvl="0" indent="0" algn="l" rtl="0">
              <a:lnSpc>
                <a:spcPct val="115000"/>
              </a:lnSpc>
              <a:spcBef>
                <a:spcPts val="900"/>
              </a:spcBef>
              <a:spcAft>
                <a:spcPts val="0"/>
              </a:spcAft>
              <a:buClr>
                <a:schemeClr val="dk1"/>
              </a:buClr>
              <a:buSzPct val="88000"/>
              <a:buFont typeface="Arial"/>
              <a:buNone/>
            </a:pPr>
            <a:r>
              <a:rPr lang="en-US" sz="1250">
                <a:highlight>
                  <a:srgbClr val="FFFFFF"/>
                </a:highlight>
              </a:rPr>
              <a:t>A three-member panel of the Committee for Professional Assistance interviews applicants for admission to PAP and considers petitions for license restoration. A member of the State Board for the profession of the licensee whose case is being considered is also present to help address issues which may be specific to that profession. The meetings are informal and confidential, and no transcript is made.</a:t>
            </a:r>
            <a:endParaRPr sz="1250">
              <a:highlight>
                <a:srgbClr val="FFFFFF"/>
              </a:highlight>
            </a:endParaRPr>
          </a:p>
          <a:p>
            <a:pPr marL="0" lvl="0" indent="0" algn="l" rtl="0">
              <a:lnSpc>
                <a:spcPct val="115000"/>
              </a:lnSpc>
              <a:spcBef>
                <a:spcPts val="900"/>
              </a:spcBef>
              <a:spcAft>
                <a:spcPts val="0"/>
              </a:spcAft>
              <a:buClr>
                <a:schemeClr val="dk1"/>
              </a:buClr>
              <a:buSzPct val="88000"/>
              <a:buFont typeface="Arial"/>
              <a:buNone/>
            </a:pPr>
            <a:r>
              <a:rPr lang="en-US" sz="1250">
                <a:highlight>
                  <a:srgbClr val="FFFFFF"/>
                </a:highlight>
              </a:rPr>
              <a:t>The criteria for admission to the PAP include:</a:t>
            </a:r>
            <a:endParaRPr sz="1250">
              <a:highlight>
                <a:srgbClr val="FFFFFF"/>
              </a:highlight>
            </a:endParaRPr>
          </a:p>
          <a:p>
            <a:pPr marL="457200" lvl="0" indent="-290115" algn="l" rtl="0">
              <a:lnSpc>
                <a:spcPct val="115000"/>
              </a:lnSpc>
              <a:spcBef>
                <a:spcPts val="900"/>
              </a:spcBef>
              <a:spcAft>
                <a:spcPts val="0"/>
              </a:spcAft>
              <a:buSzPct val="100000"/>
              <a:buFont typeface="Arial"/>
              <a:buChar char="●"/>
            </a:pPr>
            <a:r>
              <a:rPr lang="en-US" sz="1250">
                <a:highlight>
                  <a:srgbClr val="FFFFFF"/>
                </a:highlight>
              </a:rPr>
              <a:t>total abstinence from all mood-altering substances including alcohol;</a:t>
            </a:r>
            <a:endParaRPr sz="1250">
              <a:highlight>
                <a:srgbClr val="FFFFFF"/>
              </a:highlight>
            </a:endParaRPr>
          </a:p>
          <a:p>
            <a:pPr marL="457200" lvl="0" indent="-290115" algn="l" rtl="0">
              <a:lnSpc>
                <a:spcPct val="115000"/>
              </a:lnSpc>
              <a:spcBef>
                <a:spcPts val="0"/>
              </a:spcBef>
              <a:spcAft>
                <a:spcPts val="0"/>
              </a:spcAft>
              <a:buSzPct val="100000"/>
              <a:buFont typeface="Arial"/>
              <a:buChar char="●"/>
            </a:pPr>
            <a:r>
              <a:rPr lang="en-US" sz="1250">
                <a:highlight>
                  <a:srgbClr val="FFFFFF"/>
                </a:highlight>
              </a:rPr>
              <a:t>temporary, voluntary surrender of the professional license;</a:t>
            </a:r>
            <a:endParaRPr sz="1250">
              <a:highlight>
                <a:srgbClr val="FFFFFF"/>
              </a:highlight>
            </a:endParaRPr>
          </a:p>
          <a:p>
            <a:pPr marL="457200" lvl="0" indent="-290115" algn="l" rtl="0">
              <a:lnSpc>
                <a:spcPct val="115000"/>
              </a:lnSpc>
              <a:spcBef>
                <a:spcPts val="0"/>
              </a:spcBef>
              <a:spcAft>
                <a:spcPts val="0"/>
              </a:spcAft>
              <a:buSzPct val="100000"/>
              <a:buFont typeface="Arial"/>
              <a:buChar char="●"/>
            </a:pPr>
            <a:r>
              <a:rPr lang="en-US" sz="1250">
                <a:highlight>
                  <a:srgbClr val="FFFFFF"/>
                </a:highlight>
              </a:rPr>
              <a:t>participation in treatment at an agency approved by the PAP; and</a:t>
            </a:r>
            <a:endParaRPr sz="1250">
              <a:highlight>
                <a:srgbClr val="FFFFFF"/>
              </a:highlight>
            </a:endParaRPr>
          </a:p>
          <a:p>
            <a:pPr marL="457200" lvl="0" indent="-290115" algn="l" rtl="0">
              <a:lnSpc>
                <a:spcPct val="115000"/>
              </a:lnSpc>
              <a:spcBef>
                <a:spcPts val="0"/>
              </a:spcBef>
              <a:spcAft>
                <a:spcPts val="0"/>
              </a:spcAft>
              <a:buSzPct val="100000"/>
              <a:buFont typeface="Arial"/>
              <a:buChar char="●"/>
            </a:pPr>
            <a:r>
              <a:rPr lang="en-US" sz="1250">
                <a:highlight>
                  <a:srgbClr val="FFFFFF"/>
                </a:highlight>
              </a:rPr>
              <a:t>an agreement to be monitored by the PAP for at least two years after reinstatement of the license.</a:t>
            </a:r>
            <a:endParaRPr sz="1250">
              <a:highlight>
                <a:srgbClr val="FFFFFF"/>
              </a:highlight>
            </a:endParaRPr>
          </a:p>
          <a:p>
            <a:pPr marL="0" lvl="0" indent="0" algn="l" rtl="0">
              <a:lnSpc>
                <a:spcPct val="115000"/>
              </a:lnSpc>
              <a:spcBef>
                <a:spcPts val="900"/>
              </a:spcBef>
              <a:spcAft>
                <a:spcPts val="0"/>
              </a:spcAft>
              <a:buClr>
                <a:schemeClr val="dk1"/>
              </a:buClr>
              <a:buSzPct val="88000"/>
              <a:buFont typeface="Arial"/>
              <a:buNone/>
            </a:pPr>
            <a:r>
              <a:rPr lang="en-US" sz="1250">
                <a:highlight>
                  <a:srgbClr val="FFFFFF"/>
                </a:highlight>
              </a:rPr>
              <a:t>Monitoring includes toxicology reports, work-site reports, and random observed drug screens at specified frequencies. Other conditions may apply as appropriate to the individual situation and the recommendations of the treatment provider.</a:t>
            </a:r>
            <a:endParaRPr sz="1250">
              <a:highlight>
                <a:srgbClr val="FFFFFF"/>
              </a:highlight>
            </a:endParaRPr>
          </a:p>
          <a:p>
            <a:pPr marL="0" lvl="0" indent="0" algn="l" rtl="0">
              <a:lnSpc>
                <a:spcPct val="115000"/>
              </a:lnSpc>
              <a:spcBef>
                <a:spcPts val="900"/>
              </a:spcBef>
              <a:spcAft>
                <a:spcPts val="0"/>
              </a:spcAft>
              <a:buClr>
                <a:schemeClr val="dk1"/>
              </a:buClr>
              <a:buSzPct val="88000"/>
              <a:buFont typeface="Arial"/>
              <a:buNone/>
            </a:pPr>
            <a:endParaRPr sz="1250">
              <a:highlight>
                <a:srgbClr val="FFFFFF"/>
              </a:highlight>
            </a:endParaRPr>
          </a:p>
          <a:p>
            <a:pPr marL="0" lvl="0" indent="0" algn="l" rtl="0">
              <a:lnSpc>
                <a:spcPct val="115000"/>
              </a:lnSpc>
              <a:spcBef>
                <a:spcPts val="900"/>
              </a:spcBef>
              <a:spcAft>
                <a:spcPts val="0"/>
              </a:spcAft>
              <a:buClr>
                <a:schemeClr val="dk1"/>
              </a:buClr>
              <a:buSzPct val="88000"/>
              <a:buFont typeface="Arial"/>
              <a:buNone/>
            </a:pPr>
            <a:r>
              <a:rPr lang="en-US" sz="1250">
                <a:highlight>
                  <a:srgbClr val="FFFFFF"/>
                </a:highlight>
              </a:rPr>
              <a:t>*Includes nurses and nurse practitioners, as well as many other licensed professionals.</a:t>
            </a:r>
            <a:endParaRPr sz="1250">
              <a:highlight>
                <a:srgbClr val="FFFFFF"/>
              </a:highlight>
            </a:endParaRPr>
          </a:p>
          <a:p>
            <a:pPr marL="742950" lvl="1" indent="-107950" algn="l" rtl="0">
              <a:spcBef>
                <a:spcPts val="900"/>
              </a:spcBef>
              <a:spcAft>
                <a:spcPts val="0"/>
              </a:spcAft>
              <a:buClr>
                <a:schemeClr val="dk1"/>
              </a:buClr>
              <a:buSzPct val="100000"/>
              <a:buFont typeface="Arial"/>
              <a:buNone/>
            </a:pPr>
            <a:endParaRPr/>
          </a:p>
        </p:txBody>
      </p:sp>
      <p:pic>
        <p:nvPicPr>
          <p:cNvPr id="598" name="Google Shape;598;p74"/>
          <p:cNvPicPr preferRelativeResize="0"/>
          <p:nvPr/>
        </p:nvPicPr>
        <p:blipFill rotWithShape="1">
          <a:blip r:embed="rId3">
            <a:alphaModFix/>
          </a:blip>
          <a:srcRect/>
          <a:stretch/>
        </p:blipFill>
        <p:spPr>
          <a:xfrm>
            <a:off x="7315200" y="4400550"/>
            <a:ext cx="1676399" cy="60959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76"/>
          <p:cNvSpPr txBox="1">
            <a:spLocks noGrp="1"/>
          </p:cNvSpPr>
          <p:nvPr>
            <p:ph type="title"/>
          </p:nvPr>
        </p:nvSpPr>
        <p:spPr>
          <a:xfrm>
            <a:off x="457200" y="783050"/>
            <a:ext cx="8229600" cy="28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000"/>
              <a:buFont typeface="Arial"/>
              <a:buNone/>
            </a:pPr>
            <a:r>
              <a:rPr lang="en-US" sz="2000"/>
              <a:t>ASAM Policy Statement: </a:t>
            </a:r>
            <a:br>
              <a:rPr lang="en-US" sz="2000"/>
            </a:br>
            <a:r>
              <a:rPr lang="en-US" sz="2000" i="0">
                <a:solidFill>
                  <a:srgbClr val="191919"/>
                </a:solidFill>
              </a:rPr>
              <a:t>Physicians and Other Healthcare Professionals with Addiction</a:t>
            </a:r>
            <a:br>
              <a:rPr lang="en-US" sz="1050" b="1" i="0">
                <a:solidFill>
                  <a:srgbClr val="191919"/>
                </a:solidFill>
                <a:latin typeface="Lato"/>
                <a:ea typeface="Lato"/>
                <a:cs typeface="Lato"/>
                <a:sym typeface="Lato"/>
              </a:rPr>
            </a:br>
            <a:endParaRPr sz="2400"/>
          </a:p>
        </p:txBody>
      </p:sp>
      <p:sp>
        <p:nvSpPr>
          <p:cNvPr id="613" name="Google Shape;613;p76"/>
          <p:cNvSpPr txBox="1">
            <a:spLocks noGrp="1"/>
          </p:cNvSpPr>
          <p:nvPr>
            <p:ph type="body" idx="1"/>
          </p:nvPr>
        </p:nvSpPr>
        <p:spPr>
          <a:xfrm>
            <a:off x="457200" y="1259000"/>
            <a:ext cx="8229600" cy="3335400"/>
          </a:xfrm>
          <a:prstGeom prst="rect">
            <a:avLst/>
          </a:prstGeom>
          <a:noFill/>
          <a:ln>
            <a:noFill/>
          </a:ln>
        </p:spPr>
        <p:txBody>
          <a:bodyPr spcFirstLastPara="1" wrap="square" lIns="91425" tIns="45700" rIns="91425" bIns="45700" anchor="t" anchorCtr="0">
            <a:noAutofit/>
          </a:bodyPr>
          <a:lstStyle/>
          <a:p>
            <a:pPr marL="457200" lvl="0" indent="-285750" algn="l" rtl="0">
              <a:lnSpc>
                <a:spcPct val="115000"/>
              </a:lnSpc>
              <a:spcBef>
                <a:spcPts val="0"/>
              </a:spcBef>
              <a:spcAft>
                <a:spcPts val="0"/>
              </a:spcAft>
              <a:buClr>
                <a:srgbClr val="191919"/>
              </a:buClr>
              <a:buSzPts val="900"/>
              <a:buChar char="•"/>
            </a:pPr>
            <a:r>
              <a:rPr lang="en-US" sz="900" dirty="0">
                <a:solidFill>
                  <a:srgbClr val="191919"/>
                </a:solidFill>
                <a:highlight>
                  <a:srgbClr val="FFFFFF"/>
                </a:highlight>
              </a:rPr>
              <a:t>Physicians and other healthcare professionals, like all people, are susceptible to developing addiction. In some, but not all cases, addiction may impair a healthcare professional’s ability to practice and present a risk to patient safety. The Federation of State Medical Boards (FSMB) defines impairment as the “inability of a licensee to practice medicine with reasonable skill and safety as a result of: (a) mental disorder… or (b) physical illness or condition… or (c) substance-related disorders…” Importantly, the FSMB definition goes on to clarify that:</a:t>
            </a:r>
            <a:endParaRPr sz="900" dirty="0">
              <a:solidFill>
                <a:srgbClr val="191919"/>
              </a:solidFill>
              <a:highlight>
                <a:srgbClr val="FFFFFF"/>
              </a:highlight>
            </a:endParaRPr>
          </a:p>
          <a:p>
            <a:pPr marL="914400" lvl="1" indent="-285750" algn="l" rtl="0">
              <a:lnSpc>
                <a:spcPct val="115000"/>
              </a:lnSpc>
              <a:spcBef>
                <a:spcPts val="0"/>
              </a:spcBef>
              <a:spcAft>
                <a:spcPts val="0"/>
              </a:spcAft>
              <a:buClr>
                <a:srgbClr val="191919"/>
              </a:buClr>
              <a:buSzPts val="900"/>
              <a:buChar char="–"/>
            </a:pPr>
            <a:r>
              <a:rPr lang="en-US" sz="900" dirty="0">
                <a:solidFill>
                  <a:srgbClr val="191919"/>
                </a:solidFill>
                <a:highlight>
                  <a:srgbClr val="FFFFFF"/>
                </a:highlight>
              </a:rPr>
              <a:t>Impairment is a functional classification which exists dynamically on a continuum of severity and can change over time rather than being a static phenomenon. Illness, </a:t>
            </a:r>
            <a:r>
              <a:rPr lang="en-US" sz="900" i="1" dirty="0">
                <a:solidFill>
                  <a:srgbClr val="191919"/>
                </a:solidFill>
                <a:highlight>
                  <a:srgbClr val="FFFFFF"/>
                </a:highlight>
              </a:rPr>
              <a:t>per se</a:t>
            </a:r>
            <a:r>
              <a:rPr lang="en-US" sz="900" dirty="0">
                <a:solidFill>
                  <a:srgbClr val="191919"/>
                </a:solidFill>
                <a:highlight>
                  <a:srgbClr val="FFFFFF"/>
                </a:highlight>
              </a:rPr>
              <a:t>, does not constitute impairment. When functional impairment exists, it is often the result of an illness in need of treatment. Therefore, with appropriate treatment, the issue of potential impairment may be resolved while the diagnosis of illness may </a:t>
            </a:r>
            <a:r>
              <a:rPr lang="en-US" sz="900" dirty="0" err="1">
                <a:solidFill>
                  <a:srgbClr val="191919"/>
                </a:solidFill>
                <a:highlight>
                  <a:srgbClr val="FFFFFF"/>
                </a:highlight>
              </a:rPr>
              <a:t>remain.i</a:t>
            </a:r>
            <a:r>
              <a:rPr lang="en-US" sz="900" dirty="0">
                <a:solidFill>
                  <a:srgbClr val="191919"/>
                </a:solidFill>
                <a:highlight>
                  <a:srgbClr val="FFFFFF"/>
                </a:highlight>
              </a:rPr>
              <a:t>  </a:t>
            </a:r>
            <a:endParaRPr sz="900" dirty="0">
              <a:solidFill>
                <a:srgbClr val="191919"/>
              </a:solidFill>
              <a:highlight>
                <a:srgbClr val="FFFFFF"/>
              </a:highlight>
            </a:endParaRPr>
          </a:p>
          <a:p>
            <a:pPr marL="457200" lvl="0" indent="-285750" algn="l" rtl="0">
              <a:lnSpc>
                <a:spcPct val="115000"/>
              </a:lnSpc>
              <a:spcBef>
                <a:spcPts val="0"/>
              </a:spcBef>
              <a:spcAft>
                <a:spcPts val="0"/>
              </a:spcAft>
              <a:buClr>
                <a:srgbClr val="191919"/>
              </a:buClr>
              <a:buSzPts val="900"/>
              <a:buChar char="•"/>
            </a:pPr>
            <a:r>
              <a:rPr lang="en-US" sz="900" dirty="0">
                <a:solidFill>
                  <a:srgbClr val="191919"/>
                </a:solidFill>
                <a:highlight>
                  <a:srgbClr val="FFFFFF"/>
                </a:highlight>
              </a:rPr>
              <a:t>Depending on the stage of their illness, many healthcare professionals who develop addiction are able to function effectively, but if their illness progresses to cause impairment, available evidence for physicians indicates that treatment usually results in remission of disease and restoration of functioning, particularly if appropriate monitoring and continuing care is put in </a:t>
            </a:r>
            <a:r>
              <a:rPr lang="en-US" sz="900" dirty="0" err="1">
                <a:solidFill>
                  <a:srgbClr val="191919"/>
                </a:solidFill>
                <a:highlight>
                  <a:srgbClr val="FFFFFF"/>
                </a:highlight>
              </a:rPr>
              <a:t>place.ii</a:t>
            </a:r>
            <a:r>
              <a:rPr lang="en-US" sz="900" dirty="0">
                <a:solidFill>
                  <a:srgbClr val="191919"/>
                </a:solidFill>
                <a:highlight>
                  <a:srgbClr val="FFFFFF"/>
                </a:highlight>
              </a:rPr>
              <a:t>  </a:t>
            </a:r>
            <a:endParaRPr sz="900" dirty="0">
              <a:solidFill>
                <a:srgbClr val="191919"/>
              </a:solidFill>
              <a:highlight>
                <a:srgbClr val="FFFFFF"/>
              </a:highlight>
            </a:endParaRPr>
          </a:p>
          <a:p>
            <a:pPr marL="457200" lvl="0" indent="-285750" algn="l" rtl="0">
              <a:lnSpc>
                <a:spcPct val="115000"/>
              </a:lnSpc>
              <a:spcBef>
                <a:spcPts val="0"/>
              </a:spcBef>
              <a:spcAft>
                <a:spcPts val="0"/>
              </a:spcAft>
              <a:buClr>
                <a:srgbClr val="191919"/>
              </a:buClr>
              <a:buSzPts val="900"/>
              <a:buChar char="•"/>
            </a:pPr>
            <a:r>
              <a:rPr lang="en-US" sz="900" dirty="0">
                <a:solidFill>
                  <a:srgbClr val="191919"/>
                </a:solidFill>
                <a:highlight>
                  <a:srgbClr val="FFFFFF"/>
                </a:highlight>
              </a:rPr>
              <a:t>The public, policymakers, regulatory agencies, and professional associations expect and deserve safe and competent care from all healthcare professionals. All parties involved should be assured that healthcare professionals with addiction have been appropriately evaluated, adequately treated, and have received or are receiving evidence-based continuing care and monitoring to ensure they are in sustained remission and unimpaired in practice. </a:t>
            </a:r>
            <a:endParaRPr sz="900" dirty="0">
              <a:solidFill>
                <a:srgbClr val="191919"/>
              </a:solidFill>
              <a:highlight>
                <a:srgbClr val="FFFFFF"/>
              </a:highlight>
            </a:endParaRPr>
          </a:p>
          <a:p>
            <a:pPr marL="457200" lvl="0" indent="-285750" algn="l" rtl="0">
              <a:lnSpc>
                <a:spcPct val="115000"/>
              </a:lnSpc>
              <a:spcBef>
                <a:spcPts val="0"/>
              </a:spcBef>
              <a:spcAft>
                <a:spcPts val="0"/>
              </a:spcAft>
              <a:buClr>
                <a:srgbClr val="191919"/>
              </a:buClr>
              <a:buSzPts val="900"/>
              <a:buChar char="•"/>
            </a:pPr>
            <a:r>
              <a:rPr lang="en-US" sz="900" dirty="0">
                <a:solidFill>
                  <a:srgbClr val="191919"/>
                </a:solidFill>
                <a:highlight>
                  <a:srgbClr val="FFFFFF"/>
                </a:highlight>
              </a:rPr>
              <a:t>State laws and regulations vary in how they address potentially impaired healthcare professionals. Most states mandate that healthcare professionals report fellow healthcare professionals who are impaired by illness.  In some states, clinicians who have knowledge of a fellow clinician’s impairment because they are treating the impaired clinician may be exempt from such reporting.  Some states have statutes or rules that satisfy reporting requirements if a referral is made to a state’s Physician Health Program (PHP) in lieu of reporting to the regulatory agency (i.e., licensing board).  </a:t>
            </a:r>
            <a:endParaRPr sz="900" dirty="0">
              <a:solidFill>
                <a:srgbClr val="191919"/>
              </a:solidFill>
              <a:highlight>
                <a:srgbClr val="FFFFFF"/>
              </a:highlight>
            </a:endParaRPr>
          </a:p>
          <a:p>
            <a:pPr marL="742950" lvl="0" indent="-107950" algn="l" rtl="0">
              <a:spcBef>
                <a:spcPts val="1200"/>
              </a:spcBef>
              <a:spcAft>
                <a:spcPts val="0"/>
              </a:spcAft>
              <a:buNone/>
            </a:pPr>
            <a:endParaRPr sz="900" dirty="0"/>
          </a:p>
          <a:p>
            <a:pPr marL="742950" lvl="1" indent="-107950" algn="l" rtl="0">
              <a:spcBef>
                <a:spcPts val="0"/>
              </a:spcBef>
              <a:spcAft>
                <a:spcPts val="0"/>
              </a:spcAft>
              <a:buClr>
                <a:schemeClr val="dk1"/>
              </a:buClr>
              <a:buSzPts val="2800"/>
              <a:buFont typeface="Arial"/>
              <a:buNone/>
            </a:pPr>
            <a:r>
              <a:rPr lang="en-US" sz="900" dirty="0"/>
              <a:t>Adoption Date: 2/6/2020</a:t>
            </a:r>
            <a:endParaRPr sz="900" dirty="0"/>
          </a:p>
        </p:txBody>
      </p:sp>
      <p:pic>
        <p:nvPicPr>
          <p:cNvPr id="614" name="Google Shape;614;p76"/>
          <p:cNvPicPr preferRelativeResize="0"/>
          <p:nvPr/>
        </p:nvPicPr>
        <p:blipFill rotWithShape="1">
          <a:blip r:embed="rId3">
            <a:alphaModFix/>
          </a:blip>
          <a:srcRect/>
          <a:stretch/>
        </p:blipFill>
        <p:spPr>
          <a:xfrm>
            <a:off x="7315200" y="4400550"/>
            <a:ext cx="1676399" cy="6095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4"/>
          <p:cNvPicPr preferRelativeResize="0"/>
          <p:nvPr/>
        </p:nvPicPr>
        <p:blipFill rotWithShape="1">
          <a:blip r:embed="rId3">
            <a:alphaModFix/>
          </a:blip>
          <a:srcRect/>
          <a:stretch/>
        </p:blipFill>
        <p:spPr>
          <a:xfrm>
            <a:off x="7086600" y="4476750"/>
            <a:ext cx="1904999" cy="533399"/>
          </a:xfrm>
          <a:prstGeom prst="rect">
            <a:avLst/>
          </a:prstGeom>
          <a:noFill/>
          <a:ln>
            <a:noFill/>
          </a:ln>
        </p:spPr>
      </p:pic>
      <p:sp>
        <p:nvSpPr>
          <p:cNvPr id="154" name="Google Shape;154;p24"/>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sz="3600"/>
              <a:t>Physicians and Substance Use</a:t>
            </a:r>
            <a:endParaRPr sz="3600"/>
          </a:p>
        </p:txBody>
      </p:sp>
      <p:sp>
        <p:nvSpPr>
          <p:cNvPr id="155" name="Google Shape;155;p24"/>
          <p:cNvSpPr txBox="1">
            <a:spLocks noGrp="1"/>
          </p:cNvSpPr>
          <p:nvPr>
            <p:ph type="body" idx="1"/>
          </p:nvPr>
        </p:nvSpPr>
        <p:spPr>
          <a:xfrm>
            <a:off x="457200" y="1200150"/>
            <a:ext cx="8229600" cy="33942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1100"/>
              <a:buFont typeface="Arial"/>
              <a:buNone/>
            </a:pPr>
            <a:r>
              <a:rPr lang="en-US" sz="2500" i="1"/>
              <a:t>A few minutes after taking cocaine, one</a:t>
            </a:r>
            <a:endParaRPr sz="2500" i="1"/>
          </a:p>
          <a:p>
            <a:pPr marL="0" lvl="0" indent="0" algn="ctr" rtl="0">
              <a:spcBef>
                <a:spcPts val="0"/>
              </a:spcBef>
              <a:spcAft>
                <a:spcPts val="0"/>
              </a:spcAft>
              <a:buClr>
                <a:schemeClr val="dk1"/>
              </a:buClr>
              <a:buSzPts val="1100"/>
              <a:buFont typeface="Arial"/>
              <a:buNone/>
            </a:pPr>
            <a:r>
              <a:rPr lang="en-US" sz="2500" i="1"/>
              <a:t>experiences a sudden exhilaration and</a:t>
            </a:r>
            <a:endParaRPr sz="2500" i="1"/>
          </a:p>
          <a:p>
            <a:pPr marL="0" lvl="0" indent="0" algn="ctr" rtl="0">
              <a:spcBef>
                <a:spcPts val="0"/>
              </a:spcBef>
              <a:spcAft>
                <a:spcPts val="0"/>
              </a:spcAft>
              <a:buClr>
                <a:schemeClr val="dk1"/>
              </a:buClr>
              <a:buSzPts val="1100"/>
              <a:buFont typeface="Arial"/>
              <a:buNone/>
            </a:pPr>
            <a:r>
              <a:rPr lang="en-US" sz="2500" i="1"/>
              <a:t>feeling of lightness .... One senses an</a:t>
            </a:r>
            <a:endParaRPr sz="2500" i="1"/>
          </a:p>
          <a:p>
            <a:pPr marL="0" lvl="0" indent="0" algn="ctr" rtl="0">
              <a:spcBef>
                <a:spcPts val="0"/>
              </a:spcBef>
              <a:spcAft>
                <a:spcPts val="0"/>
              </a:spcAft>
              <a:buClr>
                <a:schemeClr val="dk1"/>
              </a:buClr>
              <a:buSzPts val="1100"/>
              <a:buFont typeface="Arial"/>
              <a:buNone/>
            </a:pPr>
            <a:r>
              <a:rPr lang="en-US" sz="2500" i="1"/>
              <a:t>increase of self-control and feels more</a:t>
            </a:r>
            <a:endParaRPr sz="2500" i="1"/>
          </a:p>
          <a:p>
            <a:pPr marL="0" lvl="0" indent="0" algn="ctr" rtl="0">
              <a:spcBef>
                <a:spcPts val="0"/>
              </a:spcBef>
              <a:spcAft>
                <a:spcPts val="0"/>
              </a:spcAft>
              <a:buClr>
                <a:schemeClr val="dk1"/>
              </a:buClr>
              <a:buSzPts val="1100"/>
              <a:buFont typeface="Arial"/>
              <a:buNone/>
            </a:pPr>
            <a:r>
              <a:rPr lang="en-US" sz="2500" i="1"/>
              <a:t>vigorous and more capable of work.</a:t>
            </a:r>
            <a:endParaRPr sz="2500" i="1"/>
          </a:p>
          <a:p>
            <a:pPr marL="0" lvl="0" indent="0" algn="ctr" rtl="0">
              <a:spcBef>
                <a:spcPts val="0"/>
              </a:spcBef>
              <a:spcAft>
                <a:spcPts val="0"/>
              </a:spcAft>
              <a:buClr>
                <a:schemeClr val="dk1"/>
              </a:buClr>
              <a:buSzPts val="1100"/>
              <a:buFont typeface="Arial"/>
              <a:buNone/>
            </a:pPr>
            <a:r>
              <a:rPr lang="en-US" sz="2500"/>
              <a:t>—Sigmund Freud, Über Coca (1884)</a:t>
            </a:r>
            <a:endParaRPr sz="2500"/>
          </a:p>
          <a:p>
            <a:pPr marL="0" lvl="0" indent="0" algn="ctr" rtl="0">
              <a:spcBef>
                <a:spcPts val="0"/>
              </a:spcBef>
              <a:spcAft>
                <a:spcPts val="0"/>
              </a:spcAft>
              <a:buClr>
                <a:schemeClr val="dk1"/>
              </a:buClr>
              <a:buSzPts val="3200"/>
              <a:buNone/>
            </a:pPr>
            <a:endParaRPr i="1"/>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77"/>
          <p:cNvSpPr txBox="1">
            <a:spLocks noGrp="1"/>
          </p:cNvSpPr>
          <p:nvPr>
            <p:ph type="title"/>
          </p:nvPr>
        </p:nvSpPr>
        <p:spPr>
          <a:xfrm>
            <a:off x="457200" y="706275"/>
            <a:ext cx="8229600" cy="357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000"/>
              <a:buFont typeface="Arial"/>
              <a:buNone/>
            </a:pPr>
            <a:r>
              <a:rPr lang="en-US" sz="2000"/>
              <a:t>ASAM Policy Statement Recommendations (excerpted): </a:t>
            </a:r>
            <a:br>
              <a:rPr lang="en-US" sz="2000"/>
            </a:br>
            <a:r>
              <a:rPr lang="en-US" sz="2000" i="0">
                <a:solidFill>
                  <a:srgbClr val="191919"/>
                </a:solidFill>
              </a:rPr>
              <a:t>Physicians and Other Healthcare Professionals with Addiction</a:t>
            </a:r>
            <a:br>
              <a:rPr lang="en-US" sz="1050" b="1" i="0">
                <a:solidFill>
                  <a:srgbClr val="191919"/>
                </a:solidFill>
                <a:latin typeface="Lato"/>
                <a:ea typeface="Lato"/>
                <a:cs typeface="Lato"/>
                <a:sym typeface="Lato"/>
              </a:rPr>
            </a:br>
            <a:endParaRPr sz="2400"/>
          </a:p>
        </p:txBody>
      </p:sp>
      <p:sp>
        <p:nvSpPr>
          <p:cNvPr id="621" name="Google Shape;621;p77"/>
          <p:cNvSpPr txBox="1">
            <a:spLocks noGrp="1"/>
          </p:cNvSpPr>
          <p:nvPr>
            <p:ph type="body" idx="1"/>
          </p:nvPr>
        </p:nvSpPr>
        <p:spPr>
          <a:xfrm>
            <a:off x="457200" y="1200150"/>
            <a:ext cx="4038600" cy="3394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800">
                <a:solidFill>
                  <a:srgbClr val="191919"/>
                </a:solidFill>
                <a:highlight>
                  <a:srgbClr val="FFFFFF"/>
                </a:highlight>
              </a:rPr>
              <a:t>1. All relevant entities with an interest in healthcare professionals with addiction should recognize that while addiction is a potentially impairing illness, “impairment” is a functional classification and illness per se does not constitute impairment.</a:t>
            </a:r>
            <a:endParaRPr sz="800">
              <a:solidFill>
                <a:srgbClr val="191919"/>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US" sz="800">
                <a:solidFill>
                  <a:srgbClr val="191919"/>
                </a:solidFill>
                <a:highlight>
                  <a:srgbClr val="FFFFFF"/>
                </a:highlight>
              </a:rPr>
              <a:t>2. The public health, safety and welfare are best served when an otherwise competent healthcare professional with a potentially impairing illness is identified early and receives appropriate evaluation and indicated treatment and, when ready, returned to the safe, monitored practice of their profession. </a:t>
            </a:r>
            <a:endParaRPr sz="800">
              <a:solidFill>
                <a:srgbClr val="191919"/>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US" sz="800">
                <a:solidFill>
                  <a:srgbClr val="191919"/>
                </a:solidFill>
                <a:highlight>
                  <a:srgbClr val="FFFFFF"/>
                </a:highlight>
              </a:rPr>
              <a:t>3. Although specialized treatment programs for professionals may provide the benefit of extensive staff experience in working with this population, treatment for healthcare professionals should be individualized to the needs of each professional as well as to the available resources.</a:t>
            </a:r>
            <a:endParaRPr sz="800">
              <a:solidFill>
                <a:srgbClr val="191919"/>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US" sz="800">
                <a:solidFill>
                  <a:srgbClr val="191919"/>
                </a:solidFill>
                <a:highlight>
                  <a:srgbClr val="FFFFFF"/>
                </a:highlight>
              </a:rPr>
              <a:t>4. Healthcare professionals should be offered the full range of evidence-based treatments, including medication for addiction, in whatever setting they receive treatment.  </a:t>
            </a:r>
            <a:endParaRPr sz="800">
              <a:solidFill>
                <a:srgbClr val="191919"/>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US" sz="800">
                <a:solidFill>
                  <a:srgbClr val="191919"/>
                </a:solidFill>
                <a:highlight>
                  <a:srgbClr val="FFFFFF"/>
                </a:highlight>
              </a:rPr>
              <a:t>5. Relapse, or a recurrence of symptoms, is a recognized characteristic of addiction. </a:t>
            </a:r>
            <a:endParaRPr sz="800">
              <a:solidFill>
                <a:srgbClr val="191919"/>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US" sz="800">
                <a:solidFill>
                  <a:srgbClr val="191919"/>
                </a:solidFill>
                <a:highlight>
                  <a:srgbClr val="FFFFFF"/>
                </a:highlight>
              </a:rPr>
              <a:t>6. Diversion of controlled substances for personal use is not uncommon in healthcare professionals who develop addiction…disciplinary responses to drug diversion should be proportionate to the harm caused by the episode of diversion.</a:t>
            </a:r>
            <a:endParaRPr sz="800">
              <a:solidFill>
                <a:srgbClr val="191919"/>
              </a:solidFill>
              <a:highlight>
                <a:srgbClr val="FFFFFF"/>
              </a:highlight>
            </a:endParaRPr>
          </a:p>
          <a:p>
            <a:pPr marL="742950" lvl="1" indent="-107950" algn="l" rtl="0">
              <a:spcBef>
                <a:spcPts val="1200"/>
              </a:spcBef>
              <a:spcAft>
                <a:spcPts val="0"/>
              </a:spcAft>
              <a:buClr>
                <a:schemeClr val="dk1"/>
              </a:buClr>
              <a:buSzPts val="2800"/>
              <a:buFont typeface="Arial"/>
              <a:buNone/>
            </a:pPr>
            <a:r>
              <a:rPr lang="en-US" sz="1000"/>
              <a:t>Adoption Date: 2/6/2020</a:t>
            </a:r>
            <a:endParaRPr sz="1000"/>
          </a:p>
        </p:txBody>
      </p:sp>
      <p:pic>
        <p:nvPicPr>
          <p:cNvPr id="622" name="Google Shape;622;p77"/>
          <p:cNvPicPr preferRelativeResize="0"/>
          <p:nvPr/>
        </p:nvPicPr>
        <p:blipFill rotWithShape="1">
          <a:blip r:embed="rId3">
            <a:alphaModFix/>
          </a:blip>
          <a:srcRect/>
          <a:stretch/>
        </p:blipFill>
        <p:spPr>
          <a:xfrm>
            <a:off x="7315200" y="4400550"/>
            <a:ext cx="1676399" cy="609599"/>
          </a:xfrm>
          <a:prstGeom prst="rect">
            <a:avLst/>
          </a:prstGeom>
          <a:noFill/>
          <a:ln>
            <a:noFill/>
          </a:ln>
        </p:spPr>
      </p:pic>
      <p:sp>
        <p:nvSpPr>
          <p:cNvPr id="623" name="Google Shape;623;p77"/>
          <p:cNvSpPr txBox="1">
            <a:spLocks noGrp="1"/>
          </p:cNvSpPr>
          <p:nvPr>
            <p:ph type="body" idx="2"/>
          </p:nvPr>
        </p:nvSpPr>
        <p:spPr>
          <a:xfrm>
            <a:off x="4648200" y="1274350"/>
            <a:ext cx="4038600" cy="3319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600">
                <a:solidFill>
                  <a:srgbClr val="191919"/>
                </a:solidFill>
                <a:highlight>
                  <a:srgbClr val="FFFFFF"/>
                </a:highlight>
              </a:rPr>
              <a:t>7. Healthcare professionals should have the same rights of privacy and confidentiality of personal health information as other persons. </a:t>
            </a:r>
            <a:endParaRPr sz="600">
              <a:solidFill>
                <a:srgbClr val="191919"/>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US" sz="600">
                <a:solidFill>
                  <a:srgbClr val="191919"/>
                </a:solidFill>
                <a:highlight>
                  <a:srgbClr val="FFFFFF"/>
                </a:highlight>
              </a:rPr>
              <a:t>8. Whenever possible, the reporting of healthcare professionals with potentially impairing conditions should result in efforts to restore health rather than disciplinary action. </a:t>
            </a:r>
            <a:endParaRPr sz="600">
              <a:solidFill>
                <a:srgbClr val="191919"/>
              </a:solidFill>
              <a:highlight>
                <a:srgbClr val="FFFFFF"/>
              </a:highlight>
            </a:endParaRPr>
          </a:p>
          <a:p>
            <a:pPr marL="0" lvl="0" indent="0" algn="l" rtl="0">
              <a:lnSpc>
                <a:spcPct val="115000"/>
              </a:lnSpc>
              <a:spcBef>
                <a:spcPts val="1200"/>
              </a:spcBef>
              <a:spcAft>
                <a:spcPts val="0"/>
              </a:spcAft>
              <a:buNone/>
            </a:pPr>
            <a:r>
              <a:rPr lang="en-US" sz="600">
                <a:solidFill>
                  <a:srgbClr val="191919"/>
                </a:solidFill>
                <a:highlight>
                  <a:srgbClr val="FFFFFF"/>
                </a:highlight>
              </a:rPr>
              <a:t>9. Physicians and other health care professionals should not be discriminated against in the areas of professional licensure, clinical privileges, specialty certification or inclusion in managed care or health maintenance organization provider panels, solely due to a past diagnosis of addiction when that professional has demonstrated the disease is in sustained remission. </a:t>
            </a:r>
            <a:endParaRPr sz="600">
              <a:solidFill>
                <a:srgbClr val="191919"/>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US" sz="600">
                <a:solidFill>
                  <a:srgbClr val="191919"/>
                </a:solidFill>
                <a:highlight>
                  <a:srgbClr val="FFFFFF"/>
                </a:highlight>
              </a:rPr>
              <a:t>10. Barring other substantive issues, successful completion by a healthcare professional of a regulatory agency’s administrative requirements and associated re-licensure - with or without license restrictions - should suffice for specialty boards and professional societies to affirm certification, eligibility for recertification, and/or membership.  </a:t>
            </a:r>
            <a:endParaRPr sz="600">
              <a:solidFill>
                <a:srgbClr val="191919"/>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US" sz="600">
                <a:solidFill>
                  <a:srgbClr val="191919"/>
                </a:solidFill>
                <a:highlight>
                  <a:srgbClr val="FFFFFF"/>
                </a:highlight>
              </a:rPr>
              <a:t>11. PHPs need further study to see if positive outcomes are replicated in more rigorous, prospective studies and to determine which factors are most important for producing good outcomes, whether such outcomes are sustained after PHP monitoring ends, and whether the PHP model of treatment and monitoring is feasible and effective for non-physician healthcare professionals.  </a:t>
            </a:r>
            <a:endParaRPr sz="600">
              <a:solidFill>
                <a:srgbClr val="191919"/>
              </a:solidFill>
              <a:highlight>
                <a:srgbClr val="FFFFFF"/>
              </a:highlight>
            </a:endParaRPr>
          </a:p>
          <a:p>
            <a:pPr marL="0" lvl="0" indent="0" algn="l" rtl="0">
              <a:lnSpc>
                <a:spcPct val="115000"/>
              </a:lnSpc>
              <a:spcBef>
                <a:spcPts val="1200"/>
              </a:spcBef>
              <a:spcAft>
                <a:spcPts val="1200"/>
              </a:spcAft>
              <a:buNone/>
            </a:pPr>
            <a:r>
              <a:rPr lang="en-US" sz="600" b="1" i="1">
                <a:solidFill>
                  <a:srgbClr val="191919"/>
                </a:solidFill>
                <a:highlight>
                  <a:srgbClr val="FFFFFF"/>
                </a:highlight>
              </a:rPr>
              <a:t>12. Healthcare professionals should be educated about occupational risk factors for addiction given healthcare professionals’ unique access to controlled substances and legal authority to write prescriptions. They should also receive training in healthy self-care and stress management practices to promote health and prevent unhealthy use of medication or drugs such as alcohol.  Healthcare professionals should be able to recognize signs of addiction in colleagues and know how to help colleagues connect with non-disciplinary assistance. </a:t>
            </a:r>
            <a:endParaRPr sz="600" b="1" i="1"/>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pic>
        <p:nvPicPr>
          <p:cNvPr id="629" name="Google Shape;629;p78"/>
          <p:cNvPicPr preferRelativeResize="0"/>
          <p:nvPr/>
        </p:nvPicPr>
        <p:blipFill rotWithShape="1">
          <a:blip r:embed="rId3">
            <a:alphaModFix/>
          </a:blip>
          <a:srcRect/>
          <a:stretch/>
        </p:blipFill>
        <p:spPr>
          <a:xfrm>
            <a:off x="7086600" y="4476750"/>
            <a:ext cx="1904999" cy="533399"/>
          </a:xfrm>
          <a:prstGeom prst="rect">
            <a:avLst/>
          </a:prstGeom>
          <a:noFill/>
          <a:ln>
            <a:noFill/>
          </a:ln>
        </p:spPr>
      </p:pic>
      <p:sp>
        <p:nvSpPr>
          <p:cNvPr id="630" name="Google Shape;630;p78"/>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000"/>
              <a:buFont typeface="Arial"/>
              <a:buNone/>
            </a:pPr>
            <a:r>
              <a:rPr lang="en-US" sz="1400"/>
              <a:t>Impact of the COVID-19 Pandemic on Physicians: Burnout and Posttraumatic Stress Disorder in the Coronavirus Disease 2019 (COVID-19) Pandemic: Intersection, Impact, and Interventions</a:t>
            </a:r>
            <a:endParaRPr sz="2640"/>
          </a:p>
        </p:txBody>
      </p:sp>
      <p:sp>
        <p:nvSpPr>
          <p:cNvPr id="631" name="Google Shape;631;p78"/>
          <p:cNvSpPr txBox="1">
            <a:spLocks noGrp="1"/>
          </p:cNvSpPr>
          <p:nvPr>
            <p:ph type="body" idx="1"/>
          </p:nvPr>
        </p:nvSpPr>
        <p:spPr>
          <a:xfrm>
            <a:off x="457200" y="1200150"/>
            <a:ext cx="8229600" cy="3394200"/>
          </a:xfrm>
          <a:prstGeom prst="rect">
            <a:avLst/>
          </a:prstGeom>
          <a:noFill/>
          <a:ln>
            <a:noFill/>
          </a:ln>
        </p:spPr>
        <p:txBody>
          <a:bodyPr spcFirstLastPara="1" wrap="square" lIns="91425" tIns="45700" rIns="91425" bIns="45700" anchor="t" anchorCtr="0">
            <a:normAutofit/>
          </a:bodyPr>
          <a:lstStyle/>
          <a:p>
            <a:pPr marL="457200" lvl="0" indent="0" algn="l" rtl="0">
              <a:spcBef>
                <a:spcPts val="0"/>
              </a:spcBef>
              <a:spcAft>
                <a:spcPts val="0"/>
              </a:spcAft>
              <a:buNone/>
            </a:pPr>
            <a:endParaRPr sz="1800" dirty="0"/>
          </a:p>
          <a:p>
            <a:pPr marL="0" lvl="0" indent="0" algn="ctr" rtl="0">
              <a:spcBef>
                <a:spcPts val="0"/>
              </a:spcBef>
              <a:spcAft>
                <a:spcPts val="0"/>
              </a:spcAft>
              <a:buClr>
                <a:schemeClr val="dk1"/>
              </a:buClr>
              <a:buSzPts val="1100"/>
              <a:buFont typeface="Arial"/>
              <a:buNone/>
            </a:pPr>
            <a:endParaRPr sz="2500" i="1" dirty="0"/>
          </a:p>
          <a:p>
            <a:pPr marL="0" lvl="0" indent="0" algn="ctr" rtl="0">
              <a:spcBef>
                <a:spcPts val="0"/>
              </a:spcBef>
              <a:spcAft>
                <a:spcPts val="0"/>
              </a:spcAft>
              <a:buClr>
                <a:schemeClr val="dk1"/>
              </a:buClr>
              <a:buSzPts val="3200"/>
              <a:buNone/>
            </a:pPr>
            <a:endParaRPr i="1" dirty="0"/>
          </a:p>
        </p:txBody>
      </p:sp>
      <p:pic>
        <p:nvPicPr>
          <p:cNvPr id="3" name="Picture 2">
            <a:extLst>
              <a:ext uri="{FF2B5EF4-FFF2-40B4-BE49-F238E27FC236}">
                <a16:creationId xmlns:a16="http://schemas.microsoft.com/office/drawing/2014/main" id="{3BB41925-7E74-48BD-97B6-6B8468B3EEBB}"/>
              </a:ext>
            </a:extLst>
          </p:cNvPr>
          <p:cNvPicPr>
            <a:picLocks noChangeAspect="1"/>
          </p:cNvPicPr>
          <p:nvPr/>
        </p:nvPicPr>
        <p:blipFill>
          <a:blip r:embed="rId4"/>
          <a:stretch>
            <a:fillRect/>
          </a:stretch>
        </p:blipFill>
        <p:spPr>
          <a:xfrm>
            <a:off x="1741394" y="1063776"/>
            <a:ext cx="5688106" cy="33942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pic>
        <p:nvPicPr>
          <p:cNvPr id="638" name="Google Shape;638;p79"/>
          <p:cNvPicPr preferRelativeResize="0"/>
          <p:nvPr/>
        </p:nvPicPr>
        <p:blipFill rotWithShape="1">
          <a:blip r:embed="rId3">
            <a:alphaModFix/>
          </a:blip>
          <a:srcRect/>
          <a:stretch/>
        </p:blipFill>
        <p:spPr>
          <a:xfrm>
            <a:off x="7086600" y="4594350"/>
            <a:ext cx="1905000" cy="487725"/>
          </a:xfrm>
          <a:prstGeom prst="rect">
            <a:avLst/>
          </a:prstGeom>
          <a:noFill/>
          <a:ln>
            <a:noFill/>
          </a:ln>
        </p:spPr>
      </p:pic>
      <p:sp>
        <p:nvSpPr>
          <p:cNvPr id="639" name="Google Shape;639;p79"/>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000"/>
              <a:buFont typeface="Arial"/>
              <a:buNone/>
            </a:pPr>
            <a:r>
              <a:rPr lang="en-US" sz="2300"/>
              <a:t>Doing the Work and the Experience of Trauma</a:t>
            </a:r>
            <a:endParaRPr sz="3540"/>
          </a:p>
        </p:txBody>
      </p:sp>
      <p:sp>
        <p:nvSpPr>
          <p:cNvPr id="640" name="Google Shape;640;p79"/>
          <p:cNvSpPr txBox="1">
            <a:spLocks noGrp="1"/>
          </p:cNvSpPr>
          <p:nvPr>
            <p:ph type="body" idx="1"/>
          </p:nvPr>
        </p:nvSpPr>
        <p:spPr>
          <a:xfrm>
            <a:off x="457200" y="1200150"/>
            <a:ext cx="4038600" cy="3394200"/>
          </a:xfrm>
          <a:prstGeom prst="rect">
            <a:avLst/>
          </a:prstGeom>
          <a:noFill/>
          <a:ln>
            <a:noFill/>
          </a:ln>
        </p:spPr>
        <p:txBody>
          <a:bodyPr spcFirstLastPara="1" wrap="square" lIns="91425" tIns="45700" rIns="91425" bIns="45700" anchor="t" anchorCtr="0">
            <a:normAutofit/>
          </a:bodyPr>
          <a:lstStyle/>
          <a:p>
            <a:pPr marL="457200" lvl="0" indent="0" algn="l" rtl="0">
              <a:spcBef>
                <a:spcPts val="0"/>
              </a:spcBef>
              <a:spcAft>
                <a:spcPts val="0"/>
              </a:spcAft>
              <a:buNone/>
            </a:pPr>
            <a:endParaRPr sz="1800"/>
          </a:p>
          <a:p>
            <a:pPr marL="0" lvl="0" indent="0" algn="ctr" rtl="0">
              <a:spcBef>
                <a:spcPts val="0"/>
              </a:spcBef>
              <a:spcAft>
                <a:spcPts val="0"/>
              </a:spcAft>
              <a:buClr>
                <a:schemeClr val="dk1"/>
              </a:buClr>
              <a:buSzPts val="1100"/>
              <a:buFont typeface="Arial"/>
              <a:buNone/>
            </a:pPr>
            <a:endParaRPr sz="2500" i="1"/>
          </a:p>
          <a:p>
            <a:pPr marL="0" lvl="0" indent="0" algn="ctr" rtl="0">
              <a:spcBef>
                <a:spcPts val="0"/>
              </a:spcBef>
              <a:spcAft>
                <a:spcPts val="0"/>
              </a:spcAft>
              <a:buClr>
                <a:schemeClr val="dk1"/>
              </a:buClr>
              <a:buSzPts val="3200"/>
              <a:buNone/>
            </a:pPr>
            <a:endParaRPr/>
          </a:p>
        </p:txBody>
      </p:sp>
      <p:sp>
        <p:nvSpPr>
          <p:cNvPr id="641" name="Google Shape;641;p79"/>
          <p:cNvSpPr txBox="1">
            <a:spLocks noGrp="1"/>
          </p:cNvSpPr>
          <p:nvPr>
            <p:ph type="body" idx="2"/>
          </p:nvPr>
        </p:nvSpPr>
        <p:spPr>
          <a:xfrm>
            <a:off x="4648200" y="1200150"/>
            <a:ext cx="4038600" cy="3394200"/>
          </a:xfrm>
          <a:prstGeom prst="rect">
            <a:avLst/>
          </a:prstGeom>
        </p:spPr>
        <p:txBody>
          <a:bodyPr spcFirstLastPara="1" wrap="square" lIns="91425" tIns="45700" rIns="91425" bIns="45700" anchor="t" anchorCtr="0">
            <a:normAutofit/>
          </a:bodyPr>
          <a:lstStyle/>
          <a:p>
            <a:pPr marL="0" lvl="0" indent="0" algn="l" rtl="0">
              <a:spcBef>
                <a:spcPts val="560"/>
              </a:spcBef>
              <a:spcAft>
                <a:spcPts val="0"/>
              </a:spcAft>
              <a:buNone/>
            </a:pPr>
            <a:endParaRPr dirty="0"/>
          </a:p>
        </p:txBody>
      </p:sp>
      <p:pic>
        <p:nvPicPr>
          <p:cNvPr id="3" name="Picture 2">
            <a:extLst>
              <a:ext uri="{FF2B5EF4-FFF2-40B4-BE49-F238E27FC236}">
                <a16:creationId xmlns:a16="http://schemas.microsoft.com/office/drawing/2014/main" id="{8F2AC47A-6AA0-4389-BA02-2581B7CF1AEF}"/>
              </a:ext>
            </a:extLst>
          </p:cNvPr>
          <p:cNvPicPr>
            <a:picLocks noChangeAspect="1"/>
          </p:cNvPicPr>
          <p:nvPr/>
        </p:nvPicPr>
        <p:blipFill>
          <a:blip r:embed="rId4"/>
          <a:stretch>
            <a:fillRect/>
          </a:stretch>
        </p:blipFill>
        <p:spPr>
          <a:xfrm>
            <a:off x="71150" y="951926"/>
            <a:ext cx="4424650" cy="3642424"/>
          </a:xfrm>
          <a:prstGeom prst="rect">
            <a:avLst/>
          </a:prstGeom>
        </p:spPr>
      </p:pic>
      <p:pic>
        <p:nvPicPr>
          <p:cNvPr id="5" name="Picture 4">
            <a:extLst>
              <a:ext uri="{FF2B5EF4-FFF2-40B4-BE49-F238E27FC236}">
                <a16:creationId xmlns:a16="http://schemas.microsoft.com/office/drawing/2014/main" id="{3A4988E8-FD51-46D1-8E78-B73EE94EF53E}"/>
              </a:ext>
            </a:extLst>
          </p:cNvPr>
          <p:cNvPicPr>
            <a:picLocks noChangeAspect="1"/>
          </p:cNvPicPr>
          <p:nvPr/>
        </p:nvPicPr>
        <p:blipFill>
          <a:blip r:embed="rId5"/>
          <a:stretch>
            <a:fillRect/>
          </a:stretch>
        </p:blipFill>
        <p:spPr>
          <a:xfrm>
            <a:off x="4648200" y="1063775"/>
            <a:ext cx="4099112" cy="3582184"/>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649" name="Google Shape;649;p80"/>
          <p:cNvPicPr preferRelativeResize="0"/>
          <p:nvPr/>
        </p:nvPicPr>
        <p:blipFill rotWithShape="1">
          <a:blip r:embed="rId3">
            <a:alphaModFix/>
          </a:blip>
          <a:srcRect/>
          <a:stretch/>
        </p:blipFill>
        <p:spPr>
          <a:xfrm>
            <a:off x="7086600" y="4659405"/>
            <a:ext cx="1904999" cy="437029"/>
          </a:xfrm>
          <a:prstGeom prst="rect">
            <a:avLst/>
          </a:prstGeom>
          <a:noFill/>
          <a:ln>
            <a:noFill/>
          </a:ln>
        </p:spPr>
      </p:pic>
      <p:sp>
        <p:nvSpPr>
          <p:cNvPr id="650" name="Google Shape;650;p80"/>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000"/>
              <a:buFont typeface="Arial"/>
              <a:buNone/>
            </a:pPr>
            <a:r>
              <a:rPr lang="en-US" sz="2000"/>
              <a:t>Doing the Work and the Experience of Trauma: Changing the Narrative</a:t>
            </a:r>
            <a:endParaRPr sz="3240"/>
          </a:p>
        </p:txBody>
      </p:sp>
      <p:sp>
        <p:nvSpPr>
          <p:cNvPr id="651" name="Google Shape;651;p80"/>
          <p:cNvSpPr txBox="1">
            <a:spLocks noGrp="1"/>
          </p:cNvSpPr>
          <p:nvPr>
            <p:ph type="body" idx="1"/>
          </p:nvPr>
        </p:nvSpPr>
        <p:spPr>
          <a:xfrm>
            <a:off x="457200" y="1200150"/>
            <a:ext cx="4038600" cy="3394200"/>
          </a:xfrm>
          <a:prstGeom prst="rect">
            <a:avLst/>
          </a:prstGeom>
          <a:noFill/>
          <a:ln>
            <a:noFill/>
          </a:ln>
        </p:spPr>
        <p:txBody>
          <a:bodyPr spcFirstLastPara="1" wrap="square" lIns="91425" tIns="45700" rIns="91425" bIns="45700" anchor="t" anchorCtr="0">
            <a:normAutofit/>
          </a:bodyPr>
          <a:lstStyle/>
          <a:p>
            <a:pPr marL="457200" lvl="0" indent="0" algn="l" rtl="0">
              <a:spcBef>
                <a:spcPts val="0"/>
              </a:spcBef>
              <a:spcAft>
                <a:spcPts val="0"/>
              </a:spcAft>
              <a:buNone/>
            </a:pPr>
            <a:endParaRPr sz="1800"/>
          </a:p>
          <a:p>
            <a:pPr marL="0" lvl="0" indent="0" algn="ctr" rtl="0">
              <a:spcBef>
                <a:spcPts val="0"/>
              </a:spcBef>
              <a:spcAft>
                <a:spcPts val="0"/>
              </a:spcAft>
              <a:buClr>
                <a:schemeClr val="dk1"/>
              </a:buClr>
              <a:buSzPts val="1100"/>
              <a:buFont typeface="Arial"/>
              <a:buNone/>
            </a:pPr>
            <a:endParaRPr sz="2500" i="1"/>
          </a:p>
          <a:p>
            <a:pPr marL="0" lvl="0" indent="0" algn="ctr" rtl="0">
              <a:spcBef>
                <a:spcPts val="0"/>
              </a:spcBef>
              <a:spcAft>
                <a:spcPts val="0"/>
              </a:spcAft>
              <a:buClr>
                <a:schemeClr val="dk1"/>
              </a:buClr>
              <a:buSzPts val="3200"/>
              <a:buNone/>
            </a:pPr>
            <a:endParaRPr/>
          </a:p>
        </p:txBody>
      </p:sp>
      <p:sp>
        <p:nvSpPr>
          <p:cNvPr id="652" name="Google Shape;652;p80"/>
          <p:cNvSpPr txBox="1">
            <a:spLocks noGrp="1"/>
          </p:cNvSpPr>
          <p:nvPr>
            <p:ph type="body" idx="2"/>
          </p:nvPr>
        </p:nvSpPr>
        <p:spPr>
          <a:xfrm>
            <a:off x="4648200" y="1200150"/>
            <a:ext cx="4038600" cy="3394200"/>
          </a:xfrm>
          <a:prstGeom prst="rect">
            <a:avLst/>
          </a:prstGeom>
        </p:spPr>
        <p:txBody>
          <a:bodyPr spcFirstLastPara="1" wrap="square" lIns="91425" tIns="45700" rIns="91425" bIns="45700" anchor="t" anchorCtr="0">
            <a:normAutofit/>
          </a:bodyPr>
          <a:lstStyle/>
          <a:p>
            <a:pPr marL="0" lvl="0" indent="0" algn="l" rtl="0">
              <a:spcBef>
                <a:spcPts val="560"/>
              </a:spcBef>
              <a:spcAft>
                <a:spcPts val="0"/>
              </a:spcAft>
              <a:buNone/>
            </a:pPr>
            <a:endParaRPr dirty="0"/>
          </a:p>
        </p:txBody>
      </p:sp>
      <p:pic>
        <p:nvPicPr>
          <p:cNvPr id="3" name="Picture 2">
            <a:extLst>
              <a:ext uri="{FF2B5EF4-FFF2-40B4-BE49-F238E27FC236}">
                <a16:creationId xmlns:a16="http://schemas.microsoft.com/office/drawing/2014/main" id="{C35A2C7A-4627-45EB-BE0C-58F81738C3B8}"/>
              </a:ext>
            </a:extLst>
          </p:cNvPr>
          <p:cNvPicPr>
            <a:picLocks noChangeAspect="1"/>
          </p:cNvPicPr>
          <p:nvPr/>
        </p:nvPicPr>
        <p:blipFill>
          <a:blip r:embed="rId4"/>
          <a:stretch>
            <a:fillRect/>
          </a:stretch>
        </p:blipFill>
        <p:spPr>
          <a:xfrm>
            <a:off x="152400" y="1452283"/>
            <a:ext cx="4191000" cy="2339788"/>
          </a:xfrm>
          <a:prstGeom prst="rect">
            <a:avLst/>
          </a:prstGeom>
        </p:spPr>
      </p:pic>
      <p:pic>
        <p:nvPicPr>
          <p:cNvPr id="5" name="Picture 4">
            <a:extLst>
              <a:ext uri="{FF2B5EF4-FFF2-40B4-BE49-F238E27FC236}">
                <a16:creationId xmlns:a16="http://schemas.microsoft.com/office/drawing/2014/main" id="{4584FC8F-0C7C-4337-A2BE-B4A69A61C950}"/>
              </a:ext>
            </a:extLst>
          </p:cNvPr>
          <p:cNvPicPr>
            <a:picLocks noChangeAspect="1"/>
          </p:cNvPicPr>
          <p:nvPr/>
        </p:nvPicPr>
        <p:blipFill>
          <a:blip r:embed="rId5"/>
          <a:stretch>
            <a:fillRect/>
          </a:stretch>
        </p:blipFill>
        <p:spPr>
          <a:xfrm>
            <a:off x="4495800" y="1113780"/>
            <a:ext cx="4414444" cy="354562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pic>
        <p:nvPicPr>
          <p:cNvPr id="660" name="Google Shape;660;p81"/>
          <p:cNvPicPr preferRelativeResize="0"/>
          <p:nvPr/>
        </p:nvPicPr>
        <p:blipFill rotWithShape="1">
          <a:blip r:embed="rId3">
            <a:alphaModFix/>
          </a:blip>
          <a:srcRect/>
          <a:stretch/>
        </p:blipFill>
        <p:spPr>
          <a:xfrm>
            <a:off x="7086600" y="4634081"/>
            <a:ext cx="1904999" cy="376068"/>
          </a:xfrm>
          <a:prstGeom prst="rect">
            <a:avLst/>
          </a:prstGeom>
          <a:noFill/>
          <a:ln>
            <a:noFill/>
          </a:ln>
        </p:spPr>
      </p:pic>
      <p:sp>
        <p:nvSpPr>
          <p:cNvPr id="661" name="Google Shape;661;p81"/>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000"/>
              <a:buFont typeface="Arial"/>
              <a:buNone/>
            </a:pPr>
            <a:r>
              <a:rPr lang="en-US" sz="2500"/>
              <a:t>Changing the Narrative: Building Resilience and Growth</a:t>
            </a:r>
            <a:endParaRPr sz="3740"/>
          </a:p>
        </p:txBody>
      </p:sp>
      <p:sp>
        <p:nvSpPr>
          <p:cNvPr id="662" name="Google Shape;662;p81"/>
          <p:cNvSpPr txBox="1">
            <a:spLocks noGrp="1"/>
          </p:cNvSpPr>
          <p:nvPr>
            <p:ph type="body" idx="1"/>
          </p:nvPr>
        </p:nvSpPr>
        <p:spPr>
          <a:xfrm>
            <a:off x="457200" y="1200150"/>
            <a:ext cx="4038600" cy="3394200"/>
          </a:xfrm>
          <a:prstGeom prst="rect">
            <a:avLst/>
          </a:prstGeom>
          <a:noFill/>
          <a:ln>
            <a:noFill/>
          </a:ln>
        </p:spPr>
        <p:txBody>
          <a:bodyPr spcFirstLastPara="1" wrap="square" lIns="91425" tIns="45700" rIns="91425" bIns="45700" anchor="t" anchorCtr="0">
            <a:normAutofit/>
          </a:bodyPr>
          <a:lstStyle/>
          <a:p>
            <a:pPr marL="457200" lvl="0" indent="0" algn="l" rtl="0">
              <a:spcBef>
                <a:spcPts val="0"/>
              </a:spcBef>
              <a:spcAft>
                <a:spcPts val="0"/>
              </a:spcAft>
              <a:buNone/>
            </a:pPr>
            <a:endParaRPr sz="1800"/>
          </a:p>
          <a:p>
            <a:pPr marL="0" lvl="0" indent="0" algn="ctr" rtl="0">
              <a:spcBef>
                <a:spcPts val="0"/>
              </a:spcBef>
              <a:spcAft>
                <a:spcPts val="0"/>
              </a:spcAft>
              <a:buClr>
                <a:schemeClr val="dk1"/>
              </a:buClr>
              <a:buSzPts val="1100"/>
              <a:buFont typeface="Arial"/>
              <a:buNone/>
            </a:pPr>
            <a:endParaRPr sz="2500" i="1"/>
          </a:p>
          <a:p>
            <a:pPr marL="0" lvl="0" indent="0" algn="ctr" rtl="0">
              <a:spcBef>
                <a:spcPts val="0"/>
              </a:spcBef>
              <a:spcAft>
                <a:spcPts val="0"/>
              </a:spcAft>
              <a:buClr>
                <a:schemeClr val="dk1"/>
              </a:buClr>
              <a:buSzPts val="3200"/>
              <a:buNone/>
            </a:pPr>
            <a:endParaRPr/>
          </a:p>
        </p:txBody>
      </p:sp>
      <p:sp>
        <p:nvSpPr>
          <p:cNvPr id="663" name="Google Shape;663;p81"/>
          <p:cNvSpPr txBox="1">
            <a:spLocks noGrp="1"/>
          </p:cNvSpPr>
          <p:nvPr>
            <p:ph type="body" idx="2"/>
          </p:nvPr>
        </p:nvSpPr>
        <p:spPr>
          <a:xfrm>
            <a:off x="4648200" y="1200150"/>
            <a:ext cx="4038600" cy="3394200"/>
          </a:xfrm>
          <a:prstGeom prst="rect">
            <a:avLst/>
          </a:prstGeom>
        </p:spPr>
        <p:txBody>
          <a:bodyPr spcFirstLastPara="1" wrap="square" lIns="91425" tIns="45700" rIns="91425" bIns="45700" anchor="t" anchorCtr="0">
            <a:normAutofit/>
          </a:bodyPr>
          <a:lstStyle/>
          <a:p>
            <a:pPr marL="0" lvl="0" indent="0" algn="l" rtl="0">
              <a:spcBef>
                <a:spcPts val="560"/>
              </a:spcBef>
              <a:spcAft>
                <a:spcPts val="0"/>
              </a:spcAft>
              <a:buNone/>
            </a:pPr>
            <a:endParaRPr dirty="0"/>
          </a:p>
        </p:txBody>
      </p:sp>
      <p:pic>
        <p:nvPicPr>
          <p:cNvPr id="3" name="Picture 2">
            <a:extLst>
              <a:ext uri="{FF2B5EF4-FFF2-40B4-BE49-F238E27FC236}">
                <a16:creationId xmlns:a16="http://schemas.microsoft.com/office/drawing/2014/main" id="{C2702C9E-6FDC-49F4-A501-AEF5B44A185E}"/>
              </a:ext>
            </a:extLst>
          </p:cNvPr>
          <p:cNvPicPr>
            <a:picLocks noChangeAspect="1"/>
          </p:cNvPicPr>
          <p:nvPr/>
        </p:nvPicPr>
        <p:blipFill>
          <a:blip r:embed="rId4">
            <a:lum bright="-20000"/>
          </a:blip>
          <a:stretch>
            <a:fillRect/>
          </a:stretch>
        </p:blipFill>
        <p:spPr>
          <a:xfrm>
            <a:off x="457200" y="1126517"/>
            <a:ext cx="3750197" cy="3444815"/>
          </a:xfrm>
          <a:prstGeom prst="rect">
            <a:avLst/>
          </a:prstGeom>
        </p:spPr>
      </p:pic>
      <p:pic>
        <p:nvPicPr>
          <p:cNvPr id="5" name="Picture 4">
            <a:extLst>
              <a:ext uri="{FF2B5EF4-FFF2-40B4-BE49-F238E27FC236}">
                <a16:creationId xmlns:a16="http://schemas.microsoft.com/office/drawing/2014/main" id="{E1C0DEC9-09AB-468A-9777-4622593993F0}"/>
              </a:ext>
            </a:extLst>
          </p:cNvPr>
          <p:cNvPicPr>
            <a:picLocks noChangeAspect="1"/>
          </p:cNvPicPr>
          <p:nvPr/>
        </p:nvPicPr>
        <p:blipFill>
          <a:blip r:embed="rId5"/>
          <a:stretch>
            <a:fillRect/>
          </a:stretch>
        </p:blipFill>
        <p:spPr>
          <a:xfrm>
            <a:off x="4495799" y="1103499"/>
            <a:ext cx="4592851" cy="3530581"/>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pic>
        <p:nvPicPr>
          <p:cNvPr id="671" name="Google Shape;671;p82"/>
          <p:cNvPicPr preferRelativeResize="0"/>
          <p:nvPr/>
        </p:nvPicPr>
        <p:blipFill rotWithShape="1">
          <a:blip r:embed="rId3">
            <a:alphaModFix/>
          </a:blip>
          <a:srcRect/>
          <a:stretch/>
        </p:blipFill>
        <p:spPr>
          <a:xfrm>
            <a:off x="7086600" y="4634081"/>
            <a:ext cx="1904999" cy="376068"/>
          </a:xfrm>
          <a:prstGeom prst="rect">
            <a:avLst/>
          </a:prstGeom>
          <a:noFill/>
          <a:ln>
            <a:noFill/>
          </a:ln>
        </p:spPr>
      </p:pic>
      <p:sp>
        <p:nvSpPr>
          <p:cNvPr id="672" name="Google Shape;672;p82"/>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000"/>
              <a:buFont typeface="Arial"/>
              <a:buNone/>
            </a:pPr>
            <a:r>
              <a:rPr lang="en-US" sz="1800"/>
              <a:t>Changing the Narrative: What Can you Do in Your Practice or Organization?</a:t>
            </a:r>
            <a:endParaRPr sz="3040"/>
          </a:p>
        </p:txBody>
      </p:sp>
      <p:sp>
        <p:nvSpPr>
          <p:cNvPr id="673" name="Google Shape;673;p82"/>
          <p:cNvSpPr txBox="1">
            <a:spLocks noGrp="1"/>
          </p:cNvSpPr>
          <p:nvPr>
            <p:ph type="body" idx="1"/>
          </p:nvPr>
        </p:nvSpPr>
        <p:spPr>
          <a:xfrm>
            <a:off x="457200" y="1200150"/>
            <a:ext cx="4038600" cy="3394200"/>
          </a:xfrm>
          <a:prstGeom prst="rect">
            <a:avLst/>
          </a:prstGeom>
          <a:noFill/>
          <a:ln>
            <a:noFill/>
          </a:ln>
        </p:spPr>
        <p:txBody>
          <a:bodyPr spcFirstLastPara="1" wrap="square" lIns="91425" tIns="45700" rIns="91425" bIns="45700" anchor="t" anchorCtr="0">
            <a:normAutofit/>
          </a:bodyPr>
          <a:lstStyle/>
          <a:p>
            <a:pPr marL="457200" lvl="0" indent="0" algn="l" rtl="0">
              <a:spcBef>
                <a:spcPts val="0"/>
              </a:spcBef>
              <a:spcAft>
                <a:spcPts val="0"/>
              </a:spcAft>
              <a:buNone/>
            </a:pPr>
            <a:endParaRPr sz="1800"/>
          </a:p>
          <a:p>
            <a:pPr marL="0" lvl="0" indent="0" algn="ctr" rtl="0">
              <a:spcBef>
                <a:spcPts val="0"/>
              </a:spcBef>
              <a:spcAft>
                <a:spcPts val="0"/>
              </a:spcAft>
              <a:buClr>
                <a:schemeClr val="dk1"/>
              </a:buClr>
              <a:buSzPts val="1100"/>
              <a:buFont typeface="Arial"/>
              <a:buNone/>
            </a:pPr>
            <a:endParaRPr sz="2500" i="1"/>
          </a:p>
          <a:p>
            <a:pPr marL="0" lvl="0" indent="0" algn="ctr" rtl="0">
              <a:spcBef>
                <a:spcPts val="0"/>
              </a:spcBef>
              <a:spcAft>
                <a:spcPts val="0"/>
              </a:spcAft>
              <a:buClr>
                <a:schemeClr val="dk1"/>
              </a:buClr>
              <a:buSzPts val="3200"/>
              <a:buNone/>
            </a:pPr>
            <a:endParaRPr/>
          </a:p>
        </p:txBody>
      </p:sp>
      <p:sp>
        <p:nvSpPr>
          <p:cNvPr id="674" name="Google Shape;674;p82"/>
          <p:cNvSpPr txBox="1">
            <a:spLocks noGrp="1"/>
          </p:cNvSpPr>
          <p:nvPr>
            <p:ph type="body" idx="2"/>
          </p:nvPr>
        </p:nvSpPr>
        <p:spPr>
          <a:xfrm>
            <a:off x="4648200" y="1200150"/>
            <a:ext cx="4038600" cy="3394200"/>
          </a:xfrm>
          <a:prstGeom prst="rect">
            <a:avLst/>
          </a:prstGeom>
        </p:spPr>
        <p:txBody>
          <a:bodyPr spcFirstLastPara="1" wrap="square" lIns="91425" tIns="45700" rIns="91425" bIns="45700" anchor="t" anchorCtr="0">
            <a:normAutofit/>
          </a:bodyPr>
          <a:lstStyle/>
          <a:p>
            <a:pPr marL="0" lvl="0" indent="0" algn="l" rtl="0">
              <a:spcBef>
                <a:spcPts val="560"/>
              </a:spcBef>
              <a:spcAft>
                <a:spcPts val="0"/>
              </a:spcAft>
              <a:buNone/>
            </a:pPr>
            <a:endParaRPr dirty="0"/>
          </a:p>
        </p:txBody>
      </p:sp>
      <p:pic>
        <p:nvPicPr>
          <p:cNvPr id="3" name="Picture 2">
            <a:extLst>
              <a:ext uri="{FF2B5EF4-FFF2-40B4-BE49-F238E27FC236}">
                <a16:creationId xmlns:a16="http://schemas.microsoft.com/office/drawing/2014/main" id="{5A7ACEBA-001F-4B8C-BA30-32204A316D2E}"/>
              </a:ext>
            </a:extLst>
          </p:cNvPr>
          <p:cNvPicPr>
            <a:picLocks noChangeAspect="1"/>
          </p:cNvPicPr>
          <p:nvPr/>
        </p:nvPicPr>
        <p:blipFill>
          <a:blip r:embed="rId4"/>
          <a:stretch>
            <a:fillRect/>
          </a:stretch>
        </p:blipFill>
        <p:spPr>
          <a:xfrm>
            <a:off x="289976" y="1063776"/>
            <a:ext cx="4282024" cy="3530574"/>
          </a:xfrm>
          <a:prstGeom prst="rect">
            <a:avLst/>
          </a:prstGeom>
        </p:spPr>
      </p:pic>
      <p:pic>
        <p:nvPicPr>
          <p:cNvPr id="5" name="Picture 4">
            <a:extLst>
              <a:ext uri="{FF2B5EF4-FFF2-40B4-BE49-F238E27FC236}">
                <a16:creationId xmlns:a16="http://schemas.microsoft.com/office/drawing/2014/main" id="{0B669C90-EE68-4910-AAB0-E69C3A0774DD}"/>
              </a:ext>
            </a:extLst>
          </p:cNvPr>
          <p:cNvPicPr>
            <a:picLocks noChangeAspect="1"/>
          </p:cNvPicPr>
          <p:nvPr/>
        </p:nvPicPr>
        <p:blipFill>
          <a:blip r:embed="rId5"/>
          <a:stretch>
            <a:fillRect/>
          </a:stretch>
        </p:blipFill>
        <p:spPr>
          <a:xfrm>
            <a:off x="4648200" y="1063775"/>
            <a:ext cx="4398328" cy="3570306"/>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83"/>
          <p:cNvSpPr txBox="1"/>
          <p:nvPr/>
        </p:nvSpPr>
        <p:spPr>
          <a:xfrm>
            <a:off x="457200" y="1809750"/>
            <a:ext cx="45720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Arial"/>
              <a:buNone/>
            </a:pPr>
            <a:r>
              <a:rPr lang="en-US" sz="4000" b="1" i="0" u="none" strike="noStrike" cap="none">
                <a:solidFill>
                  <a:srgbClr val="FFFFFF"/>
                </a:solidFill>
                <a:latin typeface="Arial"/>
                <a:ea typeface="Arial"/>
                <a:cs typeface="Arial"/>
                <a:sym typeface="Arial"/>
              </a:rPr>
              <a:t>Section Title – Arial Bold</a:t>
            </a:r>
            <a:endParaRPr/>
          </a:p>
        </p:txBody>
      </p:sp>
      <p:sp>
        <p:nvSpPr>
          <p:cNvPr id="682" name="Google Shape;682;p83"/>
          <p:cNvSpPr txBox="1">
            <a:spLocks noGrp="1"/>
          </p:cNvSpPr>
          <p:nvPr>
            <p:ph type="title"/>
          </p:nvPr>
        </p:nvSpPr>
        <p:spPr>
          <a:xfrm>
            <a:off x="457200" y="291725"/>
            <a:ext cx="8229600" cy="598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sz="2400"/>
              <a:t>SUD Among Physicians: Summary and Recommendations</a:t>
            </a:r>
            <a:endParaRPr sz="2400"/>
          </a:p>
        </p:txBody>
      </p:sp>
      <p:sp>
        <p:nvSpPr>
          <p:cNvPr id="683" name="Google Shape;683;p83"/>
          <p:cNvSpPr txBox="1">
            <a:spLocks noGrp="1"/>
          </p:cNvSpPr>
          <p:nvPr>
            <p:ph type="body" idx="1"/>
          </p:nvPr>
        </p:nvSpPr>
        <p:spPr>
          <a:xfrm>
            <a:off x="457200" y="685800"/>
            <a:ext cx="8229600" cy="4258100"/>
          </a:xfrm>
          <a:prstGeom prst="rect">
            <a:avLst/>
          </a:prstGeom>
          <a:noFill/>
          <a:ln>
            <a:noFill/>
          </a:ln>
        </p:spPr>
        <p:txBody>
          <a:bodyPr spcFirstLastPara="1" wrap="square" lIns="91425" tIns="45700" rIns="91425" bIns="45700" anchor="t" anchorCtr="0">
            <a:noAutofit/>
          </a:bodyPr>
          <a:lstStyle/>
          <a:p>
            <a:pPr marL="457200" lvl="0" indent="-292100" algn="l" rtl="0">
              <a:lnSpc>
                <a:spcPct val="162500"/>
              </a:lnSpc>
              <a:spcBef>
                <a:spcPts val="1200"/>
              </a:spcBef>
              <a:spcAft>
                <a:spcPts val="0"/>
              </a:spcAft>
              <a:buSzPts val="1000"/>
              <a:buChar char="•"/>
            </a:pPr>
            <a:r>
              <a:rPr lang="en-US" sz="1000" dirty="0">
                <a:solidFill>
                  <a:srgbClr val="232323"/>
                </a:solidFill>
                <a:highlight>
                  <a:srgbClr val="FFFFFF"/>
                </a:highlight>
              </a:rPr>
              <a:t>Physician impairment refers to the inability to practice according to accepted standards as a result of a medical or psychiatric issue, most prominently due to substance use and/or a substance use disorder (SUD). </a:t>
            </a:r>
            <a:endParaRPr sz="1000" dirty="0">
              <a:solidFill>
                <a:srgbClr val="232323"/>
              </a:solidFill>
              <a:highlight>
                <a:srgbClr val="FFFFFF"/>
              </a:highlight>
            </a:endParaRPr>
          </a:p>
          <a:p>
            <a:pPr marL="457200" lvl="0" indent="-292100" algn="l" rtl="0">
              <a:lnSpc>
                <a:spcPct val="162500"/>
              </a:lnSpc>
              <a:spcBef>
                <a:spcPts val="0"/>
              </a:spcBef>
              <a:spcAft>
                <a:spcPts val="0"/>
              </a:spcAft>
              <a:buSzPts val="1000"/>
              <a:buChar char="•"/>
            </a:pPr>
            <a:r>
              <a:rPr lang="en-US" sz="1000" dirty="0">
                <a:solidFill>
                  <a:srgbClr val="232323"/>
                </a:solidFill>
                <a:highlight>
                  <a:srgbClr val="FFFFFF"/>
                </a:highlight>
              </a:rPr>
              <a:t>At least in the United States, physicians have similar rates of SUD as the general population in the United States, but higher rates of prescription drug misuse. Alcohol is the most frequently misused substance among physicians treated in physician health programs (PHPs). Anesthesiologists have higher reported rates of opioid misuse compared with other clinical specialties.</a:t>
            </a:r>
            <a:endParaRPr sz="1000" dirty="0">
              <a:solidFill>
                <a:srgbClr val="232323"/>
              </a:solidFill>
              <a:highlight>
                <a:srgbClr val="FFFFFF"/>
              </a:highlight>
            </a:endParaRPr>
          </a:p>
          <a:p>
            <a:pPr marL="457200" lvl="0" indent="-292100" algn="l" rtl="0">
              <a:lnSpc>
                <a:spcPct val="162500"/>
              </a:lnSpc>
              <a:spcBef>
                <a:spcPts val="0"/>
              </a:spcBef>
              <a:spcAft>
                <a:spcPts val="0"/>
              </a:spcAft>
              <a:buSzPts val="1000"/>
              <a:buChar char="•"/>
            </a:pPr>
            <a:r>
              <a:rPr lang="en-US" sz="1000" dirty="0">
                <a:solidFill>
                  <a:srgbClr val="232323"/>
                </a:solidFill>
                <a:highlight>
                  <a:srgbClr val="FFFFFF"/>
                </a:highlight>
              </a:rPr>
              <a:t>Clinical manifestations of SUD in physicians include changes in mood/affect; decreased productivity; increased mistakes; inconsistent hours; complaints from patients, colleagues, or supervisors; lawsuits; evidence of diversion; and deterioration in the physician’s appearance and physical health.</a:t>
            </a:r>
            <a:endParaRPr sz="1000" dirty="0">
              <a:solidFill>
                <a:srgbClr val="232323"/>
              </a:solidFill>
              <a:highlight>
                <a:srgbClr val="FFFFFF"/>
              </a:highlight>
            </a:endParaRPr>
          </a:p>
          <a:p>
            <a:pPr marL="457200" lvl="0" indent="-292100" algn="l" rtl="0">
              <a:lnSpc>
                <a:spcPct val="162500"/>
              </a:lnSpc>
              <a:spcBef>
                <a:spcPts val="0"/>
              </a:spcBef>
              <a:spcAft>
                <a:spcPts val="0"/>
              </a:spcAft>
              <a:buSzPts val="1000"/>
              <a:buFont typeface="Calibri"/>
              <a:buChar char="•"/>
            </a:pPr>
            <a:r>
              <a:rPr lang="en-US" sz="1000" dirty="0">
                <a:solidFill>
                  <a:srgbClr val="232323"/>
                </a:solidFill>
                <a:highlight>
                  <a:srgbClr val="FFFFFF"/>
                </a:highlight>
              </a:rPr>
              <a:t>Reports identifying physicians with active SUD to a PHP or medical board come from many sources, including patients, families, hospital staff, coworkers, peers, and the legal system. </a:t>
            </a:r>
            <a:r>
              <a:rPr lang="en-US" sz="1000" b="1" i="1" dirty="0">
                <a:solidFill>
                  <a:srgbClr val="232323"/>
                </a:solidFill>
                <a:highlight>
                  <a:srgbClr val="FFFFFF"/>
                </a:highlight>
              </a:rPr>
              <a:t>Physicians have a duty to patients and to their profession to report impaired physicians and to assist those with active SUD who are not yet impaired. In the United States, nearly all states (47 states and the District of Columbia) in the United States have legal requirements that physicians report impaired colleagues. </a:t>
            </a:r>
            <a:endParaRPr sz="1000" b="1" i="1" dirty="0">
              <a:solidFill>
                <a:srgbClr val="232323"/>
              </a:solidFill>
              <a:highlight>
                <a:srgbClr val="FFFFFF"/>
              </a:highlight>
            </a:endParaRPr>
          </a:p>
          <a:p>
            <a:pPr marL="457200" lvl="0" indent="-292100" algn="l" rtl="0">
              <a:lnSpc>
                <a:spcPct val="162500"/>
              </a:lnSpc>
              <a:spcBef>
                <a:spcPts val="0"/>
              </a:spcBef>
              <a:spcAft>
                <a:spcPts val="0"/>
              </a:spcAft>
              <a:buSzPts val="1000"/>
              <a:buChar char="•"/>
            </a:pPr>
            <a:r>
              <a:rPr lang="en-US" sz="1000" dirty="0">
                <a:solidFill>
                  <a:srgbClr val="232323"/>
                </a:solidFill>
                <a:highlight>
                  <a:srgbClr val="FFFFFF"/>
                </a:highlight>
              </a:rPr>
              <a:t>Stigma towards substance use, SUD, people who use drugs (PWUD), and substances themselves contributes to the stigma towards physicians with substance use or SUD and their ability and willingness to seek care.</a:t>
            </a:r>
            <a:endParaRPr sz="1000" dirty="0">
              <a:solidFill>
                <a:srgbClr val="232323"/>
              </a:solidFill>
              <a:highlight>
                <a:srgbClr val="FFFFFF"/>
              </a:highlight>
            </a:endParaRPr>
          </a:p>
          <a:p>
            <a:pPr marL="457200" lvl="0" indent="-292100" algn="l" rtl="0">
              <a:lnSpc>
                <a:spcPct val="162500"/>
              </a:lnSpc>
              <a:spcBef>
                <a:spcPts val="0"/>
              </a:spcBef>
              <a:spcAft>
                <a:spcPts val="0"/>
              </a:spcAft>
              <a:buClr>
                <a:srgbClr val="232323"/>
              </a:buClr>
              <a:buSzPts val="1000"/>
              <a:buChar char="•"/>
            </a:pPr>
            <a:r>
              <a:rPr lang="en-US" sz="1000" dirty="0">
                <a:solidFill>
                  <a:srgbClr val="232323"/>
                </a:solidFill>
                <a:highlight>
                  <a:srgbClr val="FFFFFF"/>
                </a:highlight>
              </a:rPr>
              <a:t>Trauma due to COVID-19 has contributed to an increase in mental health symptoms, substance use, and                                    burnout among physicians. We have a responsibility to promote and support wellbeing, resilience,  and growth.</a:t>
            </a:r>
            <a:endParaRPr sz="1000" dirty="0">
              <a:solidFill>
                <a:srgbClr val="232323"/>
              </a:solidFill>
              <a:highlight>
                <a:srgbClr val="FFFFFF"/>
              </a:highlight>
            </a:endParaRPr>
          </a:p>
          <a:p>
            <a:pPr marL="0" lvl="0" indent="0" algn="l" rtl="0">
              <a:lnSpc>
                <a:spcPct val="162500"/>
              </a:lnSpc>
              <a:spcBef>
                <a:spcPts val="1200"/>
              </a:spcBef>
              <a:spcAft>
                <a:spcPts val="0"/>
              </a:spcAft>
              <a:buNone/>
            </a:pPr>
            <a:endParaRPr sz="900" dirty="0">
              <a:solidFill>
                <a:srgbClr val="232323"/>
              </a:solidFill>
              <a:highlight>
                <a:srgbClr val="FFFFFF"/>
              </a:highlight>
            </a:endParaRPr>
          </a:p>
          <a:p>
            <a:pPr marL="0" lvl="0" indent="0" algn="l" rtl="0">
              <a:spcBef>
                <a:spcPts val="1200"/>
              </a:spcBef>
              <a:spcAft>
                <a:spcPts val="0"/>
              </a:spcAft>
              <a:buClr>
                <a:schemeClr val="dk1"/>
              </a:buClr>
              <a:buSzPts val="3200"/>
              <a:buNone/>
            </a:pPr>
            <a:endParaRPr sz="900" dirty="0">
              <a:solidFill>
                <a:srgbClr val="000000"/>
              </a:solidFill>
              <a:latin typeface="Calibri"/>
              <a:ea typeface="Calibri"/>
              <a:cs typeface="Calibri"/>
              <a:sym typeface="Calibri"/>
            </a:endParaRPr>
          </a:p>
        </p:txBody>
      </p:sp>
      <p:pic>
        <p:nvPicPr>
          <p:cNvPr id="684" name="Google Shape;684;p83"/>
          <p:cNvPicPr preferRelativeResize="0"/>
          <p:nvPr/>
        </p:nvPicPr>
        <p:blipFill rotWithShape="1">
          <a:blip r:embed="rId3">
            <a:alphaModFix/>
          </a:blip>
          <a:srcRect/>
          <a:stretch/>
        </p:blipFill>
        <p:spPr>
          <a:xfrm>
            <a:off x="7239000" y="4400550"/>
            <a:ext cx="1752599" cy="685799"/>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84"/>
          <p:cNvSpPr txBox="1"/>
          <p:nvPr/>
        </p:nvSpPr>
        <p:spPr>
          <a:xfrm>
            <a:off x="152400" y="438150"/>
            <a:ext cx="86868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002D73"/>
                </a:solidFill>
                <a:latin typeface="Arial"/>
                <a:ea typeface="Arial"/>
                <a:cs typeface="Arial"/>
                <a:sym typeface="Arial"/>
              </a:rPr>
              <a:t>Questions?</a:t>
            </a:r>
            <a:endParaRPr/>
          </a:p>
        </p:txBody>
      </p:sp>
      <p:sp>
        <p:nvSpPr>
          <p:cNvPr id="690" name="Google Shape;690;p84"/>
          <p:cNvSpPr txBox="1"/>
          <p:nvPr/>
        </p:nvSpPr>
        <p:spPr>
          <a:xfrm>
            <a:off x="152400" y="1352550"/>
            <a:ext cx="8763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646569"/>
                </a:solidFill>
                <a:latin typeface="Arial"/>
                <a:ea typeface="Arial"/>
                <a:cs typeface="Arial"/>
                <a:sym typeface="Arial"/>
              </a:rPr>
              <a:t>Kelly.Ramsey@oasas.ny.gov</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a:t>Pathophysiology of SUD</a:t>
            </a:r>
            <a:endParaRPr/>
          </a:p>
        </p:txBody>
      </p:sp>
      <p:pic>
        <p:nvPicPr>
          <p:cNvPr id="162" name="Google Shape;162;p25"/>
          <p:cNvPicPr preferRelativeResize="0">
            <a:picLocks noGrp="1"/>
          </p:cNvPicPr>
          <p:nvPr>
            <p:ph type="body" idx="1"/>
          </p:nvPr>
        </p:nvPicPr>
        <p:blipFill rotWithShape="1">
          <a:blip r:embed="rId3">
            <a:alphaModFix/>
          </a:blip>
          <a:srcRect/>
          <a:stretch/>
        </p:blipFill>
        <p:spPr>
          <a:xfrm>
            <a:off x="2817074" y="1200150"/>
            <a:ext cx="3509851" cy="3394075"/>
          </a:xfrm>
          <a:prstGeom prst="rect">
            <a:avLst/>
          </a:prstGeom>
          <a:noFill/>
          <a:ln>
            <a:noFill/>
          </a:ln>
        </p:spPr>
      </p:pic>
      <p:pic>
        <p:nvPicPr>
          <p:cNvPr id="163" name="Google Shape;163;p25"/>
          <p:cNvPicPr preferRelativeResize="0"/>
          <p:nvPr/>
        </p:nvPicPr>
        <p:blipFill rotWithShape="1">
          <a:blip r:embed="rId4">
            <a:alphaModFix/>
          </a:blip>
          <a:srcRect/>
          <a:stretch/>
        </p:blipFill>
        <p:spPr>
          <a:xfrm>
            <a:off x="6934200" y="4476750"/>
            <a:ext cx="2057399" cy="6095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xfrm>
            <a:off x="457200" y="368500"/>
            <a:ext cx="8229600" cy="6951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Arial"/>
              <a:buNone/>
            </a:pPr>
            <a:r>
              <a:rPr lang="en-US"/>
              <a:t>Diagnosis of SUD</a:t>
            </a:r>
            <a:endParaRPr/>
          </a:p>
        </p:txBody>
      </p:sp>
      <p:sp>
        <p:nvSpPr>
          <p:cNvPr id="170" name="Google Shape;170;p26"/>
          <p:cNvSpPr txBox="1">
            <a:spLocks noGrp="1"/>
          </p:cNvSpPr>
          <p:nvPr>
            <p:ph type="body" idx="1"/>
          </p:nvPr>
        </p:nvSpPr>
        <p:spPr>
          <a:xfrm>
            <a:off x="457200" y="1197600"/>
            <a:ext cx="8229600" cy="3279300"/>
          </a:xfrm>
          <a:prstGeom prst="rect">
            <a:avLst/>
          </a:prstGeom>
          <a:noFill/>
          <a:ln>
            <a:noFill/>
          </a:ln>
        </p:spPr>
        <p:txBody>
          <a:bodyPr spcFirstLastPara="1" wrap="square" lIns="91425" tIns="45700" rIns="91425" bIns="45700" anchor="t" anchorCtr="0">
            <a:normAutofit fontScale="25000" lnSpcReduction="20000"/>
          </a:bodyPr>
          <a:lstStyle/>
          <a:p>
            <a:pPr marL="342900" lvl="0" indent="-331722" algn="l" rtl="0">
              <a:lnSpc>
                <a:spcPct val="110000"/>
              </a:lnSpc>
              <a:spcBef>
                <a:spcPts val="0"/>
              </a:spcBef>
              <a:spcAft>
                <a:spcPts val="0"/>
              </a:spcAft>
              <a:buClr>
                <a:schemeClr val="dk1"/>
              </a:buClr>
              <a:buSzPct val="100000"/>
              <a:buChar char="•"/>
            </a:pPr>
            <a:r>
              <a:rPr lang="en-US" sz="4575" i="1" u="sng"/>
              <a:t>DSM-5 Criteria</a:t>
            </a:r>
            <a:r>
              <a:rPr lang="en-US" sz="4575"/>
              <a:t>: at least 2 criteria met within a 12-month period</a:t>
            </a:r>
            <a:endParaRPr sz="4575"/>
          </a:p>
          <a:p>
            <a:pPr marL="342900" lvl="0" indent="-331722" algn="l" rtl="0">
              <a:lnSpc>
                <a:spcPct val="110000"/>
              </a:lnSpc>
              <a:spcBef>
                <a:spcPts val="264"/>
              </a:spcBef>
              <a:spcAft>
                <a:spcPts val="0"/>
              </a:spcAft>
              <a:buClr>
                <a:schemeClr val="dk1"/>
              </a:buClr>
              <a:buSzPct val="100000"/>
              <a:buChar char="•"/>
            </a:pPr>
            <a:r>
              <a:rPr lang="en-US" sz="4575"/>
              <a:t>Physiology:</a:t>
            </a:r>
            <a:endParaRPr sz="4575"/>
          </a:p>
          <a:p>
            <a:pPr marL="742950" lvl="1" indent="-292035" algn="l" rtl="0">
              <a:lnSpc>
                <a:spcPct val="110000"/>
              </a:lnSpc>
              <a:spcBef>
                <a:spcPts val="209"/>
              </a:spcBef>
              <a:spcAft>
                <a:spcPts val="0"/>
              </a:spcAft>
              <a:buClr>
                <a:schemeClr val="dk1"/>
              </a:buClr>
              <a:buSzPct val="100000"/>
              <a:buChar char="–"/>
            </a:pPr>
            <a:r>
              <a:rPr lang="en-US" sz="4575"/>
              <a:t>Tolerance: using more for the same effect or less effect with the same amount </a:t>
            </a:r>
            <a:endParaRPr sz="4575"/>
          </a:p>
          <a:p>
            <a:pPr marL="742950" lvl="1" indent="-292035" algn="l" rtl="0">
              <a:lnSpc>
                <a:spcPct val="110000"/>
              </a:lnSpc>
              <a:spcBef>
                <a:spcPts val="209"/>
              </a:spcBef>
              <a:spcAft>
                <a:spcPts val="0"/>
              </a:spcAft>
              <a:buClr>
                <a:schemeClr val="dk1"/>
              </a:buClr>
              <a:buSzPct val="100000"/>
              <a:buChar char="–"/>
            </a:pPr>
            <a:r>
              <a:rPr lang="en-US" sz="4575"/>
              <a:t>Withdrawal: characteristic withdrawal syndrome or similar substance taken to avoid withdrawal symptoms</a:t>
            </a:r>
            <a:endParaRPr sz="4575"/>
          </a:p>
          <a:p>
            <a:pPr marL="342900" lvl="0" indent="-331722" algn="l" rtl="0">
              <a:lnSpc>
                <a:spcPct val="110000"/>
              </a:lnSpc>
              <a:spcBef>
                <a:spcPts val="264"/>
              </a:spcBef>
              <a:spcAft>
                <a:spcPts val="0"/>
              </a:spcAft>
              <a:buClr>
                <a:schemeClr val="dk1"/>
              </a:buClr>
              <a:buSzPct val="100000"/>
              <a:buChar char="•"/>
            </a:pPr>
            <a:r>
              <a:rPr lang="en-US" sz="4575"/>
              <a:t>The Core Problem of SUD:</a:t>
            </a:r>
            <a:endParaRPr sz="4575"/>
          </a:p>
          <a:p>
            <a:pPr marL="742950" lvl="1" indent="-292035" algn="l" rtl="0">
              <a:lnSpc>
                <a:spcPct val="110000"/>
              </a:lnSpc>
              <a:spcBef>
                <a:spcPts val="209"/>
              </a:spcBef>
              <a:spcAft>
                <a:spcPts val="0"/>
              </a:spcAft>
              <a:buClr>
                <a:schemeClr val="dk1"/>
              </a:buClr>
              <a:buSzPct val="100000"/>
              <a:buChar char="–"/>
            </a:pPr>
            <a:r>
              <a:rPr lang="en-US" sz="4575"/>
              <a:t>Knowledge of adverse consequences, yet continued use</a:t>
            </a:r>
            <a:endParaRPr sz="4575"/>
          </a:p>
          <a:p>
            <a:pPr marL="342900" lvl="0" indent="-331722" algn="l" rtl="0">
              <a:lnSpc>
                <a:spcPct val="110000"/>
              </a:lnSpc>
              <a:spcBef>
                <a:spcPts val="264"/>
              </a:spcBef>
              <a:spcAft>
                <a:spcPts val="0"/>
              </a:spcAft>
              <a:buClr>
                <a:schemeClr val="dk1"/>
              </a:buClr>
              <a:buSzPct val="100000"/>
              <a:buChar char="•"/>
            </a:pPr>
            <a:r>
              <a:rPr lang="en-US" sz="4575"/>
              <a:t>Internal Preoccupation:</a:t>
            </a:r>
            <a:endParaRPr sz="4575"/>
          </a:p>
          <a:p>
            <a:pPr marL="742950" lvl="1" indent="-292035" algn="l" rtl="0">
              <a:lnSpc>
                <a:spcPct val="110000"/>
              </a:lnSpc>
              <a:spcBef>
                <a:spcPts val="209"/>
              </a:spcBef>
              <a:spcAft>
                <a:spcPts val="0"/>
              </a:spcAft>
              <a:buClr>
                <a:schemeClr val="dk1"/>
              </a:buClr>
              <a:buSzPct val="100000"/>
              <a:buChar char="–"/>
            </a:pPr>
            <a:r>
              <a:rPr lang="en-US" sz="4575"/>
              <a:t>Desire to cut down on use or unsuccessful attempts to stop using</a:t>
            </a:r>
            <a:endParaRPr sz="4575"/>
          </a:p>
          <a:p>
            <a:pPr marL="742950" lvl="1" indent="-292035" algn="l" rtl="0">
              <a:lnSpc>
                <a:spcPct val="110000"/>
              </a:lnSpc>
              <a:spcBef>
                <a:spcPts val="209"/>
              </a:spcBef>
              <a:spcAft>
                <a:spcPts val="0"/>
              </a:spcAft>
              <a:buClr>
                <a:schemeClr val="dk1"/>
              </a:buClr>
              <a:buSzPct val="100000"/>
              <a:buChar char="–"/>
            </a:pPr>
            <a:r>
              <a:rPr lang="en-US" sz="4575"/>
              <a:t>Time: a lot of time spent acquiring, using, and recovering from use</a:t>
            </a:r>
            <a:endParaRPr sz="4575"/>
          </a:p>
          <a:p>
            <a:pPr marL="742950" lvl="1" indent="-292035" algn="l" rtl="0">
              <a:lnSpc>
                <a:spcPct val="110000"/>
              </a:lnSpc>
              <a:spcBef>
                <a:spcPts val="209"/>
              </a:spcBef>
              <a:spcAft>
                <a:spcPts val="0"/>
              </a:spcAft>
              <a:buClr>
                <a:schemeClr val="dk1"/>
              </a:buClr>
              <a:buSzPct val="100000"/>
              <a:buChar char="–"/>
            </a:pPr>
            <a:r>
              <a:rPr lang="en-US" sz="4575"/>
              <a:t>Larger quantities used over a longer period of time than intended</a:t>
            </a:r>
            <a:endParaRPr sz="4575"/>
          </a:p>
          <a:p>
            <a:pPr marL="742950" lvl="1" indent="-292035" algn="l" rtl="0">
              <a:lnSpc>
                <a:spcPct val="110000"/>
              </a:lnSpc>
              <a:spcBef>
                <a:spcPts val="209"/>
              </a:spcBef>
              <a:spcAft>
                <a:spcPts val="0"/>
              </a:spcAft>
              <a:buClr>
                <a:schemeClr val="dk1"/>
              </a:buClr>
              <a:buSzPct val="100000"/>
              <a:buChar char="–"/>
            </a:pPr>
            <a:r>
              <a:rPr lang="en-US" sz="4575"/>
              <a:t>Craving or a strong desire to use</a:t>
            </a:r>
            <a:endParaRPr sz="4575"/>
          </a:p>
          <a:p>
            <a:pPr marL="342900" lvl="0" indent="-331722" algn="l" rtl="0">
              <a:lnSpc>
                <a:spcPct val="110000"/>
              </a:lnSpc>
              <a:spcBef>
                <a:spcPts val="264"/>
              </a:spcBef>
              <a:spcAft>
                <a:spcPts val="0"/>
              </a:spcAft>
              <a:buClr>
                <a:schemeClr val="dk1"/>
              </a:buClr>
              <a:buSzPct val="100000"/>
              <a:buChar char="•"/>
            </a:pPr>
            <a:r>
              <a:rPr lang="en-US" sz="4575"/>
              <a:t>External Consequences:</a:t>
            </a:r>
            <a:endParaRPr sz="4575"/>
          </a:p>
          <a:p>
            <a:pPr marL="742950" lvl="1" indent="-292035" algn="l" rtl="0">
              <a:lnSpc>
                <a:spcPct val="110000"/>
              </a:lnSpc>
              <a:spcBef>
                <a:spcPts val="209"/>
              </a:spcBef>
              <a:spcAft>
                <a:spcPts val="0"/>
              </a:spcAft>
              <a:buClr>
                <a:schemeClr val="dk1"/>
              </a:buClr>
              <a:buSzPct val="100000"/>
              <a:buChar char="–"/>
            </a:pPr>
            <a:r>
              <a:rPr lang="en-US" sz="4575"/>
              <a:t>Activities reduced or given up because of use</a:t>
            </a:r>
            <a:endParaRPr sz="4575"/>
          </a:p>
          <a:p>
            <a:pPr marL="742950" lvl="1" indent="-292035" algn="l" rtl="0">
              <a:lnSpc>
                <a:spcPct val="110000"/>
              </a:lnSpc>
              <a:spcBef>
                <a:spcPts val="209"/>
              </a:spcBef>
              <a:spcAft>
                <a:spcPts val="0"/>
              </a:spcAft>
              <a:buClr>
                <a:schemeClr val="dk1"/>
              </a:buClr>
              <a:buSzPct val="100000"/>
              <a:buChar char="–"/>
            </a:pPr>
            <a:r>
              <a:rPr lang="en-US" sz="4575"/>
              <a:t>Role obligations neglected</a:t>
            </a:r>
            <a:endParaRPr sz="4575"/>
          </a:p>
          <a:p>
            <a:pPr marL="742950" lvl="1" indent="-292035" algn="l" rtl="0">
              <a:lnSpc>
                <a:spcPct val="110000"/>
              </a:lnSpc>
              <a:spcBef>
                <a:spcPts val="209"/>
              </a:spcBef>
              <a:spcAft>
                <a:spcPts val="0"/>
              </a:spcAft>
              <a:buClr>
                <a:schemeClr val="dk1"/>
              </a:buClr>
              <a:buSzPct val="100000"/>
              <a:buChar char="–"/>
            </a:pPr>
            <a:r>
              <a:rPr lang="en-US" sz="4575"/>
              <a:t>Social or interpersonal problems</a:t>
            </a:r>
            <a:endParaRPr sz="4575"/>
          </a:p>
          <a:p>
            <a:pPr marL="742950" lvl="1" indent="-292035" algn="l" rtl="0">
              <a:lnSpc>
                <a:spcPct val="110000"/>
              </a:lnSpc>
              <a:spcBef>
                <a:spcPts val="209"/>
              </a:spcBef>
              <a:spcAft>
                <a:spcPts val="0"/>
              </a:spcAft>
              <a:buClr>
                <a:schemeClr val="dk1"/>
              </a:buClr>
              <a:buSzPct val="100000"/>
              <a:buChar char="–"/>
            </a:pPr>
            <a:r>
              <a:rPr lang="en-US" sz="4575"/>
              <a:t>Recurrent use in situations that are physically hazardous </a:t>
            </a:r>
            <a:endParaRPr sz="4575"/>
          </a:p>
          <a:p>
            <a:pPr marL="342900" lvl="0" indent="-331722" algn="l" rtl="0">
              <a:lnSpc>
                <a:spcPct val="110000"/>
              </a:lnSpc>
              <a:spcBef>
                <a:spcPts val="264"/>
              </a:spcBef>
              <a:spcAft>
                <a:spcPts val="0"/>
              </a:spcAft>
              <a:buClr>
                <a:schemeClr val="dk1"/>
              </a:buClr>
              <a:buSzPct val="100000"/>
              <a:buChar char="•"/>
            </a:pPr>
            <a:r>
              <a:rPr lang="en-US" sz="4575"/>
              <a:t>Severity: Mild: 2-3 sx; Moderate: 4-5 sx; Severe: &gt;6 sx</a:t>
            </a:r>
            <a:endParaRPr sz="4575"/>
          </a:p>
          <a:p>
            <a:pPr marL="0" lvl="0" indent="0" algn="l" rtl="0">
              <a:spcBef>
                <a:spcPts val="352"/>
              </a:spcBef>
              <a:spcAft>
                <a:spcPts val="0"/>
              </a:spcAft>
              <a:buClr>
                <a:schemeClr val="dk1"/>
              </a:buClr>
              <a:buSzPct val="100000"/>
              <a:buNone/>
            </a:pPr>
            <a:endParaRPr/>
          </a:p>
        </p:txBody>
      </p:sp>
      <p:pic>
        <p:nvPicPr>
          <p:cNvPr id="171" name="Google Shape;171;p26"/>
          <p:cNvPicPr preferRelativeResize="0"/>
          <p:nvPr/>
        </p:nvPicPr>
        <p:blipFill rotWithShape="1">
          <a:blip r:embed="rId3">
            <a:alphaModFix/>
          </a:blip>
          <a:srcRect/>
          <a:stretch/>
        </p:blipFill>
        <p:spPr>
          <a:xfrm>
            <a:off x="6934200" y="4476750"/>
            <a:ext cx="2057399" cy="6095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p:nvPr/>
        </p:nvSpPr>
        <p:spPr>
          <a:xfrm>
            <a:off x="457200" y="1809750"/>
            <a:ext cx="4572000"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Arial"/>
              <a:buNone/>
            </a:pPr>
            <a:r>
              <a:rPr lang="en-US" sz="4000" b="1" i="0" u="none" strike="noStrike" cap="none">
                <a:solidFill>
                  <a:srgbClr val="FFFFFF"/>
                </a:solidFill>
                <a:latin typeface="Arial"/>
                <a:ea typeface="Arial"/>
                <a:cs typeface="Arial"/>
                <a:sym typeface="Arial"/>
              </a:rPr>
              <a:t>Section Title – Arial Bold</a:t>
            </a:r>
            <a:endParaRPr/>
          </a:p>
        </p:txBody>
      </p:sp>
      <p:sp>
        <p:nvSpPr>
          <p:cNvPr id="177" name="Google Shape;177;p27"/>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60"/>
              <a:buFont typeface="Arial"/>
              <a:buNone/>
            </a:pPr>
            <a:r>
              <a:rPr lang="en-US" sz="2300"/>
              <a:t>Vulnerabilities for Developing SUD in the General Population</a:t>
            </a:r>
            <a:endParaRPr sz="1900"/>
          </a:p>
        </p:txBody>
      </p:sp>
      <p:sp>
        <p:nvSpPr>
          <p:cNvPr id="178" name="Google Shape;178;p27"/>
          <p:cNvSpPr txBox="1">
            <a:spLocks noGrp="1"/>
          </p:cNvSpPr>
          <p:nvPr>
            <p:ph type="body" idx="1"/>
          </p:nvPr>
        </p:nvSpPr>
        <p:spPr>
          <a:xfrm>
            <a:off x="457200" y="1200150"/>
            <a:ext cx="8229600" cy="3394075"/>
          </a:xfrm>
          <a:prstGeom prst="rect">
            <a:avLst/>
          </a:prstGeom>
          <a:noFill/>
          <a:ln>
            <a:noFill/>
          </a:ln>
        </p:spPr>
        <p:txBody>
          <a:bodyPr spcFirstLastPara="1" wrap="square" lIns="91425" tIns="45700" rIns="91425" bIns="45700" anchor="t" anchorCtr="0">
            <a:normAutofit fontScale="92500" lnSpcReduction="10000"/>
          </a:bodyPr>
          <a:lstStyle/>
          <a:p>
            <a:pPr marL="342900" lvl="0" indent="-342931" algn="l" rtl="0">
              <a:spcBef>
                <a:spcPts val="0"/>
              </a:spcBef>
              <a:spcAft>
                <a:spcPts val="0"/>
              </a:spcAft>
              <a:buClr>
                <a:srgbClr val="000000"/>
              </a:buClr>
              <a:buSzPct val="100000"/>
              <a:buChar char="•"/>
            </a:pPr>
            <a:r>
              <a:rPr lang="en-US" sz="1700">
                <a:solidFill>
                  <a:srgbClr val="000000"/>
                </a:solidFill>
                <a:latin typeface="Calibri"/>
                <a:ea typeface="Calibri"/>
                <a:cs typeface="Calibri"/>
                <a:sym typeface="Calibri"/>
              </a:rPr>
              <a:t>Genetic predisposition (40-60% of risk)</a:t>
            </a:r>
            <a:endParaRPr/>
          </a:p>
          <a:p>
            <a:pPr marL="342900" lvl="0" indent="-342931" algn="l" rtl="0">
              <a:spcBef>
                <a:spcPts val="314"/>
              </a:spcBef>
              <a:spcAft>
                <a:spcPts val="0"/>
              </a:spcAft>
              <a:buClr>
                <a:srgbClr val="000000"/>
              </a:buClr>
              <a:buSzPct val="100000"/>
              <a:buChar char="•"/>
            </a:pPr>
            <a:r>
              <a:rPr lang="en-US" sz="1700">
                <a:solidFill>
                  <a:srgbClr val="000000"/>
                </a:solidFill>
                <a:latin typeface="Calibri"/>
                <a:ea typeface="Calibri"/>
                <a:cs typeface="Calibri"/>
                <a:sym typeface="Calibri"/>
              </a:rPr>
              <a:t>Concomitant mental health diagnoses: bipolar disorder, anxiety (panic disorder, PTSD, social anxiety), major depression, ADHD, personality disorders (borderline, antisocial), antisocial conduct disorder (especially in adolescence); whether undiagnosed or undertreated or untreated or treated inappropriately</a:t>
            </a:r>
            <a:endParaRPr/>
          </a:p>
          <a:p>
            <a:pPr marL="342900" lvl="0" indent="-342931" algn="l" rtl="0">
              <a:spcBef>
                <a:spcPts val="314"/>
              </a:spcBef>
              <a:spcAft>
                <a:spcPts val="0"/>
              </a:spcAft>
              <a:buClr>
                <a:srgbClr val="000000"/>
              </a:buClr>
              <a:buSzPct val="100000"/>
              <a:buChar char="•"/>
            </a:pPr>
            <a:r>
              <a:rPr lang="en-US" sz="1700">
                <a:solidFill>
                  <a:srgbClr val="000000"/>
                </a:solidFill>
                <a:latin typeface="Calibri"/>
                <a:ea typeface="Calibri"/>
                <a:cs typeface="Calibri"/>
                <a:sym typeface="Calibri"/>
              </a:rPr>
              <a:t>History of trauma and/or abuse: preadolescent sexual trauma (especially females), victim/witness to violence (males/females)</a:t>
            </a:r>
            <a:endParaRPr/>
          </a:p>
          <a:p>
            <a:pPr marL="342900" lvl="0" indent="-342931" algn="l" rtl="0">
              <a:spcBef>
                <a:spcPts val="314"/>
              </a:spcBef>
              <a:spcAft>
                <a:spcPts val="0"/>
              </a:spcAft>
              <a:buClr>
                <a:srgbClr val="000000"/>
              </a:buClr>
              <a:buSzPct val="100000"/>
              <a:buChar char="•"/>
            </a:pPr>
            <a:r>
              <a:rPr lang="en-US" sz="1700">
                <a:solidFill>
                  <a:srgbClr val="000000"/>
                </a:solidFill>
                <a:latin typeface="Calibri"/>
                <a:ea typeface="Calibri"/>
                <a:cs typeface="Calibri"/>
                <a:sym typeface="Calibri"/>
              </a:rPr>
              <a:t>Poor coping mechanisms; escapism</a:t>
            </a:r>
            <a:endParaRPr/>
          </a:p>
          <a:p>
            <a:pPr marL="342900" lvl="0" indent="-342931" algn="l" rtl="0">
              <a:spcBef>
                <a:spcPts val="314"/>
              </a:spcBef>
              <a:spcAft>
                <a:spcPts val="0"/>
              </a:spcAft>
              <a:buClr>
                <a:srgbClr val="000000"/>
              </a:buClr>
              <a:buSzPct val="100000"/>
              <a:buChar char="•"/>
            </a:pPr>
            <a:r>
              <a:rPr lang="en-US" sz="1700">
                <a:solidFill>
                  <a:srgbClr val="000000"/>
                </a:solidFill>
                <a:latin typeface="Calibri"/>
                <a:ea typeface="Calibri"/>
                <a:cs typeface="Calibri"/>
                <a:sym typeface="Calibri"/>
              </a:rPr>
              <a:t>Impulsivity: plays a role in the initiation of substance use</a:t>
            </a:r>
            <a:endParaRPr/>
          </a:p>
          <a:p>
            <a:pPr marL="342900" lvl="0" indent="-342931" algn="l" rtl="0">
              <a:spcBef>
                <a:spcPts val="314"/>
              </a:spcBef>
              <a:spcAft>
                <a:spcPts val="0"/>
              </a:spcAft>
              <a:buClr>
                <a:srgbClr val="000000"/>
              </a:buClr>
              <a:buSzPct val="100000"/>
              <a:buChar char="•"/>
            </a:pPr>
            <a:r>
              <a:rPr lang="en-US" sz="1700">
                <a:solidFill>
                  <a:srgbClr val="000000"/>
                </a:solidFill>
                <a:latin typeface="Calibri"/>
                <a:ea typeface="Calibri"/>
                <a:cs typeface="Calibri"/>
                <a:sym typeface="Calibri"/>
              </a:rPr>
              <a:t>Sensation/novelty seeking play a role in the initiation of substance use</a:t>
            </a:r>
            <a:endParaRPr/>
          </a:p>
          <a:p>
            <a:pPr marL="342900" lvl="0" indent="-342931" algn="l" rtl="0">
              <a:spcBef>
                <a:spcPts val="314"/>
              </a:spcBef>
              <a:spcAft>
                <a:spcPts val="0"/>
              </a:spcAft>
              <a:buClr>
                <a:srgbClr val="000000"/>
              </a:buClr>
              <a:buSzPct val="100000"/>
              <a:buChar char="•"/>
            </a:pPr>
            <a:r>
              <a:rPr lang="en-US" sz="1700">
                <a:solidFill>
                  <a:srgbClr val="000000"/>
                </a:solidFill>
                <a:latin typeface="Calibri"/>
                <a:ea typeface="Calibri"/>
                <a:cs typeface="Calibri"/>
                <a:sym typeface="Calibri"/>
              </a:rPr>
              <a:t>Environmental triggers/sensory cues: triggers to use/resume use</a:t>
            </a:r>
            <a:endParaRPr/>
          </a:p>
          <a:p>
            <a:pPr marL="342900" lvl="0" indent="-342931" algn="l" rtl="0">
              <a:spcBef>
                <a:spcPts val="314"/>
              </a:spcBef>
              <a:spcAft>
                <a:spcPts val="0"/>
              </a:spcAft>
              <a:buClr>
                <a:srgbClr val="000000"/>
              </a:buClr>
              <a:buSzPct val="100000"/>
              <a:buChar char="•"/>
            </a:pPr>
            <a:r>
              <a:rPr lang="en-US" sz="1700">
                <a:solidFill>
                  <a:srgbClr val="000000"/>
                </a:solidFill>
                <a:latin typeface="Calibri"/>
                <a:ea typeface="Calibri"/>
                <a:cs typeface="Calibri"/>
                <a:sym typeface="Calibri"/>
              </a:rPr>
              <a:t>Lack of homeostatic reward regulation; reward “deficiency”: orientation towards pleasurable rewards, priming of the brain by early substance use</a:t>
            </a:r>
            <a:endParaRPr/>
          </a:p>
          <a:p>
            <a:pPr marL="0" lvl="0" indent="0" algn="l" rtl="0">
              <a:spcBef>
                <a:spcPts val="592"/>
              </a:spcBef>
              <a:spcAft>
                <a:spcPts val="0"/>
              </a:spcAft>
              <a:buClr>
                <a:schemeClr val="dk1"/>
              </a:buClr>
              <a:buSzPct val="100000"/>
              <a:buNone/>
            </a:pPr>
            <a:endParaRPr/>
          </a:p>
        </p:txBody>
      </p:sp>
      <p:pic>
        <p:nvPicPr>
          <p:cNvPr id="179" name="Google Shape;179;p27"/>
          <p:cNvPicPr preferRelativeResize="0"/>
          <p:nvPr/>
        </p:nvPicPr>
        <p:blipFill rotWithShape="1">
          <a:blip r:embed="rId3">
            <a:alphaModFix/>
          </a:blip>
          <a:srcRect/>
          <a:stretch/>
        </p:blipFill>
        <p:spPr>
          <a:xfrm>
            <a:off x="7239000" y="4400550"/>
            <a:ext cx="1752599" cy="685799"/>
          </a:xfrm>
          <a:prstGeom prst="rect">
            <a:avLst/>
          </a:prstGeom>
          <a:noFill/>
          <a:ln>
            <a:noFill/>
          </a:ln>
        </p:spPr>
      </p:pic>
    </p:spTree>
  </p:cSld>
  <p:clrMapOvr>
    <a:masterClrMapping/>
  </p:clrMapOvr>
</p:sld>
</file>

<file path=ppt/theme/theme1.xml><?xml version="1.0" encoding="utf-8"?>
<a:theme xmlns:a="http://schemas.openxmlformats.org/drawingml/2006/main" name="1_Cover Mast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ntent Mast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15376</Words>
  <Application>Microsoft Office PowerPoint</Application>
  <PresentationFormat>On-screen Show (16:9)</PresentationFormat>
  <Paragraphs>686</Paragraphs>
  <Slides>67</Slides>
  <Notes>67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67</vt:i4>
      </vt:variant>
    </vt:vector>
  </HeadingPairs>
  <TitlesOfParts>
    <vt:vector size="78" baseType="lpstr">
      <vt:lpstr>Arial</vt:lpstr>
      <vt:lpstr>Calibri</vt:lpstr>
      <vt:lpstr>Lato</vt:lpstr>
      <vt:lpstr>Helvetica Neue</vt:lpstr>
      <vt:lpstr>Roboto</vt:lpstr>
      <vt:lpstr>Comic Sans MS</vt:lpstr>
      <vt:lpstr>1_Cover Master</vt:lpstr>
      <vt:lpstr>2_Custom Design</vt:lpstr>
      <vt:lpstr>Content Master</vt:lpstr>
      <vt:lpstr>1_Content Master</vt:lpstr>
      <vt:lpstr>3_Custom Design</vt:lpstr>
      <vt:lpstr>PowerPoint Presentation</vt:lpstr>
      <vt:lpstr>Disclosures</vt:lpstr>
      <vt:lpstr>Case Scenario  </vt:lpstr>
      <vt:lpstr>Learning Objectives</vt:lpstr>
      <vt:lpstr>Vulnerabilities and Risks for Substance Use and SUD</vt:lpstr>
      <vt:lpstr>Physicians and Substance Use</vt:lpstr>
      <vt:lpstr>Pathophysiology of SUD</vt:lpstr>
      <vt:lpstr>Diagnosis of SUD</vt:lpstr>
      <vt:lpstr>Vulnerabilities for Developing SUD in the General Population</vt:lpstr>
      <vt:lpstr>What Is Trauma? </vt:lpstr>
      <vt:lpstr>Trauma’s Effects</vt:lpstr>
      <vt:lpstr>Trauma and Addiction</vt:lpstr>
      <vt:lpstr>Stigma and People Who Use Drugs (PWUD)</vt:lpstr>
      <vt:lpstr>NSDUH 2020: SUD and Mental Health Comorbidity</vt:lpstr>
      <vt:lpstr>Additional Vulnerabilities for Developing SUD in Physicians</vt:lpstr>
      <vt:lpstr>Prevalence of SUD Among Physicians</vt:lpstr>
      <vt:lpstr>Prevalence of SUD Among Physicians</vt:lpstr>
      <vt:lpstr>The Prevalence of Substance Use Disorders in American Physicians </vt:lpstr>
      <vt:lpstr>SUD Among Physicians: Comorbidities</vt:lpstr>
      <vt:lpstr>SUD Among Physicians: Clinical Specialties</vt:lpstr>
      <vt:lpstr>SUD Among Physicians: Clinical Specialties: Substance Use Disorder in Physicians after Completion of Training in Anesthesiology in the United States from 1977 to 2013 </vt:lpstr>
      <vt:lpstr>SUD Among Physicians: Clinical Manifestations</vt:lpstr>
      <vt:lpstr>SUD Among Physicians: Course</vt:lpstr>
      <vt:lpstr>Risk Factors for Relapse in Health Care Professionals With Substance Use Disorders </vt:lpstr>
      <vt:lpstr>Physicians and nurses with substance use disorders </vt:lpstr>
      <vt:lpstr>Impact of the COVID-19 Pandemic</vt:lpstr>
      <vt:lpstr>NSDUH 2020: Perceived COVID-19 Pandemic Effect</vt:lpstr>
      <vt:lpstr>NSDUH 2020: Perceived COVID-19 Pandemic Effect</vt:lpstr>
      <vt:lpstr>Fentanyl Related Overdose Deaths in the US</vt:lpstr>
      <vt:lpstr>PowerPoint Presentation</vt:lpstr>
      <vt:lpstr>PowerPoint Presentation</vt:lpstr>
      <vt:lpstr>Alcohol-Related Deaths During the COVID-19 Pandemic</vt:lpstr>
      <vt:lpstr>Mental Health Impacts of the COVID-19 Pandemic</vt:lpstr>
      <vt:lpstr>Disparate Impacts of the COVID-19 Pandemic on Special Populations</vt:lpstr>
      <vt:lpstr>Substance Use-Related Impacts of the COVID-19 Pandemic</vt:lpstr>
      <vt:lpstr>The Impact of COVID-19 on Physician Burnout Globally: A Review </vt:lpstr>
      <vt:lpstr>The changing face of medical professionalism and the impact of COVID-19 </vt:lpstr>
      <vt:lpstr>The Impact of Physicians’ COVID-19 Pandemic Occupational Experiences on Mental Health  </vt:lpstr>
      <vt:lpstr>COVID-19 crisis impact on the next generation of physicians: a survey of 800 medical students   </vt:lpstr>
      <vt:lpstr>The prevalence of sleep disturbances among physicians and nurses facing the COVID-19 patients: a systematic review and meta-analysis    </vt:lpstr>
      <vt:lpstr>Impact of the COVID-19 Pandemic on Physicians</vt:lpstr>
      <vt:lpstr>Impact of the COVID-19 Pandemic on Physicians</vt:lpstr>
      <vt:lpstr>Impact of the COVID-19 Pandemic on Physicians: Burnout and Posttraumatic Stress Disorder in the Coronavirus Disease 2019 (COVID-19) Pandemic: Intersection, Impact, and Interventions</vt:lpstr>
      <vt:lpstr>What Physicians Should Know</vt:lpstr>
      <vt:lpstr>If you think you may have an issue with alcohol or other substances, ask yourself, am I… </vt:lpstr>
      <vt:lpstr>What Physicians Should Know</vt:lpstr>
      <vt:lpstr>Physicians and Substance Use: Physicians as Patients</vt:lpstr>
      <vt:lpstr>Case Scenario Commentary  </vt:lpstr>
      <vt:lpstr>SUD Among Physicians: Identification and Engagement</vt:lpstr>
      <vt:lpstr>Understanding Reporting Requirements in NYS</vt:lpstr>
      <vt:lpstr>SUD Among Physicians: Reporting Potentially Impaired Physicians in NYS</vt:lpstr>
      <vt:lpstr>Barriers to seeking help for physicians with substance use disorder: A review</vt:lpstr>
      <vt:lpstr>SUD Among Physicians: Evaluating the Efficacy of PHPs (Physician Health Programs)</vt:lpstr>
      <vt:lpstr>What Physicians Can Do</vt:lpstr>
      <vt:lpstr>Physicians and Substance Use: “The Sick Physician”</vt:lpstr>
      <vt:lpstr>ACP Position Paper: Physician Impairment and Rehabilitation: Reintegration Into Medical Practice While Ensuring Patient Safety </vt:lpstr>
      <vt:lpstr>CPH: Committee for Physician Health (MSSNY)</vt:lpstr>
      <vt:lpstr>PAP: Professional Assistance Program</vt:lpstr>
      <vt:lpstr>ASAM Policy Statement:  Physicians and Other Healthcare Professionals with Addiction </vt:lpstr>
      <vt:lpstr>ASAM Policy Statement Recommendations (excerpted):  Physicians and Other Healthcare Professionals with Addiction </vt:lpstr>
      <vt:lpstr>Impact of the COVID-19 Pandemic on Physicians: Burnout and Posttraumatic Stress Disorder in the Coronavirus Disease 2019 (COVID-19) Pandemic: Intersection, Impact, and Interventions</vt:lpstr>
      <vt:lpstr>Doing the Work and the Experience of Trauma</vt:lpstr>
      <vt:lpstr>Doing the Work and the Experience of Trauma: Changing the Narrative</vt:lpstr>
      <vt:lpstr>Changing the Narrative: Building Resilience and Growth</vt:lpstr>
      <vt:lpstr>Changing the Narrative: What Can you Do in Your Practice or Organization?</vt:lpstr>
      <vt:lpstr>SUD Among Physicians: Summary and 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Ramsey, Kelly (OASAS)</dc:creator>
  <cp:lastModifiedBy>Ramsey, Kelly (OASAS)</cp:lastModifiedBy>
  <cp:revision>13</cp:revision>
  <dcterms:modified xsi:type="dcterms:W3CDTF">2022-06-23T18:25:44Z</dcterms:modified>
</cp:coreProperties>
</file>